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3"/>
  </p:notesMasterIdLst>
  <p:sldIdLst>
    <p:sldId id="256" r:id="rId2"/>
    <p:sldId id="259" r:id="rId3"/>
    <p:sldId id="293" r:id="rId4"/>
    <p:sldId id="281" r:id="rId5"/>
    <p:sldId id="282" r:id="rId6"/>
    <p:sldId id="280" r:id="rId7"/>
    <p:sldId id="284" r:id="rId8"/>
    <p:sldId id="294" r:id="rId9"/>
    <p:sldId id="296" r:id="rId10"/>
    <p:sldId id="298" r:id="rId11"/>
    <p:sldId id="27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6699"/>
    <a:srgbClr val="FF3399"/>
    <a:srgbClr val="FF505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39" autoAdjust="0"/>
  </p:normalViewPr>
  <p:slideViewPr>
    <p:cSldViewPr>
      <p:cViewPr>
        <p:scale>
          <a:sx n="100" d="100"/>
          <a:sy n="100" d="100"/>
        </p:scale>
        <p:origin x="-186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30740-5DB4-4311-B3D0-44A6FAFE7C79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3A602-1E22-409C-89C8-0C3173B4B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3A602-1E22-409C-89C8-0C3173B4B3D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707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F28702-9B40-4901-B38F-1AF8D8B03E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8" y="1522413"/>
            <a:ext cx="5793581" cy="2387600"/>
          </a:xfrm>
        </p:spPr>
        <p:txBody>
          <a:bodyPr anchor="b">
            <a:normAutofit/>
          </a:bodyPr>
          <a:lstStyle>
            <a:lvl1pPr algn="ctr">
              <a:defRPr sz="66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20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368CA0-116D-4E72-9DFF-DC13EB6C5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6DDF8C4-05AD-4645-B277-CE09EAC5C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36AD7F5-CFDB-4C0E-A4C9-536C003A8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FD84012-C148-4381-B8EC-8371D1CE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FBFB7ED-9F5A-4B4D-9180-C81D196F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20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BABF253-7545-4644-AF04-086E8FA4BD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E687812-9C95-4207-816E-51397EEC1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000C9DF-25F3-4EB2-AEE8-02E610368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B8BEB46-91BA-4106-B621-9096873A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193945-6F90-49F9-95AB-D8475FB7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48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F5CA3C7-79EC-478D-AE2D-2E703BA92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6286"/>
            <a:ext cx="9144000" cy="17417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406FAE6-3000-4A0F-BE85-C92BA53D1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82"/>
            <a:ext cx="9144000" cy="174171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C2DB8A-A187-4070-9F1A-F34128DFA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0"/>
            <a:ext cx="7886700" cy="1076325"/>
          </a:xfrm>
          <a:effectLst>
            <a:outerShdw blurRad="50800" dist="38100" dir="4140000" algn="t" rotWithShape="0">
              <a:schemeClr val="bg1">
                <a:alpha val="78000"/>
              </a:schemeClr>
            </a:outerShdw>
          </a:effectLst>
        </p:spPr>
        <p:txBody>
          <a:bodyPr>
            <a:normAutofit/>
          </a:bodyPr>
          <a:lstStyle>
            <a:lvl1pPr>
              <a:defRPr sz="54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D630958-5BC0-4684-9E0F-BD65FCD8D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1268F85-CE55-4D85-842B-DA3087DDE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BDDDB67-23F6-4BD6-A968-FEBDA74F7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672CBF-E829-490C-B265-2590BE7E5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23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47E83E-1049-4F42-AF06-4BD38A06B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612F0A6-7B88-4AAA-964E-DDA57ED32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011E8F2-19AD-4B62-9900-DA04B0E30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AC786E-FBF4-4AB6-9D5A-9A4E8C05B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3C66165-C14C-4656-8B3B-6607F5C7E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74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2243DB-5996-4E72-8163-8CFB911CD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E1C218E-CCCF-4353-9DDB-C5D1A28102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860EA2B-EFEA-49C9-994B-F45A2BB31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26981F1-1760-4DBB-AAD7-F82A3C2B2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72103E4-5C0A-4B6F-BFE8-154BD06B2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BD97337-F3D1-4BA7-BA20-F81BBEA82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55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5BDF9B-FAE4-4B27-A7B8-1849457AE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91F9B0D-F270-4B87-95DE-DE75F335A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3252112-C825-430C-BA27-0BC906D48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6F66A0D-8AB2-4168-84B7-EDAE869DFC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41D9CBF-A9AD-4FB0-A2B9-030F4DF62C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7E800A6-34C7-4744-B748-2317D5AEB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B60D2BA-EC93-492A-8BA6-63B924451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A910207-78A1-44B9-AC75-B4EF6E4D6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47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1EAFAF-B6B8-40A8-8C1F-37592EE26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330C6DB-5126-45F7-BC3E-01E4D8C06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CDADE6C-4E78-48E7-BA65-B8C0F2B67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23A8771-B81E-477A-B0C3-FFC1621DC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12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726CEBE-5B31-4227-80AF-4A87DB4A6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B43C985-19A0-41E5-82E0-1BDC9AF84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638AB88-7AFF-4B2E-AA48-BD018F6F7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6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AD9506-39E0-4BE0-8779-F217A932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21AAFF-9035-4932-B5E6-4FF22D085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663274B-B740-41A6-A796-542C8565B7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7A81F80-ED19-4572-915E-841C7EFA1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F67AA93-29B1-4793-8920-9C07F1FA9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DD31A68-BC9A-4D0E-9F48-DDAAB148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7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0BC62D-6CB6-4B07-94AA-14197AFC0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E46A509-9EC6-466A-A099-2BABBF4721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622009E-C42D-447D-B922-B4E47A9E6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8C877D5-01E6-4EE0-9288-4FABBA89B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0E5E337-027B-4AF7-AC2F-D71A4F311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B1EAAFF-6DC8-4CED-A5EA-5430B6F51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95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presentation-creation.ru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F7E7D8-AEB9-4C85-AB28-AB831E9B1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6206838-1921-478E-BEA0-4DD574367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EC695F5-7C42-4E81-B33C-16898CA9D9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D24343B-89CD-4B89-A9B7-4389BC8AD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779C1C5-8C71-4C06-BD97-13EF0554B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3"/>
            <a:extLst>
              <a:ext uri="{FF2B5EF4-FFF2-40B4-BE49-F238E27FC236}">
                <a16:creationId xmlns:a16="http://schemas.microsoft.com/office/drawing/2014/main" xmlns="" id="{90A5BAB8-6647-42A3-B019-99855AF1B57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500" y="367393"/>
            <a:ext cx="56832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4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7.png"/><Relationship Id="rId4" Type="http://schemas.openxmlformats.org/officeDocument/2006/relationships/image" Target="../media/image16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404664"/>
            <a:ext cx="6912768" cy="6048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</a:t>
            </a:r>
          </a:p>
          <a:p>
            <a:pPr marL="0" indent="0" algn="ctr">
              <a:buNone/>
            </a:pP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решению Совета городского поселения «</a:t>
            </a:r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бюджета городского поселения «</a:t>
            </a:r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год»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91" y="5040957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911238" cy="106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50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45202"/>
            <a:ext cx="6840760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"Развитие транспортной системы на территории городского поселения "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5076056" y="1700808"/>
            <a:ext cx="3888432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городского поселения «</a:t>
            </a:r>
            <a:r>
              <a:rPr lang="ru-RU" sz="17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от 30 декабря 2017 года № 429.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программы:</a:t>
            </a:r>
          </a:p>
          <a:p>
            <a:pPr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ремонт автомобильных дорог, улично-дорожной сети;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народного проекта в сфере ДОРОЖНОЙ ДЕЯТЕЛЬНОСТИ, прошедшего отбор в рамках проекта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бюджет;</a:t>
            </a:r>
          </a:p>
          <a:p>
            <a:pPr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паромной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переправы;</a:t>
            </a:r>
          </a:p>
          <a:p>
            <a:pPr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транспортного обслуживания на городских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маршрутах;</a:t>
            </a:r>
          </a:p>
          <a:p>
            <a:pPr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камер видеонаблюдения по предупреждению и пресечению преступлений, профилактики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правонарушений.</a:t>
            </a:r>
          </a:p>
          <a:p>
            <a:pPr algn="just"/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12776"/>
            <a:ext cx="3023659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96952"/>
            <a:ext cx="3023659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618" y="4553744"/>
            <a:ext cx="267847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91" y="5040957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911238" cy="106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53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28600"/>
            <a:ext cx="6928448" cy="968152"/>
          </a:xfrm>
        </p:spPr>
        <p:txBody>
          <a:bodyPr>
            <a:normAutofit/>
          </a:bodyPr>
          <a:lstStyle/>
          <a:p>
            <a:r>
              <a:rPr lang="ru-RU" dirty="0" smtClean="0"/>
              <a:t>   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690336"/>
            <a:ext cx="5238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0" i="1" dirty="0" smtClean="0"/>
          </a:p>
          <a:p>
            <a:pPr algn="ctr"/>
            <a:endParaRPr lang="ru-RU" sz="6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77769" y="105842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907704" y="581262"/>
            <a:ext cx="5976664" cy="608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ctr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</a:p>
          <a:p>
            <a:pPr marL="0" indent="45720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«Княжпогостский»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 Дзержинского,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Начальник: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Хлюпина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Наталия Анатольевна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(82139) 2-36-01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Исполнитель: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Столбовская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Кристина Анатольевна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(82139)2-14-78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информацией о бюджете можно ознакомиться на официальном сайте администрации муниципального района «Княжпогостский» «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mrk11.ru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91" y="5040957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911238" cy="106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37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622350"/>
            <a:ext cx="6840760" cy="58309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бюджетного процесса</a:t>
            </a:r>
          </a:p>
          <a:p>
            <a:pPr marL="0" indent="45720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такого механизма как бюджет города невозможно без знаний стадий бюджетного процесса.</a:t>
            </a:r>
          </a:p>
        </p:txBody>
      </p:sp>
      <p:sp>
        <p:nvSpPr>
          <p:cNvPr id="5" name="AutoShape 2" descr="https://globalsmtseasia.com/wp-content/uploads/2017/02/Budget-provides-impetus-to-mnfg-export-infra-Nirmal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globalsmtseasia.com/wp-content/uploads/2017/02/Budget-provides-impetus-to-mnfg-export-infra-Nirmal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11" y="2211485"/>
            <a:ext cx="113387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16284"/>
            <a:ext cx="1133872" cy="79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450" y="4015441"/>
            <a:ext cx="113387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41168"/>
            <a:ext cx="1133872" cy="93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11" y="5949280"/>
            <a:ext cx="112384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Блок-схема: процесс 6"/>
          <p:cNvSpPr/>
          <p:nvPr/>
        </p:nvSpPr>
        <p:spPr>
          <a:xfrm>
            <a:off x="3380749" y="2475679"/>
            <a:ext cx="5625752" cy="40771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Составление проекта бюджета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4139953" y="3412115"/>
            <a:ext cx="4866548" cy="40749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Рассмотрение и утверждение бюджета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3380749" y="4298284"/>
            <a:ext cx="5625752" cy="35485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Исполнение бюджета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4067944" y="5229200"/>
            <a:ext cx="4866548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Составление, внешняя проверка, рассмотрение и утверждение бюджетной отчетности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3380748" y="6147302"/>
            <a:ext cx="5553743" cy="39604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Муниципальный финансовый контроль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91" y="5040957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911238" cy="106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4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622350"/>
            <a:ext cx="6840760" cy="58309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граждан»-это упрощённая версия бюджетного документа, которая использует неформальный язык и доступные форматы, чтобы облегчить гражданам понимание бюджета, объяснить им планы и действия органов местного самоуправления поселения.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Ниже будут рассмотрены основные параметры бюджета, результаты его исполнения и, на наш взгляд самые значимые события, произошедшие в 2021 году.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уверены, что «Бюджет для граждан» будет Вам интересен.</a:t>
            </a: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91" y="5040957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911238" cy="106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65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581262"/>
            <a:ext cx="6840760" cy="5872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ИСПОЛНЕНИЕ БЮДЖЕТА?</a:t>
            </a:r>
          </a:p>
          <a:p>
            <a:pPr marL="0" indent="0" algn="ctr"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45720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бюджета-это процесс мобилизации доходов местного бюджета и осуществление экономически обоснованных, рациональных расходов за счет средств бюджета.</a:t>
            </a:r>
          </a:p>
          <a:p>
            <a:pPr marL="342900" lvl="1" indent="45720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Мобилизация доходов-это мероприятия, направленные на дополнительное привлечение доходов в бюджет.</a:t>
            </a:r>
          </a:p>
          <a:p>
            <a:pPr marL="342900" lvl="1" indent="45720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основу исполнения бюджета заложены следующие принципы:</a:t>
            </a:r>
          </a:p>
          <a:p>
            <a:pPr marL="685800" lvl="1" indent="-342900" algn="just">
              <a:buFont typeface="+mj-lt"/>
              <a:buAutoNum type="arabicParenR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единства счёта (кассы), предусматривающий зачисление всех поступающих доходов на единый счёт бюджета и осуществление всех расходов с единого счёта бюджета;</a:t>
            </a:r>
          </a:p>
          <a:p>
            <a:pPr marL="685800" lvl="1" indent="-342900" algn="just">
              <a:buFont typeface="+mj-lt"/>
              <a:buAutoNum type="arabicParenR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обеспечения расходов в пределах фактического наличия средств на едином счёте бюджета.</a:t>
            </a:r>
          </a:p>
          <a:p>
            <a:pPr marL="342900" lvl="1" indent="45720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исполнения бюджета осуществляется посредствам составления и утверждения отчёта об исполнении бюджета.</a:t>
            </a:r>
          </a:p>
          <a:p>
            <a:pPr marL="685800" lvl="1" indent="-342900" algn="just">
              <a:buFont typeface="+mj-lt"/>
              <a:buAutoNum type="arabicParenR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93096"/>
            <a:ext cx="669674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91" y="5040957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911238" cy="106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36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45202"/>
            <a:ext cx="6840760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ГРАЖДАНЕ ПРИНИМАЮТ УЧАСТИЕ В БЮДЖЕТНОМ ПРОЦЕССЕ?</a:t>
            </a:r>
          </a:p>
          <a:p>
            <a:pPr marL="0" indent="0" algn="ct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работающий гражданин города является налогоплательщиком и тем самым формирует доходную часть бюджета. В то же время все без исключения граждане являются получателями расходов бюджета посредствам потребления общественных услуг.</a:t>
            </a:r>
          </a:p>
          <a:p>
            <a:pPr marL="0" indent="457200" algn="ct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УСЛУГИ:</a:t>
            </a:r>
          </a:p>
          <a:p>
            <a:pPr marL="0" indent="457200" algn="ct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 indent="-342900" algn="just">
              <a:buFont typeface="+mj-lt"/>
              <a:buAutoNum type="arabicParenR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386" y="4178273"/>
            <a:ext cx="1080000" cy="130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78274"/>
            <a:ext cx="1080000" cy="130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178273"/>
            <a:ext cx="1080000" cy="130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78272"/>
            <a:ext cx="1080000" cy="130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069" y="4178271"/>
            <a:ext cx="1080000" cy="130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178273"/>
            <a:ext cx="1080000" cy="130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789042"/>
              </p:ext>
            </p:extLst>
          </p:nvPr>
        </p:nvGraphicFramePr>
        <p:xfrm>
          <a:off x="1802386" y="5589240"/>
          <a:ext cx="7017966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661"/>
                <a:gridCol w="1095897"/>
                <a:gridCol w="1224136"/>
                <a:gridCol w="1188950"/>
                <a:gridCol w="1169661"/>
                <a:gridCol w="1169661"/>
              </a:tblGrid>
              <a:tr h="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ЖКХ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91" y="5040957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911238" cy="106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52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622350"/>
            <a:ext cx="6840760" cy="58309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ИСПОЛНЕНИЯ БЮДЖЕТА ГОРОДСКОГО ПОСЕЛЕНИЯ «ЕМВА» за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2020-202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годы.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45720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570728"/>
              </p:ext>
            </p:extLst>
          </p:nvPr>
        </p:nvGraphicFramePr>
        <p:xfrm>
          <a:off x="2051720" y="2838318"/>
          <a:ext cx="6768753" cy="3327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8598"/>
                <a:gridCol w="1399333"/>
                <a:gridCol w="1480665"/>
                <a:gridCol w="1410157"/>
              </a:tblGrid>
              <a:tr h="3833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336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 всего, из них: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147 581,810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262,899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102 775,915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830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34 080,265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44 211,148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40 092,695</a:t>
                      </a:r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336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113 501,545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29 051,751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62 683,220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336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Расходы, всего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147 459,60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73 257,873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101 056,826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336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Дефицит (-), профицит (+)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122,20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5,026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1 719,088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91" y="5040957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911238" cy="106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78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622350"/>
            <a:ext cx="6840760" cy="58309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решение Совета городского поселения 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от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27.12.2021г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№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III-4/22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бюджете городского поселения 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на плановый период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405804"/>
              </p:ext>
            </p:extLst>
          </p:nvPr>
        </p:nvGraphicFramePr>
        <p:xfrm>
          <a:off x="2051720" y="2348880"/>
          <a:ext cx="2016224" cy="759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Доходы</a:t>
                      </a:r>
                      <a:r>
                        <a:rPr lang="ru-RU" sz="10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000" baseline="0" dirty="0" smtClean="0"/>
                        <a:t>(первоначальный план)</a:t>
                      </a:r>
                      <a:endParaRPr lang="ru-RU" sz="1000" dirty="0"/>
                    </a:p>
                  </a:txBody>
                  <a:tcPr/>
                </a:tc>
              </a:tr>
              <a:tr h="3629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45 850,121 </a:t>
                      </a:r>
                      <a:r>
                        <a:rPr lang="ru-RU" sz="1200" baseline="0" dirty="0" err="1" smtClean="0"/>
                        <a:t>тыс.руб</a:t>
                      </a:r>
                      <a:r>
                        <a:rPr lang="ru-RU" sz="1200" baseline="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959439"/>
              </p:ext>
            </p:extLst>
          </p:nvPr>
        </p:nvGraphicFramePr>
        <p:xfrm>
          <a:off x="2123728" y="4437112"/>
          <a:ext cx="1175792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792"/>
              </a:tblGrid>
              <a:tr h="32694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Безвозмездные</a:t>
                      </a:r>
                      <a:r>
                        <a:rPr lang="ru-RU" sz="1000" baseline="0" dirty="0" smtClean="0"/>
                        <a:t> поступления</a:t>
                      </a:r>
                      <a:endParaRPr lang="ru-RU" sz="1000" dirty="0"/>
                    </a:p>
                  </a:txBody>
                  <a:tcPr/>
                </a:tc>
              </a:tr>
              <a:tr h="32694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11 115,891</a:t>
                      </a:r>
                    </a:p>
                    <a:p>
                      <a:pPr algn="ctr"/>
                      <a:r>
                        <a:rPr lang="ru-RU" sz="1000" dirty="0" err="1" smtClean="0"/>
                        <a:t>тыс.руб</a:t>
                      </a:r>
                      <a:r>
                        <a:rPr lang="ru-RU" sz="1000" dirty="0" smtClean="0"/>
                        <a:t>.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990887"/>
              </p:ext>
            </p:extLst>
          </p:nvPr>
        </p:nvGraphicFramePr>
        <p:xfrm>
          <a:off x="2123728" y="3230214"/>
          <a:ext cx="1152128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</a:tblGrid>
              <a:tr h="2549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Налоговые и неналоговые доходы</a:t>
                      </a:r>
                      <a:endParaRPr lang="ru-RU" sz="1000" dirty="0"/>
                    </a:p>
                  </a:txBody>
                  <a:tcPr/>
                </a:tc>
              </a:tr>
              <a:tr h="2549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34 734,230</a:t>
                      </a:r>
                    </a:p>
                    <a:p>
                      <a:pPr algn="ctr"/>
                      <a:r>
                        <a:rPr lang="ru-RU" sz="1000" dirty="0" err="1" smtClean="0"/>
                        <a:t>тыс.руб</a:t>
                      </a:r>
                      <a:r>
                        <a:rPr lang="ru-RU" sz="1000" dirty="0" smtClean="0"/>
                        <a:t>.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Стрелка вправо 11"/>
          <p:cNvSpPr/>
          <p:nvPr/>
        </p:nvSpPr>
        <p:spPr>
          <a:xfrm>
            <a:off x="4499992" y="2348880"/>
            <a:ext cx="201622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54 676,146тыс.руб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3682326" y="3356992"/>
            <a:ext cx="340995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3 108,817 </a:t>
            </a:r>
            <a:r>
              <a:rPr lang="ru-RU" sz="1200" dirty="0" err="1" smtClean="0"/>
              <a:t>тыс.руб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3682326" y="4583313"/>
            <a:ext cx="340995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51 567,329 </a:t>
            </a:r>
            <a:r>
              <a:rPr lang="ru-RU" sz="1200" dirty="0" err="1" smtClean="0"/>
              <a:t>тыс.руб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4499992" y="5955608"/>
            <a:ext cx="201622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54 015,930 </a:t>
            </a:r>
            <a:r>
              <a:rPr lang="ru-RU" sz="1200" dirty="0" err="1" smtClean="0"/>
              <a:t>тыс.руб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028005"/>
              </p:ext>
            </p:extLst>
          </p:nvPr>
        </p:nvGraphicFramePr>
        <p:xfrm>
          <a:off x="6804248" y="2348880"/>
          <a:ext cx="2016224" cy="759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Доходы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(конечный план)</a:t>
                      </a:r>
                    </a:p>
                  </a:txBody>
                  <a:tcPr/>
                </a:tc>
              </a:tr>
              <a:tr h="3629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100 526,267 </a:t>
                      </a:r>
                      <a:r>
                        <a:rPr lang="ru-RU" sz="1200" baseline="0" dirty="0" err="1" smtClean="0"/>
                        <a:t>тыс.руб</a:t>
                      </a:r>
                      <a:r>
                        <a:rPr lang="ru-RU" sz="1200" baseline="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798261"/>
              </p:ext>
            </p:extLst>
          </p:nvPr>
        </p:nvGraphicFramePr>
        <p:xfrm>
          <a:off x="6948264" y="5733256"/>
          <a:ext cx="2016224" cy="759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Расходы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(конечный план)</a:t>
                      </a:r>
                    </a:p>
                  </a:txBody>
                  <a:tcPr/>
                </a:tc>
              </a:tr>
              <a:tr h="362952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101 407,649 </a:t>
                      </a:r>
                      <a:r>
                        <a:rPr lang="ru-RU" sz="1200" baseline="0" dirty="0" err="1" smtClean="0"/>
                        <a:t>тыс.руб</a:t>
                      </a:r>
                      <a:r>
                        <a:rPr lang="ru-RU" sz="1200" baseline="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442731"/>
              </p:ext>
            </p:extLst>
          </p:nvPr>
        </p:nvGraphicFramePr>
        <p:xfrm>
          <a:off x="1979712" y="5681048"/>
          <a:ext cx="2016224" cy="759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Расходы </a:t>
                      </a:r>
                    </a:p>
                    <a:p>
                      <a:pPr algn="ctr"/>
                      <a:r>
                        <a:rPr lang="ru-RU" sz="1000" dirty="0" smtClean="0"/>
                        <a:t>(первоначальный план)</a:t>
                      </a:r>
                      <a:endParaRPr lang="ru-RU" sz="1000" dirty="0"/>
                    </a:p>
                  </a:txBody>
                  <a:tcPr/>
                </a:tc>
              </a:tr>
              <a:tr h="3629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47 391,719 </a:t>
                      </a:r>
                      <a:r>
                        <a:rPr lang="ru-RU" sz="1200" dirty="0" err="1" smtClean="0"/>
                        <a:t>тыс.руб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558840"/>
              </p:ext>
            </p:extLst>
          </p:nvPr>
        </p:nvGraphicFramePr>
        <p:xfrm>
          <a:off x="7602336" y="4492666"/>
          <a:ext cx="1152128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</a:tblGrid>
              <a:tr h="36295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Безвозмездные поступления</a:t>
                      </a:r>
                    </a:p>
                  </a:txBody>
                  <a:tcPr/>
                </a:tc>
              </a:tr>
              <a:tr h="36295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62 683,220 </a:t>
                      </a:r>
                      <a:r>
                        <a:rPr lang="ru-RU" sz="1000" dirty="0" err="1" smtClean="0"/>
                        <a:t>тыс.руб</a:t>
                      </a:r>
                      <a:r>
                        <a:rPr lang="ru-RU" sz="1000" dirty="0" smtClean="0"/>
                        <a:t>.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795112"/>
              </p:ext>
            </p:extLst>
          </p:nvPr>
        </p:nvGraphicFramePr>
        <p:xfrm>
          <a:off x="7524328" y="3237714"/>
          <a:ext cx="1152128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</a:tblGrid>
              <a:tr h="32694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Налоговые </a:t>
                      </a:r>
                      <a:r>
                        <a:rPr lang="ru-RU" sz="1000" dirty="0" smtClean="0"/>
                        <a:t>и неналоговые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доходы</a:t>
                      </a:r>
                    </a:p>
                  </a:txBody>
                  <a:tcPr/>
                </a:tc>
              </a:tr>
              <a:tr h="326948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/>
                        <a:t>37 843,047 </a:t>
                      </a:r>
                      <a:r>
                        <a:rPr lang="ru-RU" sz="1000" baseline="0" dirty="0" err="1" smtClean="0"/>
                        <a:t>тыс.руб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91" y="5040957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911238" cy="106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53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45202"/>
            <a:ext cx="6840760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"Развитие жилищно-коммунального хозяйства и благоустройства городского поселения "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                     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4572000" y="1700808"/>
            <a:ext cx="4392488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городского поселения «</a:t>
            </a:r>
            <a:r>
              <a:rPr lang="ru-RU" sz="17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от 30 декабря 2020 года № 428.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программы: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охраны общественного порядка добровольными народными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дружинами;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по содержанию бани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уличного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 захоронения, транспортировки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умерших;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жилищного фонда;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обслуживание наружных стальных газопроводов, арматуры и сооружений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г.Емва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297633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299" y="3284984"/>
            <a:ext cx="2427011" cy="155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297" y="4840039"/>
            <a:ext cx="3163703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91" y="5040957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911238" cy="106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43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45202"/>
            <a:ext cx="6840760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"Формирование комфортной городской среды на территории ГП "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                            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2123728" y="1700808"/>
            <a:ext cx="684076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городского поселения «</a:t>
            </a:r>
            <a:r>
              <a:rPr lang="ru-RU" sz="17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от 13 ноября 2017 года № 425.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программы: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еализация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народного проекта в сфере благоустройства территории, прошедших отбор в рамках проекта "Народный бюджет";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работы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благоустройству общественных территорий (установка тротуарной плитки, установка скамеек, установка урн, установка пандуса, высажены зеленые насаждения) 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91" y="5040957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911238" cy="106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1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frovoy-marketing-wid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cifrovoy-marketing-wide</Template>
  <TotalTime>3209</TotalTime>
  <Words>849</Words>
  <Application>Microsoft Office PowerPoint</Application>
  <PresentationFormat>Экран (4:3)</PresentationFormat>
  <Paragraphs>155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cifrovoy-marketing-wide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Hlupina</dc:creator>
  <cp:lastModifiedBy>Кристина Столбовская</cp:lastModifiedBy>
  <cp:revision>204</cp:revision>
  <dcterms:created xsi:type="dcterms:W3CDTF">2016-03-09T09:58:10Z</dcterms:created>
  <dcterms:modified xsi:type="dcterms:W3CDTF">2023-07-11T08:44:59Z</dcterms:modified>
</cp:coreProperties>
</file>