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4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1092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C8A5BD-F3E3-4A03-A003-9D63B710C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928" y="509422"/>
            <a:ext cx="6213895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xmlns="" id="{B2CD82D2-BFB3-4B32-BAAF-7009848A216C}"/>
              </a:ext>
            </a:extLst>
          </p:cNvPr>
          <p:cNvSpPr/>
          <p:nvPr userDrawn="1"/>
        </p:nvSpPr>
        <p:spPr>
          <a:xfrm>
            <a:off x="7073661" y="1462672"/>
            <a:ext cx="3942271" cy="3692106"/>
          </a:xfrm>
          <a:prstGeom prst="frame">
            <a:avLst>
              <a:gd name="adj1" fmla="val 876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мка 7">
            <a:extLst>
              <a:ext uri="{FF2B5EF4-FFF2-40B4-BE49-F238E27FC236}">
                <a16:creationId xmlns:a16="http://schemas.microsoft.com/office/drawing/2014/main" xmlns="" id="{9F4B6123-40BE-4E21-A048-402172CE3EDB}"/>
              </a:ext>
            </a:extLst>
          </p:cNvPr>
          <p:cNvSpPr/>
          <p:nvPr userDrawn="1"/>
        </p:nvSpPr>
        <p:spPr>
          <a:xfrm>
            <a:off x="6028427" y="3509963"/>
            <a:ext cx="2090467" cy="1957812"/>
          </a:xfrm>
          <a:prstGeom prst="frame">
            <a:avLst>
              <a:gd name="adj1" fmla="val 507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:a16="http://schemas.microsoft.com/office/drawing/2014/main" xmlns="" id="{65AE3CB2-356C-4971-A983-7D730366CCA3}"/>
              </a:ext>
            </a:extLst>
          </p:cNvPr>
          <p:cNvSpPr/>
          <p:nvPr userDrawn="1"/>
        </p:nvSpPr>
        <p:spPr>
          <a:xfrm>
            <a:off x="10341045" y="1863306"/>
            <a:ext cx="1372189" cy="1285114"/>
          </a:xfrm>
          <a:prstGeom prst="frame">
            <a:avLst>
              <a:gd name="adj1" fmla="val 215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мка 9">
            <a:extLst>
              <a:ext uri="{FF2B5EF4-FFF2-40B4-BE49-F238E27FC236}">
                <a16:creationId xmlns:a16="http://schemas.microsoft.com/office/drawing/2014/main" xmlns="" id="{A3AC2540-8CC3-4880-973D-39C4A5B2C866}"/>
              </a:ext>
            </a:extLst>
          </p:cNvPr>
          <p:cNvSpPr/>
          <p:nvPr userDrawn="1"/>
        </p:nvSpPr>
        <p:spPr>
          <a:xfrm>
            <a:off x="10899120" y="5253486"/>
            <a:ext cx="864435" cy="809580"/>
          </a:xfrm>
          <a:prstGeom prst="frame">
            <a:avLst>
              <a:gd name="adj1" fmla="val 1801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:a16="http://schemas.microsoft.com/office/drawing/2014/main" xmlns="" id="{24B37C98-C20F-4572-A0B3-9A30C060E673}"/>
              </a:ext>
            </a:extLst>
          </p:cNvPr>
          <p:cNvSpPr/>
          <p:nvPr userDrawn="1"/>
        </p:nvSpPr>
        <p:spPr>
          <a:xfrm>
            <a:off x="7073660" y="367769"/>
            <a:ext cx="864435" cy="809580"/>
          </a:xfrm>
          <a:prstGeom prst="frame">
            <a:avLst>
              <a:gd name="adj1" fmla="val 507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BE2704EA-4FB2-4C03-8579-31DE623FBACB}"/>
              </a:ext>
            </a:extLst>
          </p:cNvPr>
          <p:cNvCxnSpPr/>
          <p:nvPr userDrawn="1"/>
        </p:nvCxnSpPr>
        <p:spPr>
          <a:xfrm>
            <a:off x="324928" y="3148420"/>
            <a:ext cx="3256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Рамка 13">
            <a:extLst>
              <a:ext uri="{FF2B5EF4-FFF2-40B4-BE49-F238E27FC236}">
                <a16:creationId xmlns:a16="http://schemas.microsoft.com/office/drawing/2014/main" xmlns="" id="{D0405E18-A2A3-481D-9AAA-A0F57E658EFD}"/>
              </a:ext>
            </a:extLst>
          </p:cNvPr>
          <p:cNvSpPr/>
          <p:nvPr userDrawn="1"/>
        </p:nvSpPr>
        <p:spPr>
          <a:xfrm>
            <a:off x="1551319" y="4251064"/>
            <a:ext cx="2090468" cy="1957813"/>
          </a:xfrm>
          <a:prstGeom prst="frame">
            <a:avLst>
              <a:gd name="adj1" fmla="val 876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Рамка 14">
            <a:extLst>
              <a:ext uri="{FF2B5EF4-FFF2-40B4-BE49-F238E27FC236}">
                <a16:creationId xmlns:a16="http://schemas.microsoft.com/office/drawing/2014/main" xmlns="" id="{856D71DE-E397-4F9D-B792-3C8AD992C725}"/>
              </a:ext>
            </a:extLst>
          </p:cNvPr>
          <p:cNvSpPr/>
          <p:nvPr userDrawn="1"/>
        </p:nvSpPr>
        <p:spPr>
          <a:xfrm>
            <a:off x="3728041" y="3870805"/>
            <a:ext cx="1108512" cy="1038169"/>
          </a:xfrm>
          <a:prstGeom prst="frame">
            <a:avLst>
              <a:gd name="adj1" fmla="val 507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25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CE1B61-6B95-4BD5-8A8D-1D38E044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B8D949E-00E3-4E89-BDBA-3FEE4D9B6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E0EA7D8-F2EA-4924-A23F-7DC5190A4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D0787AF-BD7C-48AB-A66B-871CED0D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50788B5-9088-4EE2-923A-0F8A8A4F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A2B19A3-EB7D-4A88-8805-5E6C27AF5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03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02D1719-7033-4D9A-9FD6-5DBEEA692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DCF4EE6-5B59-496F-9D4D-61B4B4862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A385C1F-4137-489E-8BEA-D8770E305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097D53E-C5F2-419B-B7DE-B8FDEAA8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2728815-9B6A-47ED-A1C6-758ED0278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21465B1-5930-48A5-949C-78766C92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7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55384A-2762-4F3E-8806-B3A5C6F06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41E803A-2F86-42B3-8A99-5778A46F3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3EFCBE6-377D-45C4-B439-8BA847A3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B1868BC-E866-4191-ADB2-04008F04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E3D40CB-055A-4876-8367-E24403B1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78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EBD639C-F8D5-4C53-BDD5-46D714504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FC63352-AA8D-4692-8689-35F8ACF46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AF3408F-67D7-410B-8DC0-BC1D187E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A86EB4D-4E1A-43CD-AECA-1F260BD2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90ED966-1029-4BE5-A6D1-395C76E1D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59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CE1EF14B-4156-4532-A398-ABD8355C3859}"/>
              </a:ext>
            </a:extLst>
          </p:cNvPr>
          <p:cNvSpPr/>
          <p:nvPr userDrawn="1"/>
        </p:nvSpPr>
        <p:spPr>
          <a:xfrm>
            <a:off x="0" y="4149000"/>
            <a:ext cx="8976000" cy="271103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3500000" algn="br" rotWithShape="0">
              <a:schemeClr val="accent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xmlns="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65631" y="375112"/>
            <a:ext cx="5220737" cy="612775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xmlns="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19989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B7DFAA08-4FC2-45F2-AA2E-AE1BA6DBE2C1}"/>
              </a:ext>
            </a:extLst>
          </p:cNvPr>
          <p:cNvSpPr/>
          <p:nvPr userDrawn="1"/>
        </p:nvSpPr>
        <p:spPr>
          <a:xfrm>
            <a:off x="6861000" y="0"/>
            <a:ext cx="5326567" cy="68600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CE1EF14B-4156-4532-A398-ABD8355C3859}"/>
              </a:ext>
            </a:extLst>
          </p:cNvPr>
          <p:cNvSpPr/>
          <p:nvPr userDrawn="1"/>
        </p:nvSpPr>
        <p:spPr>
          <a:xfrm>
            <a:off x="0" y="5184000"/>
            <a:ext cx="3531000" cy="16760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xmlns="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43190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CDEB28-B214-4A65-9CFF-3052859A5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65D21D-D4A9-4E80-B2E0-922872743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1"/>
            <a:ext cx="10515600" cy="41719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647B320-58C3-4DBF-A296-EBEC85782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DFA83A8-4039-4938-97D2-6B80C63A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EADD809-D4AD-4728-97EC-7028906F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5D438EE6-A199-4C90-A36F-23760ECB52C1}"/>
              </a:ext>
            </a:extLst>
          </p:cNvPr>
          <p:cNvSpPr/>
          <p:nvPr userDrawn="1"/>
        </p:nvSpPr>
        <p:spPr>
          <a:xfrm>
            <a:off x="0" y="6176962"/>
            <a:ext cx="12187567" cy="6830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8161805B-D72F-4036-927F-88EF4E2739F0}"/>
              </a:ext>
            </a:extLst>
          </p:cNvPr>
          <p:cNvSpPr/>
          <p:nvPr userDrawn="1"/>
        </p:nvSpPr>
        <p:spPr>
          <a:xfrm>
            <a:off x="0" y="1646238"/>
            <a:ext cx="12192000" cy="1793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89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8E8277-7A9E-42D5-8116-5A6B10DE7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7D397DC-F0AA-4929-B157-144B33082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9B51BF0-D7FD-4055-9ED0-D1116661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196E0C6-626F-4D9A-938C-70599D2F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EED1FD2-9FAD-499F-86DC-06718595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37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EEC5A4-3B24-4F1C-B28C-39C4C7F9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C7AE0C-FF0D-4332-B49E-3B6B79ECF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3BCDFB5-C2F3-4AC2-9052-24058850C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51159F2-B661-4598-8FF8-5D4A47C59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971E864-CAF8-4B65-B946-E2A52EA0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49CAB32-FCC0-4040-964B-9EAAAB16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71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DAEEB1-002A-4FCE-89FE-4A08B3CB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782A806-4929-4C56-86D0-6BB4C828A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53604A8-E615-45F1-A383-70A0DBC8D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B4915D5-08FE-4498-B2C9-E11D90889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D061C468-33C0-4A89-9E00-758987B02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49DA2D8-F498-4A02-84FB-4A29C26D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42AB6F8-5F7A-4277-9249-A2B12CD3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3C17D11-7E3E-4EA5-9D51-3CAD8A1C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64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FBBE04-3D4C-49C5-8433-7657C543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8B70D68-1350-43C2-BFF0-87BC3FAA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2F355E9-67BC-4E51-B9C5-CCC1DECD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21667EB-355F-4E9A-8183-FDFE498CE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55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72C3B37D-6568-4C64-BFCF-70D6732F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E685F413-180A-410E-94F2-BF5D7D5E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7B98603-6EE0-42FD-A07A-FFECE42C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11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1C446B-51D6-40B2-9473-B57A997B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A7C6C79-DA40-490C-9CA8-7AC21CF12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7F4322C-FE74-4650-B1D4-D03FDB859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D2C6A-F64F-4522-97CB-98D824B97E1C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B30ED1B-540E-4DE7-8E5E-DCCFE0F34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6EF205E-BA47-48C8-88BF-B84A32F99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6CB7-8532-4019-A798-63FD255EC126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:a16="http://schemas.microsoft.com/office/drawing/2014/main" xmlns="" id="{8856EEBA-578F-43FB-94EF-29B9A31542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5DE3003-C145-48A7-A124-4A080A6F2E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К решению Совета городского поселения «</a:t>
            </a:r>
            <a:r>
              <a:rPr lang="ru-RU" sz="3200" dirty="0" err="1"/>
              <a:t>Емва</a:t>
            </a:r>
            <a:r>
              <a:rPr lang="ru-RU" sz="3200" dirty="0"/>
              <a:t>» «Об исполнении бюджета городского поселения «</a:t>
            </a:r>
            <a:r>
              <a:rPr lang="ru-RU" sz="3200" dirty="0" err="1"/>
              <a:t>Емва</a:t>
            </a:r>
            <a:r>
              <a:rPr lang="ru-RU" sz="3200" dirty="0"/>
              <a:t>» за </a:t>
            </a:r>
            <a:r>
              <a:rPr lang="ru-RU" sz="3200" dirty="0" smtClean="0"/>
              <a:t>2023 </a:t>
            </a:r>
            <a:r>
              <a:rPr lang="ru-RU" sz="3200" dirty="0"/>
              <a:t>год»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7A63583-7ABE-4C8D-88A9-EA63CF78EC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87771" y="1257300"/>
            <a:ext cx="3447142" cy="43434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600700" y="6307108"/>
            <a:ext cx="65913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00" dirty="0">
                <a:solidFill>
                  <a:schemeClr val="accent1"/>
                </a:solidFill>
                <a:latin typeface="Calibri Light" panose="020F0302020204030204"/>
                <a:cs typeface="Times New Roman" panose="02020603050405020304" pitchFamily="18" charset="0"/>
              </a:rPr>
              <a:t>Финансовое управление муниципального района «</a:t>
            </a:r>
            <a:r>
              <a:rPr lang="ru-RU" sz="1000" dirty="0" err="1" smtClean="0">
                <a:solidFill>
                  <a:schemeClr val="accent1"/>
                </a:solidFill>
                <a:latin typeface="Calibri Light" panose="020F0302020204030204"/>
                <a:cs typeface="Times New Roman" panose="02020603050405020304" pitchFamily="18" charset="0"/>
              </a:rPr>
              <a:t>Княжпогостский</a:t>
            </a:r>
            <a:r>
              <a:rPr lang="ru-RU" sz="1000" dirty="0" smtClean="0">
                <a:solidFill>
                  <a:schemeClr val="accent1"/>
                </a:solidFill>
                <a:latin typeface="Calibri Light" panose="020F0302020204030204"/>
                <a:cs typeface="Times New Roman" panose="02020603050405020304" pitchFamily="18" charset="0"/>
              </a:rPr>
              <a:t>»</a:t>
            </a:r>
          </a:p>
          <a:p>
            <a:pPr lvl="0" algn="ctr"/>
            <a:r>
              <a:rPr lang="ru-RU" sz="1000" dirty="0" smtClean="0">
                <a:solidFill>
                  <a:schemeClr val="accent1"/>
                </a:solidFill>
                <a:latin typeface="Calibri Light" panose="020F0302020204030204"/>
                <a:cs typeface="Times New Roman" panose="02020603050405020304" pitchFamily="18" charset="0"/>
              </a:rPr>
              <a:t> г. </a:t>
            </a:r>
            <a:r>
              <a:rPr lang="ru-RU" sz="1000" dirty="0" err="1" smtClean="0">
                <a:solidFill>
                  <a:schemeClr val="accent1"/>
                </a:solidFill>
                <a:latin typeface="Calibri Light" panose="020F0302020204030204"/>
                <a:cs typeface="Times New Roman" panose="02020603050405020304" pitchFamily="18" charset="0"/>
              </a:rPr>
              <a:t>Емва</a:t>
            </a:r>
            <a:r>
              <a:rPr lang="ru-RU" sz="1000" dirty="0" smtClean="0">
                <a:solidFill>
                  <a:schemeClr val="accent1"/>
                </a:solidFill>
                <a:latin typeface="Calibri Light" panose="020F0302020204030204"/>
                <a:cs typeface="Times New Roman" panose="02020603050405020304" pitchFamily="18" charset="0"/>
              </a:rPr>
              <a:t> </a:t>
            </a:r>
          </a:p>
          <a:p>
            <a:pPr lvl="0" algn="ctr"/>
            <a:r>
              <a:rPr lang="ru-RU" sz="1000" dirty="0" smtClean="0">
                <a:solidFill>
                  <a:schemeClr val="accent1"/>
                </a:solidFill>
                <a:latin typeface="Calibri Light" panose="020F0302020204030204"/>
                <a:cs typeface="Times New Roman" panose="02020603050405020304" pitchFamily="18" charset="0"/>
              </a:rPr>
              <a:t>2024 год</a:t>
            </a:r>
            <a:endParaRPr lang="ru-RU" sz="1000" dirty="0">
              <a:solidFill>
                <a:schemeClr val="accent1"/>
              </a:solidFill>
              <a:latin typeface="Calibri Light" panose="020F0302020204030204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500" y="219760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400" b="1" dirty="0">
                <a:solidFill>
                  <a:schemeClr val="accent1"/>
                </a:solidFill>
              </a:rPr>
              <a:t>БЮДЖЕТ ДЛЯ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247411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503B44AC-385A-4294-8740-E184BBF6A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D9C9A6FD-CFE0-4664-9FA9-C8C44BD7D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5914" y="2204357"/>
            <a:ext cx="5217886" cy="35432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1"/>
                </a:solidFill>
              </a:rPr>
              <a:t>«Бюджет для граждан»-это упрощённая версия бюджетного документа, которая использует неформальный язык и доступные форматы, чтобы облегчить гражданам понимание бюджета, объяснить им планы и действия органов местного самоуправления поселения.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/>
                </a:solidFill>
              </a:rPr>
              <a:t>Ниже будут рассмотрены основные параметры бюджета, результаты его исполнения и, на наш взгляд самые значимые события, произошедшие в </a:t>
            </a:r>
            <a:r>
              <a:rPr lang="ru-RU" dirty="0" smtClean="0">
                <a:solidFill>
                  <a:schemeClr val="accent1"/>
                </a:solidFill>
              </a:rPr>
              <a:t>2023 </a:t>
            </a:r>
            <a:r>
              <a:rPr lang="ru-RU" dirty="0">
                <a:solidFill>
                  <a:schemeClr val="accent1"/>
                </a:solidFill>
              </a:rPr>
              <a:t>году.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/>
                </a:solidFill>
              </a:rPr>
              <a:t>Мы уверены, что «Бюджет для граждан» будет Вам интересен.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F28F9971-F91C-47B0-8D45-FF5C7D2FC7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2073730" y="2204357"/>
            <a:ext cx="3126013" cy="3126013"/>
          </a:xfrm>
          <a:prstGeom prst="rect">
            <a:avLst/>
          </a:prstGeom>
        </p:spPr>
      </p:pic>
      <p:sp>
        <p:nvSpPr>
          <p:cNvPr id="9" name="Нижний колонтитул 4">
            <a:extLst>
              <a:ext uri="{FF2B5EF4-FFF2-40B4-BE49-F238E27FC236}">
                <a16:creationId xmlns:a16="http://schemas.microsoft.com/office/drawing/2014/main" xmlns="" id="{EC67046E-48C0-49FD-A658-ADC40EF46957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32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Заголовок 35">
            <a:extLst>
              <a:ext uri="{FF2B5EF4-FFF2-40B4-BE49-F238E27FC236}">
                <a16:creationId xmlns:a16="http://schemas.microsoft.com/office/drawing/2014/main" xmlns="" id="{A905F789-9B30-4E04-99B2-7D1D91387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ЧТО ТАКОЕ ИСПОЛНЕНИЕ БЮДЖЕТА?</a:t>
            </a:r>
            <a:endParaRPr lang="ru-RU" sz="2400" dirty="0"/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xmlns="" id="{2733B0A8-80B1-48D9-8DE4-7F0D8017E50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9" r="7409"/>
          <a:stretch>
            <a:fillRect/>
          </a:stretch>
        </p:blipFill>
        <p:spPr>
          <a:xfrm>
            <a:off x="6807200" y="635000"/>
            <a:ext cx="4583608" cy="5379930"/>
          </a:xfrm>
          <a:effectLst>
            <a:outerShdw blurRad="63500" sx="102000" sy="102000" algn="ctr" rotWithShape="0">
              <a:schemeClr val="accent2">
                <a:alpha val="40000"/>
              </a:schemeClr>
            </a:outerShdw>
          </a:effectLst>
        </p:spPr>
      </p:pic>
      <p:sp>
        <p:nvSpPr>
          <p:cNvPr id="38" name="Текст 37">
            <a:extLst>
              <a:ext uri="{FF2B5EF4-FFF2-40B4-BE49-F238E27FC236}">
                <a16:creationId xmlns:a16="http://schemas.microsoft.com/office/drawing/2014/main" xmlns="" id="{419AF080-0750-420A-BF8B-F32741BF20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028700"/>
            <a:ext cx="5625000" cy="2400300"/>
          </a:xfrm>
        </p:spPr>
        <p:txBody>
          <a:bodyPr>
            <a:noAutofit/>
          </a:bodyPr>
          <a:lstStyle/>
          <a:p>
            <a:r>
              <a:rPr lang="ru-RU" sz="2400" dirty="0"/>
              <a:t>Исполнение </a:t>
            </a:r>
            <a:r>
              <a:rPr lang="ru-RU" sz="2400" dirty="0" smtClean="0"/>
              <a:t>бюджета</a:t>
            </a:r>
            <a:r>
              <a:rPr lang="en-US" sz="2400" dirty="0" smtClean="0"/>
              <a:t> </a:t>
            </a:r>
            <a:r>
              <a:rPr lang="ru-RU" sz="2400" dirty="0" smtClean="0"/>
              <a:t>-</a:t>
            </a:r>
            <a:r>
              <a:rPr lang="en-US" sz="2400" dirty="0" smtClean="0"/>
              <a:t> </a:t>
            </a:r>
            <a:r>
              <a:rPr lang="ru-RU" sz="2400" dirty="0" smtClean="0"/>
              <a:t>это </a:t>
            </a:r>
            <a:r>
              <a:rPr lang="ru-RU" sz="2400" dirty="0"/>
              <a:t>процесс мобилизации доходов местного бюджета и осуществление экономически обоснованных, рациональных расходов за счет средств бюджета.</a:t>
            </a:r>
          </a:p>
          <a:p>
            <a:r>
              <a:rPr lang="ru-RU" sz="2400" dirty="0"/>
              <a:t>Мобилизация </a:t>
            </a:r>
            <a:r>
              <a:rPr lang="ru-RU" sz="2400" dirty="0" smtClean="0"/>
              <a:t>доходов</a:t>
            </a:r>
            <a:r>
              <a:rPr lang="en-US" sz="2400" dirty="0" smtClean="0"/>
              <a:t> </a:t>
            </a:r>
            <a:r>
              <a:rPr lang="ru-RU" sz="2400" dirty="0" smtClean="0"/>
              <a:t>-</a:t>
            </a:r>
            <a:r>
              <a:rPr lang="en-US" sz="2400" dirty="0" smtClean="0"/>
              <a:t> </a:t>
            </a:r>
            <a:r>
              <a:rPr lang="ru-RU" sz="2400" dirty="0" smtClean="0"/>
              <a:t>это </a:t>
            </a:r>
            <a:r>
              <a:rPr lang="ru-RU" sz="2400" dirty="0"/>
              <a:t>мероприятия, направленные на дополнительное привлечение доходов в бюджет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FB52C6D6-DAAD-4092-A77C-E304FB72154C}"/>
              </a:ext>
            </a:extLst>
          </p:cNvPr>
          <p:cNvSpPr txBox="1"/>
          <p:nvPr/>
        </p:nvSpPr>
        <p:spPr>
          <a:xfrm>
            <a:off x="469414" y="4251110"/>
            <a:ext cx="56250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В основу исполнения бюджета заложены следующие принципы:</a:t>
            </a:r>
          </a:p>
          <a:p>
            <a:r>
              <a:rPr lang="ru-RU" sz="1600" dirty="0">
                <a:solidFill>
                  <a:schemeClr val="bg1"/>
                </a:solidFill>
              </a:rPr>
              <a:t>Принцип единства счёта (кассы), предусматривающий зачисление всех поступающих доходов на единый счёт бюджета и осуществление всех расходов с единого счёта бюджета;</a:t>
            </a:r>
          </a:p>
          <a:p>
            <a:r>
              <a:rPr lang="ru-RU" sz="1600" dirty="0">
                <a:solidFill>
                  <a:schemeClr val="bg1"/>
                </a:solidFill>
              </a:rPr>
              <a:t>Принцип обеспечения расходов в пределах фактического наличия средств на едином счёте бюджета.</a:t>
            </a:r>
          </a:p>
          <a:p>
            <a:r>
              <a:rPr lang="ru-RU" sz="1600" dirty="0">
                <a:solidFill>
                  <a:schemeClr val="bg1"/>
                </a:solidFill>
              </a:rPr>
              <a:t>Контроль исполнения бюджета осуществляется посредствам составления и утверждения отчёта об исполнении бюджета.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49" name="Нижний колонтитул 4">
            <a:extLst>
              <a:ext uri="{FF2B5EF4-FFF2-40B4-BE49-F238E27FC236}">
                <a16:creationId xmlns:a16="http://schemas.microsoft.com/office/drawing/2014/main" xmlns="" id="{3C6EB569-0246-4D9C-837F-CCF9B75F8330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37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AFF8221F-DC73-4027-9090-5E35928FE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КАК ГРАЖДАНЕ ПРИНИМАЮТ УЧАСТИЕ В БЮДЖЕТНОМ ПРОЦЕССЕ?</a:t>
            </a:r>
            <a:endParaRPr lang="ru-RU" sz="2800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CA6373F6-2677-4FBA-B325-66FDEF290D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438274"/>
            <a:ext cx="5625000" cy="3362325"/>
          </a:xfrm>
        </p:spPr>
        <p:txBody>
          <a:bodyPr>
            <a:normAutofit/>
          </a:bodyPr>
          <a:lstStyle/>
          <a:p>
            <a:r>
              <a:rPr lang="ru-RU" dirty="0"/>
              <a:t>Каждый работающий гражданин является налогоплательщиком и тем самым формирует доходную часть бюджета. В то же время все без исключения граждане являются получателями расходов бюджета посредствам потребления общественных услуг.</a:t>
            </a:r>
          </a:p>
          <a:p>
            <a:endParaRPr lang="ru-RU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4743654E-69DE-499A-8F58-2D9316A2B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3664" y="3664072"/>
            <a:ext cx="4787900" cy="3191933"/>
          </a:xfrm>
          <a:prstGeom prst="rect">
            <a:avLst/>
          </a:prstGeom>
          <a:effectLst>
            <a:outerShdw blurRad="63500" sx="102000" sy="102000" algn="ctr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</p:pic>
      <p:sp>
        <p:nvSpPr>
          <p:cNvPr id="12" name="Текст 6">
            <a:extLst>
              <a:ext uri="{FF2B5EF4-FFF2-40B4-BE49-F238E27FC236}">
                <a16:creationId xmlns:a16="http://schemas.microsoft.com/office/drawing/2014/main" xmlns="" id="{BF77033D-07FC-4029-87CB-33C1EE3F1622}"/>
              </a:ext>
            </a:extLst>
          </p:cNvPr>
          <p:cNvSpPr txBox="1">
            <a:spLocks/>
          </p:cNvSpPr>
          <p:nvPr/>
        </p:nvSpPr>
        <p:spPr>
          <a:xfrm>
            <a:off x="7212078" y="375112"/>
            <a:ext cx="4712151" cy="34861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Каждый гражданин получает социальные гарантии (образование, жилищно- коммунальное хозяйство, культура, физическая культура и спорт, социальные льготы и другие направления социальных гарантий населению)- расходная часть бюджета.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5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3F2556-972A-4761-B704-436171A0B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/>
              <a:t>ОСНОВНЫЕ ПАРАМЕТРЫ ИСПОЛНЕНИЯ БЮДЖЕТА ГОРОДСКОГО ПОСЕЛЕНИЯ «ЕМВА» за </a:t>
            </a:r>
            <a:r>
              <a:rPr lang="ru-RU" sz="4000" dirty="0" smtClean="0"/>
              <a:t>2021-2023 </a:t>
            </a:r>
            <a:r>
              <a:rPr lang="ru-RU" sz="4000" dirty="0"/>
              <a:t>годы</a:t>
            </a:r>
            <a:r>
              <a:rPr lang="ru-RU" dirty="0"/>
              <a:t>.</a:t>
            </a:r>
            <a:endParaRPr lang="ru-RU" dirty="0"/>
          </a:p>
        </p:txBody>
      </p:sp>
      <p:graphicFrame>
        <p:nvGraphicFramePr>
          <p:cNvPr id="4" name="Таблица 10">
            <a:extLst>
              <a:ext uri="{FF2B5EF4-FFF2-40B4-BE49-F238E27FC236}">
                <a16:creationId xmlns:a16="http://schemas.microsoft.com/office/drawing/2014/main" xmlns="" id="{89090EB5-F5CD-4A5A-998E-7492D78170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3787260"/>
              </p:ext>
            </p:extLst>
          </p:nvPr>
        </p:nvGraphicFramePr>
        <p:xfrm>
          <a:off x="838200" y="2177310"/>
          <a:ext cx="10515600" cy="345544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xmlns="" val="106072129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373029479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83579068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3241802405"/>
                    </a:ext>
                  </a:extLst>
                </a:gridCol>
              </a:tblGrid>
              <a:tr h="51173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4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dirty="0" smtClean="0">
                          <a:latin typeface="+mj-lt"/>
                          <a:cs typeface="Times New Roman" panose="02020603050405020304" pitchFamily="18" charset="0"/>
                        </a:rPr>
                        <a:t>год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4826020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j-lt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baseline="0" dirty="0" smtClean="0">
                          <a:latin typeface="+mj-lt"/>
                          <a:cs typeface="Times New Roman" panose="02020603050405020304" pitchFamily="18" charset="0"/>
                        </a:rPr>
                        <a:t> Доходы всего, из них: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Times New Roman" panose="02020603050405020304" pitchFamily="18" charset="0"/>
                        </a:rPr>
                        <a:t>73</a:t>
                      </a:r>
                      <a:r>
                        <a:rPr lang="en-US" baseline="0" dirty="0" smtClean="0">
                          <a:latin typeface="+mj-lt"/>
                          <a:cs typeface="Times New Roman" panose="02020603050405020304" pitchFamily="18" charset="0"/>
                        </a:rPr>
                        <a:t> 262,899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  <a:cs typeface="Times New Roman" panose="02020603050405020304" pitchFamily="18" charset="0"/>
                        </a:rPr>
                        <a:t>102 775,915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Times New Roman" panose="02020603050405020304" pitchFamily="18" charset="0"/>
                        </a:rPr>
                        <a:t>51 453,783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9297412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j-lt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Times New Roman" panose="02020603050405020304" pitchFamily="18" charset="0"/>
                        </a:rPr>
                        <a:t>44 211,148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  <a:cs typeface="Times New Roman" panose="02020603050405020304" pitchFamily="18" charset="0"/>
                        </a:rPr>
                        <a:t>40 092,695</a:t>
                      </a:r>
                      <a:endParaRPr lang="en-US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Times New Roman" panose="02020603050405020304" pitchFamily="18" charset="0"/>
                        </a:rPr>
                        <a:t>44 569,432</a:t>
                      </a:r>
                      <a:endParaRPr lang="en-US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5992689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j-lt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Times New Roman" panose="02020603050405020304" pitchFamily="18" charset="0"/>
                        </a:rPr>
                        <a:t>29 051,751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  <a:cs typeface="Times New Roman" panose="02020603050405020304" pitchFamily="18" charset="0"/>
                        </a:rPr>
                        <a:t>62 683,220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Times New Roman" panose="02020603050405020304" pitchFamily="18" charset="0"/>
                        </a:rPr>
                        <a:t>6 884,352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1803528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j-lt"/>
                          <a:cs typeface="Times New Roman" panose="02020603050405020304" pitchFamily="18" charset="0"/>
                        </a:rPr>
                        <a:t>2. Расходы, всего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Times New Roman" panose="02020603050405020304" pitchFamily="18" charset="0"/>
                        </a:rPr>
                        <a:t>73 257,873</a:t>
                      </a:r>
                      <a:endParaRPr lang="ru-RU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  <a:cs typeface="Times New Roman" panose="02020603050405020304" pitchFamily="18" charset="0"/>
                        </a:rPr>
                        <a:t>101 056,826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Times New Roman" panose="02020603050405020304" pitchFamily="18" charset="0"/>
                        </a:rPr>
                        <a:t>51 307,774</a:t>
                      </a:r>
                      <a:endParaRPr lang="ru-RU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4233698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j-lt"/>
                          <a:cs typeface="Times New Roman" panose="02020603050405020304" pitchFamily="18" charset="0"/>
                        </a:rPr>
                        <a:t>3. Дефицит (-), профицит (+)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Times New Roman" panose="02020603050405020304" pitchFamily="18" charset="0"/>
                        </a:rPr>
                        <a:t>5,026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  <a:cs typeface="Times New Roman" panose="02020603050405020304" pitchFamily="18" charset="0"/>
                        </a:rPr>
                        <a:t>1 719,088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Times New Roman" panose="02020603050405020304" pitchFamily="18" charset="0"/>
                        </a:rPr>
                        <a:t>146,009</a:t>
                      </a:r>
                      <a:endParaRPr lang="ru-RU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0167924"/>
                  </a:ext>
                </a:extLst>
              </a:tr>
            </a:tbl>
          </a:graphicData>
        </a:graphic>
      </p:graphicFrame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72FF210-B741-4ED0-BD76-2303A059B256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98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401952C0-E96C-4A69-A3E3-15B3F1622B63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4" name="Заголовок 9">
            <a:extLst>
              <a:ext uri="{FF2B5EF4-FFF2-40B4-BE49-F238E27FC236}">
                <a16:creationId xmlns:a16="http://schemas.microsoft.com/office/drawing/2014/main" xmlns="" id="{07A8E2C6-A814-45AF-B2BA-FDA725A73C95}"/>
              </a:ext>
            </a:extLst>
          </p:cNvPr>
          <p:cNvSpPr txBox="1">
            <a:spLocks/>
          </p:cNvSpPr>
          <p:nvPr/>
        </p:nvSpPr>
        <p:spPr>
          <a:xfrm>
            <a:off x="669330" y="173708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7200" b="1" dirty="0">
                <a:solidFill>
                  <a:schemeClr val="bg1"/>
                </a:solidFill>
              </a:rPr>
              <a:t>СПАСИБО</a:t>
            </a:r>
          </a:p>
        </p:txBody>
      </p:sp>
      <p:sp>
        <p:nvSpPr>
          <p:cNvPr id="9" name="Текст 11">
            <a:extLst>
              <a:ext uri="{FF2B5EF4-FFF2-40B4-BE49-F238E27FC236}">
                <a16:creationId xmlns:a16="http://schemas.microsoft.com/office/drawing/2014/main" xmlns="" id="{842E77C5-7360-4346-8D91-13F3BAA1F06D}"/>
              </a:ext>
            </a:extLst>
          </p:cNvPr>
          <p:cNvSpPr txBox="1">
            <a:spLocks/>
          </p:cNvSpPr>
          <p:nvPr/>
        </p:nvSpPr>
        <p:spPr>
          <a:xfrm>
            <a:off x="948829" y="1215027"/>
            <a:ext cx="3873500" cy="17057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</a:rPr>
              <a:t>КОНТАКТНАЯ ИНФОРМАЦИЯ</a:t>
            </a:r>
          </a:p>
          <a:p>
            <a:pPr marL="0" indent="0">
              <a:buNone/>
            </a:pPr>
            <a:endParaRPr lang="ru-RU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</a:rPr>
              <a:t>Финансовое управление муниципального района «</a:t>
            </a:r>
            <a:r>
              <a:rPr lang="ru-RU" sz="1600" dirty="0" err="1">
                <a:solidFill>
                  <a:schemeClr val="bg1"/>
                </a:solidFill>
              </a:rPr>
              <a:t>Княжпогостский</a:t>
            </a:r>
            <a:r>
              <a:rPr lang="ru-RU" sz="1600" dirty="0">
                <a:solidFill>
                  <a:schemeClr val="bg1"/>
                </a:solidFill>
              </a:rPr>
              <a:t>»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</a:rPr>
              <a:t>г. </a:t>
            </a:r>
            <a:r>
              <a:rPr lang="ru-RU" sz="1600" dirty="0" err="1">
                <a:solidFill>
                  <a:schemeClr val="bg1"/>
                </a:solidFill>
              </a:rPr>
              <a:t>Емва</a:t>
            </a:r>
            <a:r>
              <a:rPr lang="ru-RU" sz="1600" dirty="0">
                <a:solidFill>
                  <a:schemeClr val="bg1"/>
                </a:solidFill>
              </a:rPr>
              <a:t>, ул. Дзержинского, 81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</a:rPr>
              <a:t>Начальник: Хлюпина Наталия Анатольевна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</a:rPr>
              <a:t>Телефон: (82139) 2-36-01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</a:rPr>
              <a:t>Исполнитель: </a:t>
            </a:r>
            <a:r>
              <a:rPr lang="ru-RU" sz="1600" dirty="0" err="1">
                <a:solidFill>
                  <a:schemeClr val="bg1"/>
                </a:solidFill>
              </a:rPr>
              <a:t>Столбовская</a:t>
            </a:r>
            <a:r>
              <a:rPr lang="ru-RU" sz="1600" dirty="0">
                <a:solidFill>
                  <a:schemeClr val="bg1"/>
                </a:solidFill>
              </a:rPr>
              <a:t> Кристина Анатольевна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</a:rPr>
              <a:t>Телефон: (82139)2-14-78</a:t>
            </a:r>
          </a:p>
          <a:p>
            <a:pPr marL="0" indent="0">
              <a:buNone/>
            </a:pPr>
            <a:endParaRPr lang="ru-RU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</a:rPr>
              <a:t>С информацией о бюджете можно ознакомиться на официальном сайте администрации муниципального района «</a:t>
            </a:r>
            <a:r>
              <a:rPr lang="ru-RU" sz="1600" dirty="0" err="1">
                <a:solidFill>
                  <a:schemeClr val="bg1"/>
                </a:solidFill>
              </a:rPr>
              <a:t>Княжпогостский</a:t>
            </a:r>
            <a:r>
              <a:rPr lang="ru-RU" sz="1600" dirty="0">
                <a:solidFill>
                  <a:schemeClr val="bg1"/>
                </a:solidFill>
              </a:rPr>
              <a:t>» «mrk11.ru»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11" name="Рисунок 10" descr="Изображение выглядит как текст, векторная графика&#10;&#10;Автоматически созданное описание">
            <a:extLst>
              <a:ext uri="{FF2B5EF4-FFF2-40B4-BE49-F238E27FC236}">
                <a16:creationId xmlns:a16="http://schemas.microsoft.com/office/drawing/2014/main" xmlns="" id="{AC70915F-3796-4894-BEE8-3933527F5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144" y="2920756"/>
            <a:ext cx="3810000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51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408</Words>
  <Application>Microsoft Office PowerPoint</Application>
  <PresentationFormat>Произвольный</PresentationFormat>
  <Paragraphs>55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К решению Совета городского поселения «Емва» «Об исполнении бюджета городского поселения «Емва» за 2023 год»</vt:lpstr>
      <vt:lpstr> </vt:lpstr>
      <vt:lpstr>ЧТО ТАКОЕ ИСПОЛНЕНИЕ БЮДЖЕТА?</vt:lpstr>
      <vt:lpstr>КАК ГРАЖДАНЕ ПРИНИМАЮТ УЧАСТИЕ В БЮДЖЕТНОМ ПРОЦЕССЕ?</vt:lpstr>
      <vt:lpstr>ОСНОВНЫЕ ПАРАМЕТРЫ ИСПОЛНЕНИЯ БЮДЖЕТА ГОРОДСКОГО ПОСЕЛЕНИЯ «ЕМВА» за 2021-2023 годы.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Кристина Столбовская</cp:lastModifiedBy>
  <cp:revision>15</cp:revision>
  <dcterms:created xsi:type="dcterms:W3CDTF">2021-05-05T06:53:09Z</dcterms:created>
  <dcterms:modified xsi:type="dcterms:W3CDTF">2024-05-14T09:05:51Z</dcterms:modified>
</cp:coreProperties>
</file>