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8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302" r:id="rId14"/>
    <p:sldId id="303" r:id="rId15"/>
    <p:sldId id="274" r:id="rId16"/>
    <p:sldId id="290" r:id="rId1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FA096-D6C8-4434-B0FE-0E5865F9F048}">
          <p14:sldIdLst>
            <p14:sldId id="256"/>
            <p14:sldId id="291"/>
            <p14:sldId id="292"/>
            <p14:sldId id="259"/>
            <p14:sldId id="258"/>
            <p14:sldId id="293"/>
            <p14:sldId id="299"/>
            <p14:sldId id="269"/>
            <p14:sldId id="300"/>
            <p14:sldId id="263"/>
            <p14:sldId id="271"/>
          </p14:sldIdLst>
        </p14:section>
        <p14:section name="Раздел без заголовка" id="{B75D9C14-6D6D-446E-8E5D-D5D5A9ECEFE5}">
          <p14:sldIdLst>
            <p14:sldId id="273"/>
            <p14:sldId id="302"/>
            <p14:sldId id="303"/>
            <p14:sldId id="274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79B"/>
    <a:srgbClr val="EBF1DE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6883" autoAdjust="0"/>
  </p:normalViewPr>
  <p:slideViewPr>
    <p:cSldViewPr>
      <p:cViewPr>
        <p:scale>
          <a:sx n="108" d="100"/>
          <a:sy n="108" d="100"/>
        </p:scale>
        <p:origin x="-17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(+) </a:t>
          </a:r>
          <a:r>
            <a:rPr lang="ru-RU" sz="14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C961C58C-1A6E-4D83-AC20-3E25EC483A0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Акцизы</a:t>
          </a:r>
          <a:endParaRPr lang="ru-RU" sz="1500" dirty="0">
            <a:solidFill>
              <a:srgbClr val="7030A0"/>
            </a:solidFill>
          </a:endParaRPr>
        </a:p>
      </dgm:t>
    </dgm:pt>
    <dgm:pt modelId="{8029F886-D2B4-40F4-91A3-CF08BFDE2D3E}" type="parTrans" cxnId="{6CAEE1CF-E9AC-4760-B254-D6D225400EDF}">
      <dgm:prSet/>
      <dgm:spPr/>
    </dgm:pt>
    <dgm:pt modelId="{ACCBB10A-251B-4A79-AB5E-81195F3FA32A}" type="sibTrans" cxnId="{6CAEE1CF-E9AC-4760-B254-D6D225400EDF}">
      <dgm:prSet/>
      <dgm:spPr/>
    </dgm:pt>
    <dgm:pt modelId="{F1B1C0FA-FABD-4679-97F4-8D2D227B354D}">
      <dgm:prSet phldrT="[Текст]" custScaleY="102413" custT="1" custLinFactNeighborX="-4086" custLinFactNeighborY="6913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036AADB-128F-4B1A-AEE5-1364187337D3}" type="parTrans" cxnId="{253E3334-ED6D-4C1A-BB69-09366DF3D27C}">
      <dgm:prSet/>
      <dgm:spPr/>
    </dgm:pt>
    <dgm:pt modelId="{F898E483-971A-44C5-AB80-7C5595D598FF}" type="sibTrans" cxnId="{253E3334-ED6D-4C1A-BB69-09366DF3D27C}">
      <dgm:prSet/>
      <dgm:spPr/>
    </dgm:pt>
    <dgm:pt modelId="{09A885A9-A084-4ED1-9120-9542A2010E4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</a:t>
          </a:r>
          <a:endParaRPr lang="ru-RU" sz="1500" dirty="0">
            <a:solidFill>
              <a:srgbClr val="7030A0"/>
            </a:solidFill>
          </a:endParaRPr>
        </a:p>
      </dgm:t>
    </dgm:pt>
    <dgm:pt modelId="{5F2E0EB6-4C90-470B-8ADC-61A31E32AC35}" type="parTrans" cxnId="{F66E125D-B27E-4D78-8264-E1997F7C333E}">
      <dgm:prSet/>
      <dgm:spPr/>
    </dgm:pt>
    <dgm:pt modelId="{3EE6316B-EA3B-44E5-AAC5-2214A3F1CF18}" type="sibTrans" cxnId="{F66E125D-B27E-4D78-8264-E1997F7C333E}">
      <dgm:prSet/>
      <dgm:spPr/>
    </dgm:pt>
    <dgm:pt modelId="{AECD2148-A24C-4213-BFB3-46396DB9DDA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Аренда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6055A8F1-2095-43DD-8B67-FCBB8A1877A6}" type="parTrans" cxnId="{0D117610-F1A0-40B8-BE96-7452A27FEEE1}">
      <dgm:prSet/>
      <dgm:spPr/>
    </dgm:pt>
    <dgm:pt modelId="{136A8A90-F142-429B-A7EA-2795FF91F280}" type="sibTrans" cxnId="{0D117610-F1A0-40B8-BE96-7452A27FEEE1}">
      <dgm:prSet/>
      <dgm:spPr/>
    </dgm:pt>
    <dgm:pt modelId="{27085BED-431A-4BCA-AD8E-6224A5CDF94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Продажа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F363464D-EF96-42B7-8D58-F9B7536E8DDB}" type="parTrans" cxnId="{8BFF51A5-FFB8-4BFA-95D6-6F43461D9668}">
      <dgm:prSet/>
      <dgm:spPr/>
    </dgm:pt>
    <dgm:pt modelId="{03EF0F28-C6B5-4164-AD58-98EADAD04331}" type="sibTrans" cxnId="{8BFF51A5-FFB8-4BFA-95D6-6F43461D9668}">
      <dgm:prSet/>
      <dgm:spPr/>
    </dgm:pt>
    <dgm:pt modelId="{DC8081DF-0C5A-4FD5-9E06-E5D64EE36B46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4CE6382E-07F8-4CE5-8066-B3C08EFAC39F}" type="parTrans" cxnId="{B7ECCBE8-E380-4389-A518-B7381A194D31}">
      <dgm:prSet/>
      <dgm:spPr/>
    </dgm:pt>
    <dgm:pt modelId="{A59A7281-EED7-423B-9E88-FE34933A7B65}" type="sibTrans" cxnId="{B7ECCBE8-E380-4389-A518-B7381A194D31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0D117610-F1A0-40B8-BE96-7452A27FEEE1}" srcId="{A8BCBA04-C4C1-471F-B3D5-DF4691525E22}" destId="{AECD2148-A24C-4213-BFB3-46396DB9DDA7}" srcOrd="0" destOrd="0" parTransId="{6055A8F1-2095-43DD-8B67-FCBB8A1877A6}" sibTransId="{136A8A90-F142-429B-A7EA-2795FF91F280}"/>
    <dgm:cxn modelId="{A30CFBEF-C71D-4589-8E3D-D3118D5A9ECC}" srcId="{98CE632A-9F22-44D3-8FF7-1AE34BEEE7B1}" destId="{91C23C6C-BE7A-49CB-8895-735DE5A02E56}" srcOrd="3" destOrd="0" parTransId="{3E2D3F96-1B12-4F76-901C-ABF7D25E8EFD}" sibTransId="{DF3B1F7C-6E8F-4C5D-B9CC-24BC38DBF5BD}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8A67BFF0-5B40-4E71-8A68-A03396098B1C}" type="presOf" srcId="{C961C58C-1A6E-4D83-AC20-3E25EC483A0C}" destId="{322CFEFD-4518-4BB0-BDCF-8849EDEBC7D5}" srcOrd="0" destOrd="1" presId="urn:microsoft.com/office/officeart/2005/8/layout/hList1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138A8873-9699-48AA-8774-83C1F268FCE7}" type="presOf" srcId="{27085BED-431A-4BCA-AD8E-6224A5CDF948}" destId="{DD1FF82A-8571-4949-9B53-8D3D55E4B826}" srcOrd="0" destOrd="1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253E3334-ED6D-4C1A-BB69-09366DF3D27C}" srcId="{98CE632A-9F22-44D3-8FF7-1AE34BEEE7B1}" destId="{F1B1C0FA-FABD-4679-97F4-8D2D227B354D}" srcOrd="2" destOrd="0" parTransId="{2036AADB-128F-4B1A-AEE5-1364187337D3}" sibTransId="{F898E483-971A-44C5-AB80-7C5595D598FF}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3F2FC535-9C8D-44BC-9915-459B8AA60CAD}" type="presOf" srcId="{AECD2148-A24C-4213-BFB3-46396DB9DDA7}" destId="{DD1FF82A-8571-4949-9B53-8D3D55E4B826}" srcOrd="0" destOrd="0" presId="urn:microsoft.com/office/officeart/2005/8/layout/hList1"/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E9E524C7-9DFB-46E1-A37B-5FE426357048}" type="presOf" srcId="{09A885A9-A084-4ED1-9120-9542A2010E42}" destId="{DD1FF82A-8571-4949-9B53-8D3D55E4B826}" srcOrd="0" destOrd="3" presId="urn:microsoft.com/office/officeart/2005/8/layout/hList1"/>
    <dgm:cxn modelId="{B7ECCBE8-E380-4389-A518-B7381A194D31}" srcId="{A8BCBA04-C4C1-471F-B3D5-DF4691525E22}" destId="{DC8081DF-0C5A-4FD5-9E06-E5D64EE36B46}" srcOrd="2" destOrd="0" parTransId="{4CE6382E-07F8-4CE5-8066-B3C08EFAC39F}" sibTransId="{A59A7281-EED7-423B-9E88-FE34933A7B65}"/>
    <dgm:cxn modelId="{8BFF51A5-FFB8-4BFA-95D6-6F43461D9668}" srcId="{A8BCBA04-C4C1-471F-B3D5-DF4691525E22}" destId="{27085BED-431A-4BCA-AD8E-6224A5CDF948}" srcOrd="1" destOrd="0" parTransId="{F363464D-EF96-42B7-8D58-F9B7536E8DDB}" sibTransId="{03EF0F28-C6B5-4164-AD58-98EADAD04331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6CAEE1CF-E9AC-4760-B254-D6D225400EDF}" srcId="{98CE632A-9F22-44D3-8FF7-1AE34BEEE7B1}" destId="{C961C58C-1A6E-4D83-AC20-3E25EC483A0C}" srcOrd="1" destOrd="0" parTransId="{8029F886-D2B4-40F4-91A3-CF08BFDE2D3E}" sibTransId="{ACCBB10A-251B-4A79-AB5E-81195F3FA32A}"/>
    <dgm:cxn modelId="{2BC3C3EC-DAED-4389-AA38-69D063BDD7CA}" type="presOf" srcId="{DC8081DF-0C5A-4FD5-9E06-E5D64EE36B46}" destId="{DD1FF82A-8571-4949-9B53-8D3D55E4B826}" srcOrd="0" destOrd="2" presId="urn:microsoft.com/office/officeart/2005/8/layout/hList1"/>
    <dgm:cxn modelId="{F66E125D-B27E-4D78-8264-E1997F7C333E}" srcId="{A8BCBA04-C4C1-471F-B3D5-DF4691525E22}" destId="{09A885A9-A084-4ED1-9120-9542A2010E42}" srcOrd="3" destOrd="0" parTransId="{5F2E0EB6-4C90-470B-8ADC-61A31E32AC35}" sibTransId="{3EE6316B-EA3B-44E5-AAC5-2214A3F1CF18}"/>
    <dgm:cxn modelId="{5C1390BF-216F-4985-B2B3-C782C6B5DD58}" type="presOf" srcId="{91C23C6C-BE7A-49CB-8895-735DE5A02E56}" destId="{322CFEFD-4518-4BB0-BDCF-8849EDEBC7D5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D33D0544-8A56-45BD-A0CB-6FF22FEEEAE2}" type="presOf" srcId="{F1B1C0FA-FABD-4679-97F4-8D2D227B354D}" destId="{322CFEFD-4518-4BB0-BDCF-8849EDEBC7D5}" srcOrd="0" destOrd="2" presId="urn:microsoft.com/office/officeart/2005/8/layout/hList1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(+) </a:t>
          </a:r>
          <a:r>
            <a:rPr lang="ru-RU" sz="14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Акцизы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Аренда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Продажа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7"/>
            <a:ext cx="7848872" cy="2952329"/>
          </a:xfrm>
        </p:spPr>
        <p:txBody>
          <a:bodyPr>
            <a:norm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b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(к проект решения Совета о бюджете городского поселения «</a:t>
            </a:r>
            <a:r>
              <a:rPr lang="ru-RU" altLang="ru-RU" sz="2800" i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»  на </a:t>
            </a:r>
            <a:r>
              <a:rPr lang="ru-RU" altLang="ru-RU" sz="28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altLang="ru-RU" sz="28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годов)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83225534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городского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Емва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2022 год – 74,2%                               2022 год –25,8%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2023 год – 72,1%                               2023 год – 27,9%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2024 год – 70,5%                               2024 год – 29,5%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городского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032741"/>
              </p:ext>
            </p:extLst>
          </p:nvPr>
        </p:nvGraphicFramePr>
        <p:xfrm>
          <a:off x="827583" y="1412777"/>
          <a:ext cx="7920881" cy="4851414"/>
        </p:xfrm>
        <a:graphic>
          <a:graphicData uri="http://schemas.openxmlformats.org/drawingml/2006/table">
            <a:tbl>
              <a:tblPr/>
              <a:tblGrid>
                <a:gridCol w="4173367"/>
                <a:gridCol w="1192390"/>
                <a:gridCol w="1277562"/>
                <a:gridCol w="1277562"/>
              </a:tblGrid>
              <a:tr h="475521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2023 год</a:t>
                      </a:r>
                      <a:endParaRPr lang="ru-RU" sz="13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16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  Муниципальная программа "Развитие жилищно-коммунального хозяйства и благоустройства городского поселения "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Емва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6 960,759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5 943,365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19 428,662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57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6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по содержанию бани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1 691,500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1691,500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500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 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4 287,592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1 877,288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8 703,918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выполнение мероприятий по обустройству мест захоронения, транспортировки и вывоз в морг тел умерших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9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в сфере ЗАНЯТОСТИ НАСЕЛЕНИЯ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66,667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оплата коммунальных услуг по муниципальному жилищному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фонду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1 170,00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1 170,00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отчисление региональному оператору на капитальный ремонт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853,986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7 067,76</a:t>
                      </a:r>
                    </a:p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37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техническое обслуживание наружных стальных газопроводов, арматуры и сооружений 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г.Емва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248,333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350,591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386,984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проекта "Народный бюджет" по обустройству источников холодного водоснабжения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66,667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endParaRPr lang="ru-RU" sz="18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городского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776749"/>
              </p:ext>
            </p:extLst>
          </p:nvPr>
        </p:nvGraphicFramePr>
        <p:xfrm>
          <a:off x="395536" y="2060848"/>
          <a:ext cx="8280921" cy="3590527"/>
        </p:xfrm>
        <a:graphic>
          <a:graphicData uri="http://schemas.openxmlformats.org/drawingml/2006/table">
            <a:tbl>
              <a:tblPr/>
              <a:tblGrid>
                <a:gridCol w="4363065"/>
                <a:gridCol w="1246590"/>
                <a:gridCol w="1335633"/>
                <a:gridCol w="1335633"/>
              </a:tblGrid>
              <a:tr h="47107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111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 "Формирование комфортной городской среды на территории ГП "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Емва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5 416,644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5 575,939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5 856,264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6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23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народного проекта в сфере благоустройства территории, прошедших отбор в рамках проекта "Народный бюджет"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444,448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91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-субсидии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на поддержку муниципальных программ формирования современной городской среды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4 972,196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5 575,939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5 856,264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2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городского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36263"/>
              </p:ext>
            </p:extLst>
          </p:nvPr>
        </p:nvGraphicFramePr>
        <p:xfrm>
          <a:off x="395536" y="1628800"/>
          <a:ext cx="8280921" cy="4923899"/>
        </p:xfrm>
        <a:graphic>
          <a:graphicData uri="http://schemas.openxmlformats.org/drawingml/2006/table">
            <a:tbl>
              <a:tblPr/>
              <a:tblGrid>
                <a:gridCol w="4363065"/>
                <a:gridCol w="1246590"/>
                <a:gridCol w="1335633"/>
                <a:gridCol w="1335633"/>
              </a:tblGrid>
              <a:tr h="47107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53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 "Развитие транспортной системы на территории городского поселения "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Емва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20 284,139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20 092,189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6 266,429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и ремонт автомобильных дорог, улично-дорожной сети (ГП)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114,409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114,409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114,409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7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и ремонт автомобильных дорог, улично-дорожной сети (ДФ)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2 849,818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2 857,868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2 907,608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3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автомобильных дорог общего пользования местного значения (РБ)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2 941,212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2 941,212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2 941,212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54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организация паромной переправы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5 900,00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5 900,00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организация транспортного обслуживания на городских маршрутах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8 175,50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8 175,50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99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 в рамках благоустройства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91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обслуживание камер 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видионаблюдения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 по предупреждению и пресечению преступлений, профилактики правонарушений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103,20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103,20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103,20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6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городского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Емва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007365"/>
              </p:ext>
            </p:extLst>
          </p:nvPr>
        </p:nvGraphicFramePr>
        <p:xfrm>
          <a:off x="251520" y="2060848"/>
          <a:ext cx="8568953" cy="3868997"/>
        </p:xfrm>
        <a:graphic>
          <a:graphicData uri="http://schemas.openxmlformats.org/drawingml/2006/table">
            <a:tbl>
              <a:tblPr/>
              <a:tblGrid>
                <a:gridCol w="5760641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10 776,145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10 701,244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10 751,077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24,934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24,934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24,934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825,733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1 824,800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1 633,300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Общеэкономические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66,667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14 075,500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14 075,500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5 905,439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5 913,489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5 963,229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2 023,986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8 237,760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350,591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386,984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10 504,236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7 453,227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15 360,182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448,273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448,273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448,273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906,500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1 842,500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44 041,927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43 822,544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44 748,239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делится </a:t>
            </a: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24128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25267027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поселения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Емва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поселения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Емва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18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поселения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Емва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248369"/>
              </p:ext>
            </p:extLst>
          </p:nvPr>
        </p:nvGraphicFramePr>
        <p:xfrm>
          <a:off x="1175945" y="1916832"/>
          <a:ext cx="6708423" cy="41050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9689"/>
                <a:gridCol w="1444522"/>
                <a:gridCol w="1677106"/>
                <a:gridCol w="1677106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42 190,777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43 416,044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44 224,909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44 041,927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43 822,544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44 748,239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- 1 851,150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- 406,500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- 523,330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6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3756</TotalTime>
  <Words>855</Words>
  <Application>Microsoft Office PowerPoint</Application>
  <PresentationFormat>Экран (4:3)</PresentationFormat>
  <Paragraphs>295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БЮДЖЕТ ДЛЯ ГРАЖДАН (к проект решения Совета о бюджете городского поселения «Емва»  на 2022 год и плановый период 2023-2024 годов)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  </vt:lpstr>
      <vt:lpstr>БЮДЖЕТ ДЛЯ ГРАЖДАН </vt:lpstr>
      <vt:lpstr>БЮДЖЕТ ДЛЯ ГРАЖДАН</vt:lpstr>
      <vt:lpstr>БЮДЖЕТ ДЛЯ ГРАЖДАН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Кристина Столбовская</cp:lastModifiedBy>
  <cp:revision>323</cp:revision>
  <cp:lastPrinted>2016-01-27T07:32:03Z</cp:lastPrinted>
  <dcterms:created xsi:type="dcterms:W3CDTF">2014-01-31T09:07:24Z</dcterms:created>
  <dcterms:modified xsi:type="dcterms:W3CDTF">2021-11-23T12:38:14Z</dcterms:modified>
</cp:coreProperties>
</file>