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notesMasterIdLst>
    <p:notesMasterId r:id="rId16"/>
  </p:notesMasterIdLst>
  <p:sldIdLst>
    <p:sldId id="256" r:id="rId2"/>
    <p:sldId id="291" r:id="rId3"/>
    <p:sldId id="292" r:id="rId4"/>
    <p:sldId id="259" r:id="rId5"/>
    <p:sldId id="258" r:id="rId6"/>
    <p:sldId id="293" r:id="rId7"/>
    <p:sldId id="299" r:id="rId8"/>
    <p:sldId id="269" r:id="rId9"/>
    <p:sldId id="300" r:id="rId10"/>
    <p:sldId id="263" r:id="rId11"/>
    <p:sldId id="271" r:id="rId12"/>
    <p:sldId id="273" r:id="rId13"/>
    <p:sldId id="274" r:id="rId14"/>
    <p:sldId id="290" r:id="rId15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1D48"/>
    <a:srgbClr val="740B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86883" autoAdjust="0"/>
  </p:normalViewPr>
  <p:slideViewPr>
    <p:cSldViewPr>
      <p:cViewPr>
        <p:scale>
          <a:sx n="108" d="100"/>
          <a:sy n="108" d="100"/>
        </p:scale>
        <p:origin x="-170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87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D1DB72-7F8F-4E2A-A00A-E83DF7CE947F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65EBFEF0-9C89-4A4C-BA89-C4D7B4B700F7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Доходы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F9C8D859-E17A-44DB-B71C-33300E104F3E}" type="parTrans" cxnId="{803A8AB7-53BA-458D-A0C5-F5066F514936}">
      <dgm:prSet/>
      <dgm:spPr/>
      <dgm:t>
        <a:bodyPr/>
        <a:lstStyle/>
        <a:p>
          <a:endParaRPr lang="ru-RU"/>
        </a:p>
      </dgm:t>
    </dgm:pt>
    <dgm:pt modelId="{D36948F7-83BC-4220-85A0-DE21D57BD41D}" type="sibTrans" cxnId="{803A8AB7-53BA-458D-A0C5-F5066F514936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4E7CB679-5A70-4D19-B9FE-B35165ACC3D3}">
      <dgm:prSet phldrT="[Текст]" custT="1"/>
      <dgm:spPr>
        <a:solidFill>
          <a:srgbClr val="50BCB9"/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D6E0D5E-B61E-4B9A-8F57-02B79F843522}" type="parTrans" cxnId="{E9122005-A3A9-453D-96BB-26288AC1EAD0}">
      <dgm:prSet/>
      <dgm:spPr/>
      <dgm:t>
        <a:bodyPr/>
        <a:lstStyle/>
        <a:p>
          <a:endParaRPr lang="ru-RU"/>
        </a:p>
      </dgm:t>
    </dgm:pt>
    <dgm:pt modelId="{FEA73179-04A7-4795-AF97-EAF1F3F2AA68}" type="sibTrans" cxnId="{E9122005-A3A9-453D-96BB-26288AC1EAD0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ADB1419B-AC29-439A-9A52-52A4D8AD4433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8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(-)Дефицит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((+) </a:t>
          </a:r>
          <a:r>
            <a:rPr lang="ru-RU" sz="1800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Профи-</a:t>
          </a:r>
          <a:r>
            <a:rPr lang="ru-RU" sz="1800" dirty="0" err="1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цит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)</a:t>
          </a:r>
        </a:p>
      </dgm:t>
    </dgm:pt>
    <dgm:pt modelId="{EDB616C3-BFB7-41B5-8C02-303B97B270E2}" type="parTrans" cxnId="{4AE357D3-33B3-46A7-BD7A-5DD6C6A615AD}">
      <dgm:prSet/>
      <dgm:spPr/>
      <dgm:t>
        <a:bodyPr/>
        <a:lstStyle/>
        <a:p>
          <a:endParaRPr lang="ru-RU"/>
        </a:p>
      </dgm:t>
    </dgm:pt>
    <dgm:pt modelId="{820FDBF0-55B4-432E-B5FC-EF777F1C7DF0}" type="sibTrans" cxnId="{4AE357D3-33B3-46A7-BD7A-5DD6C6A615AD}">
      <dgm:prSet/>
      <dgm:spPr/>
      <dgm:t>
        <a:bodyPr/>
        <a:lstStyle/>
        <a:p>
          <a:endParaRPr lang="ru-RU"/>
        </a:p>
      </dgm:t>
    </dgm:pt>
    <dgm:pt modelId="{22696057-B287-4EFB-96CD-3F248CB196C8}" type="pres">
      <dgm:prSet presAssocID="{6CD1DB72-7F8F-4E2A-A00A-E83DF7CE947F}" presName="linearFlow" presStyleCnt="0">
        <dgm:presLayoutVars>
          <dgm:dir/>
          <dgm:resizeHandles val="exact"/>
        </dgm:presLayoutVars>
      </dgm:prSet>
      <dgm:spPr/>
    </dgm:pt>
    <dgm:pt modelId="{7FAC88BC-C8FF-402F-AB2A-11AC4BBF48B7}" type="pres">
      <dgm:prSet presAssocID="{65EBFEF0-9C89-4A4C-BA89-C4D7B4B700F7}" presName="node" presStyleLbl="node1" presStyleIdx="0" presStyleCnt="3" custScaleX="154330" custScaleY="80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3F7D03-16FC-4BE4-943C-EE4202A7666A}" type="pres">
      <dgm:prSet presAssocID="{D36948F7-83BC-4220-85A0-DE21D57BD41D}" presName="spacerL" presStyleCnt="0"/>
      <dgm:spPr/>
    </dgm:pt>
    <dgm:pt modelId="{1816D16A-814C-4C22-A6CC-12105B3989BB}" type="pres">
      <dgm:prSet presAssocID="{D36948F7-83BC-4220-85A0-DE21D57BD41D}" presName="sibTrans" presStyleLbl="sibTrans2D1" presStyleIdx="0" presStyleCnt="2" custLinFactNeighborX="37387" custLinFactNeighborY="-4869"/>
      <dgm:spPr>
        <a:prstGeom prst="mathMinus">
          <a:avLst/>
        </a:prstGeom>
      </dgm:spPr>
      <dgm:t>
        <a:bodyPr/>
        <a:lstStyle/>
        <a:p>
          <a:endParaRPr lang="ru-RU"/>
        </a:p>
      </dgm:t>
    </dgm:pt>
    <dgm:pt modelId="{5A3AD51A-CA0C-4D60-85EB-AFC0F3AEFCE4}" type="pres">
      <dgm:prSet presAssocID="{D36948F7-83BC-4220-85A0-DE21D57BD41D}" presName="spacerR" presStyleCnt="0"/>
      <dgm:spPr/>
    </dgm:pt>
    <dgm:pt modelId="{32775538-2AC3-4373-B014-5A44732CBC7F}" type="pres">
      <dgm:prSet presAssocID="{4E7CB679-5A70-4D19-B9FE-B35165ACC3D3}" presName="node" presStyleLbl="node1" presStyleIdx="1" presStyleCnt="3" custScaleX="148453" custScaleY="778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2439C-BAC0-499A-8F57-8D66EBFA7D82}" type="pres">
      <dgm:prSet presAssocID="{FEA73179-04A7-4795-AF97-EAF1F3F2AA68}" presName="spacerL" presStyleCnt="0"/>
      <dgm:spPr/>
    </dgm:pt>
    <dgm:pt modelId="{4B955819-9EB5-4C61-BE5E-7CE7027DF3F0}" type="pres">
      <dgm:prSet presAssocID="{FEA73179-04A7-4795-AF97-EAF1F3F2AA68}" presName="sibTrans" presStyleLbl="sibTrans2D1" presStyleIdx="1" presStyleCnt="2"/>
      <dgm:spPr/>
      <dgm:t>
        <a:bodyPr/>
        <a:lstStyle/>
        <a:p>
          <a:endParaRPr lang="ru-RU"/>
        </a:p>
      </dgm:t>
    </dgm:pt>
    <dgm:pt modelId="{EE572389-320D-4E27-B728-8E274B326BA1}" type="pres">
      <dgm:prSet presAssocID="{FEA73179-04A7-4795-AF97-EAF1F3F2AA68}" presName="spacerR" presStyleCnt="0"/>
      <dgm:spPr/>
    </dgm:pt>
    <dgm:pt modelId="{A84245DF-C8CC-47D2-83AC-15EF153255E0}" type="pres">
      <dgm:prSet presAssocID="{ADB1419B-AC29-439A-9A52-52A4D8AD4433}" presName="node" presStyleLbl="node1" presStyleIdx="2" presStyleCnt="3" custScaleX="152634" custScaleY="86480" custLinFactNeighborX="-36368" custLinFactNeighborY="27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E357D3-33B3-46A7-BD7A-5DD6C6A615AD}" srcId="{6CD1DB72-7F8F-4E2A-A00A-E83DF7CE947F}" destId="{ADB1419B-AC29-439A-9A52-52A4D8AD4433}" srcOrd="2" destOrd="0" parTransId="{EDB616C3-BFB7-41B5-8C02-303B97B270E2}" sibTransId="{820FDBF0-55B4-432E-B5FC-EF777F1C7DF0}"/>
    <dgm:cxn modelId="{8DE223EC-4B57-4787-BBC7-0A0DDEDF238D}" type="presOf" srcId="{ADB1419B-AC29-439A-9A52-52A4D8AD4433}" destId="{A84245DF-C8CC-47D2-83AC-15EF153255E0}" srcOrd="0" destOrd="0" presId="urn:microsoft.com/office/officeart/2005/8/layout/equation1"/>
    <dgm:cxn modelId="{EEC9DF23-0434-44DD-BD95-3914FCF17D47}" type="presOf" srcId="{D36948F7-83BC-4220-85A0-DE21D57BD41D}" destId="{1816D16A-814C-4C22-A6CC-12105B3989BB}" srcOrd="0" destOrd="0" presId="urn:microsoft.com/office/officeart/2005/8/layout/equation1"/>
    <dgm:cxn modelId="{AD8C6797-A8AD-43D2-9E9D-7AA60F04F0E8}" type="presOf" srcId="{4E7CB679-5A70-4D19-B9FE-B35165ACC3D3}" destId="{32775538-2AC3-4373-B014-5A44732CBC7F}" srcOrd="0" destOrd="0" presId="urn:microsoft.com/office/officeart/2005/8/layout/equation1"/>
    <dgm:cxn modelId="{803A8AB7-53BA-458D-A0C5-F5066F514936}" srcId="{6CD1DB72-7F8F-4E2A-A00A-E83DF7CE947F}" destId="{65EBFEF0-9C89-4A4C-BA89-C4D7B4B700F7}" srcOrd="0" destOrd="0" parTransId="{F9C8D859-E17A-44DB-B71C-33300E104F3E}" sibTransId="{D36948F7-83BC-4220-85A0-DE21D57BD41D}"/>
    <dgm:cxn modelId="{6AFC6676-EB6D-436C-9766-55490190F4D5}" type="presOf" srcId="{FEA73179-04A7-4795-AF97-EAF1F3F2AA68}" destId="{4B955819-9EB5-4C61-BE5E-7CE7027DF3F0}" srcOrd="0" destOrd="0" presId="urn:microsoft.com/office/officeart/2005/8/layout/equation1"/>
    <dgm:cxn modelId="{8D6CE9DE-8DB5-4910-9F5C-452A3CB1B6FF}" type="presOf" srcId="{6CD1DB72-7F8F-4E2A-A00A-E83DF7CE947F}" destId="{22696057-B287-4EFB-96CD-3F248CB196C8}" srcOrd="0" destOrd="0" presId="urn:microsoft.com/office/officeart/2005/8/layout/equation1"/>
    <dgm:cxn modelId="{9CEB0E1F-7A3B-4C77-8393-06EA303D6310}" type="presOf" srcId="{65EBFEF0-9C89-4A4C-BA89-C4D7B4B700F7}" destId="{7FAC88BC-C8FF-402F-AB2A-11AC4BBF48B7}" srcOrd="0" destOrd="0" presId="urn:microsoft.com/office/officeart/2005/8/layout/equation1"/>
    <dgm:cxn modelId="{E9122005-A3A9-453D-96BB-26288AC1EAD0}" srcId="{6CD1DB72-7F8F-4E2A-A00A-E83DF7CE947F}" destId="{4E7CB679-5A70-4D19-B9FE-B35165ACC3D3}" srcOrd="1" destOrd="0" parTransId="{1D6E0D5E-B61E-4B9A-8F57-02B79F843522}" sibTransId="{FEA73179-04A7-4795-AF97-EAF1F3F2AA68}"/>
    <dgm:cxn modelId="{EB8861FF-9A4C-4186-A073-093211235E55}" type="presParOf" srcId="{22696057-B287-4EFB-96CD-3F248CB196C8}" destId="{7FAC88BC-C8FF-402F-AB2A-11AC4BBF48B7}" srcOrd="0" destOrd="0" presId="urn:microsoft.com/office/officeart/2005/8/layout/equation1"/>
    <dgm:cxn modelId="{FADB4F78-EE54-4671-A8DB-708B696AF035}" type="presParOf" srcId="{22696057-B287-4EFB-96CD-3F248CB196C8}" destId="{2E3F7D03-16FC-4BE4-943C-EE4202A7666A}" srcOrd="1" destOrd="0" presId="urn:microsoft.com/office/officeart/2005/8/layout/equation1"/>
    <dgm:cxn modelId="{4E1C4337-45CA-4EE0-B6C6-2CCEBD48A8E4}" type="presParOf" srcId="{22696057-B287-4EFB-96CD-3F248CB196C8}" destId="{1816D16A-814C-4C22-A6CC-12105B3989BB}" srcOrd="2" destOrd="0" presId="urn:microsoft.com/office/officeart/2005/8/layout/equation1"/>
    <dgm:cxn modelId="{2F2CDF61-5310-4F15-B37A-5590B646A4E7}" type="presParOf" srcId="{22696057-B287-4EFB-96CD-3F248CB196C8}" destId="{5A3AD51A-CA0C-4D60-85EB-AFC0F3AEFCE4}" srcOrd="3" destOrd="0" presId="urn:microsoft.com/office/officeart/2005/8/layout/equation1"/>
    <dgm:cxn modelId="{2F50E841-E55B-4A01-A884-998A09211C13}" type="presParOf" srcId="{22696057-B287-4EFB-96CD-3F248CB196C8}" destId="{32775538-2AC3-4373-B014-5A44732CBC7F}" srcOrd="4" destOrd="0" presId="urn:microsoft.com/office/officeart/2005/8/layout/equation1"/>
    <dgm:cxn modelId="{7AC8BF22-3501-4710-B8CF-9CE0BAC6343B}" type="presParOf" srcId="{22696057-B287-4EFB-96CD-3F248CB196C8}" destId="{EDA2439C-BAC0-499A-8F57-8D66EBFA7D82}" srcOrd="5" destOrd="0" presId="urn:microsoft.com/office/officeart/2005/8/layout/equation1"/>
    <dgm:cxn modelId="{5BD6BD26-5F8B-42E3-8B66-99E10B4D934E}" type="presParOf" srcId="{22696057-B287-4EFB-96CD-3F248CB196C8}" destId="{4B955819-9EB5-4C61-BE5E-7CE7027DF3F0}" srcOrd="6" destOrd="0" presId="urn:microsoft.com/office/officeart/2005/8/layout/equation1"/>
    <dgm:cxn modelId="{FCEA3088-9F30-4D14-87A3-80EB1A6CB282}" type="presParOf" srcId="{22696057-B287-4EFB-96CD-3F248CB196C8}" destId="{EE572389-320D-4E27-B728-8E274B326BA1}" srcOrd="7" destOrd="0" presId="urn:microsoft.com/office/officeart/2005/8/layout/equation1"/>
    <dgm:cxn modelId="{72AF198F-3BC1-4CC4-A8D1-6BAF0239C8C8}" type="presParOf" srcId="{22696057-B287-4EFB-96CD-3F248CB196C8}" destId="{A84245DF-C8CC-47D2-83AC-15EF153255E0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CC6BF4-2850-416F-95C9-EBC193AA5628}" type="doc">
      <dgm:prSet loTypeId="urn:microsoft.com/office/officeart/2005/8/layout/hList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98CE632A-9F22-44D3-8FF7-1AE34BEEE7B1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800" dirty="0" smtClean="0"/>
            <a:t>Налоговые доходы </a:t>
          </a:r>
          <a:r>
            <a:rPr lang="ru-RU" sz="1400" dirty="0" smtClean="0"/>
            <a:t>(поступления от уплаты налогов)</a:t>
          </a:r>
          <a:endParaRPr lang="ru-RU" sz="1400" dirty="0"/>
        </a:p>
      </dgm:t>
    </dgm:pt>
    <dgm:pt modelId="{A91A1150-7E69-45AD-912D-AA51E485481A}" type="parTrans" cxnId="{5080BEE2-0EC7-43CD-BD9B-DE9CEA2A015A}">
      <dgm:prSet/>
      <dgm:spPr/>
      <dgm:t>
        <a:bodyPr/>
        <a:lstStyle/>
        <a:p>
          <a:endParaRPr lang="ru-RU"/>
        </a:p>
      </dgm:t>
    </dgm:pt>
    <dgm:pt modelId="{D5858083-2EF8-44E4-9216-EDBBD6223617}" type="sibTrans" cxnId="{5080BEE2-0EC7-43CD-BD9B-DE9CEA2A015A}">
      <dgm:prSet/>
      <dgm:spPr/>
      <dgm:t>
        <a:bodyPr/>
        <a:lstStyle/>
        <a:p>
          <a:endParaRPr lang="ru-RU"/>
        </a:p>
      </dgm:t>
    </dgm:pt>
    <dgm:pt modelId="{1263FE8B-FA7B-49BE-B641-9513D8FD310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Налог на доходы физических лиц</a:t>
          </a:r>
          <a:endParaRPr lang="ru-RU" sz="1500" dirty="0">
            <a:solidFill>
              <a:srgbClr val="7030A0"/>
            </a:solidFill>
          </a:endParaRPr>
        </a:p>
      </dgm:t>
    </dgm:pt>
    <dgm:pt modelId="{22B33B13-8E4C-438F-98B1-636915CB5689}" type="parTrans" cxnId="{4E74C196-2322-4E2B-B676-713762895B89}">
      <dgm:prSet/>
      <dgm:spPr/>
      <dgm:t>
        <a:bodyPr/>
        <a:lstStyle/>
        <a:p>
          <a:endParaRPr lang="ru-RU"/>
        </a:p>
      </dgm:t>
    </dgm:pt>
    <dgm:pt modelId="{8E16A9C4-94E0-4B64-A553-CF16C08A3BF9}" type="sibTrans" cxnId="{4E74C196-2322-4E2B-B676-713762895B89}">
      <dgm:prSet/>
      <dgm:spPr/>
      <dgm:t>
        <a:bodyPr/>
        <a:lstStyle/>
        <a:p>
          <a:endParaRPr lang="ru-RU"/>
        </a:p>
      </dgm:t>
    </dgm:pt>
    <dgm:pt modelId="{A8BCBA04-C4C1-471F-B3D5-DF4691525E22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800" dirty="0" smtClean="0"/>
            <a:t>Неналоговые доходы </a:t>
          </a:r>
          <a:r>
            <a:rPr lang="ru-RU" sz="1400" dirty="0" smtClean="0"/>
            <a:t>(поступления от уплаты прочих пошлин, сборов)</a:t>
          </a:r>
          <a:endParaRPr lang="ru-RU" sz="1400" dirty="0"/>
        </a:p>
      </dgm:t>
    </dgm:pt>
    <dgm:pt modelId="{C3F4D127-80CF-47E0-A4B7-FA0A8C3A0918}" type="parTrans" cxnId="{5F567C3B-1902-4D60-A38A-830AE3272327}">
      <dgm:prSet/>
      <dgm:spPr/>
      <dgm:t>
        <a:bodyPr/>
        <a:lstStyle/>
        <a:p>
          <a:endParaRPr lang="ru-RU"/>
        </a:p>
      </dgm:t>
    </dgm:pt>
    <dgm:pt modelId="{AC7B2846-FDC3-4BA3-B352-F8731EC16939}" type="sibTrans" cxnId="{5F567C3B-1902-4D60-A38A-830AE3272327}">
      <dgm:prSet/>
      <dgm:spPr/>
      <dgm:t>
        <a:bodyPr/>
        <a:lstStyle/>
        <a:p>
          <a:endParaRPr lang="ru-RU"/>
        </a:p>
      </dgm:t>
    </dgm:pt>
    <dgm:pt modelId="{1D16D560-C542-4545-ADF9-1F9F5C8F40F7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Прочие доходы от использования имущества</a:t>
          </a:r>
          <a:endParaRPr lang="ru-RU" sz="1500" dirty="0">
            <a:solidFill>
              <a:srgbClr val="7030A0"/>
            </a:solidFill>
          </a:endParaRPr>
        </a:p>
      </dgm:t>
    </dgm:pt>
    <dgm:pt modelId="{3259684C-EB95-42EB-8EDA-F4CB16489F08}" type="parTrans" cxnId="{EBFB027B-DA4C-4139-977E-5D2853489126}">
      <dgm:prSet/>
      <dgm:spPr/>
      <dgm:t>
        <a:bodyPr/>
        <a:lstStyle/>
        <a:p>
          <a:endParaRPr lang="ru-RU"/>
        </a:p>
      </dgm:t>
    </dgm:pt>
    <dgm:pt modelId="{06E4867F-5F59-4953-B1EB-0A3B37C40573}" type="sibTrans" cxnId="{EBFB027B-DA4C-4139-977E-5D2853489126}">
      <dgm:prSet/>
      <dgm:spPr/>
      <dgm:t>
        <a:bodyPr/>
        <a:lstStyle/>
        <a:p>
          <a:endParaRPr lang="ru-RU"/>
        </a:p>
      </dgm:t>
    </dgm:pt>
    <dgm:pt modelId="{A762076E-A8EC-4B7F-B41D-9CC2E4E61E6D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600" dirty="0" smtClean="0"/>
            <a:t>Безвозмездные поступления (поступления из других бюджетов бюджетной системы РФ)</a:t>
          </a:r>
          <a:endParaRPr lang="ru-RU" sz="1600" dirty="0"/>
        </a:p>
      </dgm:t>
    </dgm:pt>
    <dgm:pt modelId="{71710A29-1491-4D66-8B66-46834351D276}" type="parTrans" cxnId="{02D4EBA2-0C65-42FB-A2FA-E535B75E4B9F}">
      <dgm:prSet/>
      <dgm:spPr/>
      <dgm:t>
        <a:bodyPr/>
        <a:lstStyle/>
        <a:p>
          <a:endParaRPr lang="ru-RU"/>
        </a:p>
      </dgm:t>
    </dgm:pt>
    <dgm:pt modelId="{FC37B5AE-41A1-48C4-9688-979B0298AC78}" type="sibTrans" cxnId="{02D4EBA2-0C65-42FB-A2FA-E535B75E4B9F}">
      <dgm:prSet/>
      <dgm:spPr/>
      <dgm:t>
        <a:bodyPr/>
        <a:lstStyle/>
        <a:p>
          <a:endParaRPr lang="ru-RU"/>
        </a:p>
      </dgm:t>
    </dgm:pt>
    <dgm:pt modelId="{3219860F-1DE0-49A9-9A09-FA6858A07E27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Дотации</a:t>
          </a:r>
          <a:endParaRPr lang="ru-RU" sz="1500" dirty="0">
            <a:solidFill>
              <a:srgbClr val="7030A0"/>
            </a:solidFill>
          </a:endParaRPr>
        </a:p>
      </dgm:t>
    </dgm:pt>
    <dgm:pt modelId="{F0CBC99E-A183-413D-907A-3EEC0F72830F}" type="parTrans" cxnId="{2CEC4969-7468-45D5-B1C8-DFF94DAB9880}">
      <dgm:prSet/>
      <dgm:spPr/>
      <dgm:t>
        <a:bodyPr/>
        <a:lstStyle/>
        <a:p>
          <a:endParaRPr lang="ru-RU"/>
        </a:p>
      </dgm:t>
    </dgm:pt>
    <dgm:pt modelId="{20280C7A-F562-4A0B-AFCE-DF36D2F36797}" type="sibTrans" cxnId="{2CEC4969-7468-45D5-B1C8-DFF94DAB9880}">
      <dgm:prSet/>
      <dgm:spPr/>
      <dgm:t>
        <a:bodyPr/>
        <a:lstStyle/>
        <a:p>
          <a:endParaRPr lang="ru-RU"/>
        </a:p>
      </dgm:t>
    </dgm:pt>
    <dgm:pt modelId="{676F481A-4B86-4E0F-9894-A23D54109B2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500" dirty="0"/>
        </a:p>
      </dgm:t>
    </dgm:pt>
    <dgm:pt modelId="{9D8B8A09-6F10-4690-85A8-E7E10F9E1E03}" type="parTrans" cxnId="{13015AC9-D735-46BC-9EC9-2D1F660D0D38}">
      <dgm:prSet/>
      <dgm:spPr/>
      <dgm:t>
        <a:bodyPr/>
        <a:lstStyle/>
        <a:p>
          <a:endParaRPr lang="ru-RU"/>
        </a:p>
      </dgm:t>
    </dgm:pt>
    <dgm:pt modelId="{174F3E2C-F6BB-4AEC-A4F7-502164AB3872}" type="sibTrans" cxnId="{13015AC9-D735-46BC-9EC9-2D1F660D0D38}">
      <dgm:prSet/>
      <dgm:spPr/>
      <dgm:t>
        <a:bodyPr/>
        <a:lstStyle/>
        <a:p>
          <a:endParaRPr lang="ru-RU"/>
        </a:p>
      </dgm:t>
    </dgm:pt>
    <dgm:pt modelId="{59841725-4710-4ADF-BCF2-4EE35805CCBA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Налог на имущество физических лиц</a:t>
          </a:r>
          <a:endParaRPr lang="ru-RU" sz="1500" dirty="0">
            <a:solidFill>
              <a:srgbClr val="7030A0"/>
            </a:solidFill>
          </a:endParaRPr>
        </a:p>
      </dgm:t>
    </dgm:pt>
    <dgm:pt modelId="{7825AD6B-94AB-4ACC-B591-629532C53694}" type="parTrans" cxnId="{46895ED9-24AF-465E-A823-9C27E06A59DD}">
      <dgm:prSet/>
      <dgm:spPr/>
      <dgm:t>
        <a:bodyPr/>
        <a:lstStyle/>
        <a:p>
          <a:endParaRPr lang="ru-RU"/>
        </a:p>
      </dgm:t>
    </dgm:pt>
    <dgm:pt modelId="{161FFF2F-4784-42F2-A7C5-34DF0FD3083A}" type="sibTrans" cxnId="{46895ED9-24AF-465E-A823-9C27E06A59DD}">
      <dgm:prSet/>
      <dgm:spPr/>
      <dgm:t>
        <a:bodyPr/>
        <a:lstStyle/>
        <a:p>
          <a:endParaRPr lang="ru-RU"/>
        </a:p>
      </dgm:t>
    </dgm:pt>
    <dgm:pt modelId="{3F7DADBB-6970-4670-B27F-5C52A973D3FC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500" dirty="0"/>
        </a:p>
      </dgm:t>
    </dgm:pt>
    <dgm:pt modelId="{DDA4ECBB-A236-45D5-953B-A85AFDDA3928}" type="parTrans" cxnId="{F9C54680-5A55-49F2-815C-FBEDA2989AF6}">
      <dgm:prSet/>
      <dgm:spPr/>
      <dgm:t>
        <a:bodyPr/>
        <a:lstStyle/>
        <a:p>
          <a:endParaRPr lang="ru-RU"/>
        </a:p>
      </dgm:t>
    </dgm:pt>
    <dgm:pt modelId="{110989DF-7913-4D06-BB28-99D8DD6AB8E3}" type="sibTrans" cxnId="{F9C54680-5A55-49F2-815C-FBEDA2989AF6}">
      <dgm:prSet/>
      <dgm:spPr/>
      <dgm:t>
        <a:bodyPr/>
        <a:lstStyle/>
        <a:p>
          <a:endParaRPr lang="ru-RU"/>
        </a:p>
      </dgm:t>
    </dgm:pt>
    <dgm:pt modelId="{91C23C6C-BE7A-49CB-8895-735DE5A02E56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Земельный налог</a:t>
          </a:r>
        </a:p>
      </dgm:t>
    </dgm:pt>
    <dgm:pt modelId="{3E2D3F96-1B12-4F76-901C-ABF7D25E8EFD}" type="parTrans" cxnId="{A30CFBEF-C71D-4589-8E3D-D3118D5A9ECC}">
      <dgm:prSet/>
      <dgm:spPr/>
      <dgm:t>
        <a:bodyPr/>
        <a:lstStyle/>
        <a:p>
          <a:endParaRPr lang="ru-RU"/>
        </a:p>
      </dgm:t>
    </dgm:pt>
    <dgm:pt modelId="{DF3B1F7C-6E8F-4C5D-B9CC-24BC38DBF5BD}" type="sibTrans" cxnId="{A30CFBEF-C71D-4589-8E3D-D3118D5A9ECC}">
      <dgm:prSet/>
      <dgm:spPr/>
      <dgm:t>
        <a:bodyPr/>
        <a:lstStyle/>
        <a:p>
          <a:endParaRPr lang="ru-RU"/>
        </a:p>
      </dgm:t>
    </dgm:pt>
    <dgm:pt modelId="{1FF62CBD-947C-4C8F-A871-0365E0497229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Государственная пошлина</a:t>
          </a:r>
          <a:endParaRPr lang="ru-RU" sz="1500" dirty="0">
            <a:solidFill>
              <a:srgbClr val="7030A0"/>
            </a:solidFill>
          </a:endParaRPr>
        </a:p>
      </dgm:t>
    </dgm:pt>
    <dgm:pt modelId="{30FE7B4C-DC06-4F2C-B6B9-2FBF46A17F2C}" type="parTrans" cxnId="{B27F5277-D533-4F8F-951D-16C8E33D865F}">
      <dgm:prSet/>
      <dgm:spPr/>
      <dgm:t>
        <a:bodyPr/>
        <a:lstStyle/>
        <a:p>
          <a:endParaRPr lang="ru-RU"/>
        </a:p>
      </dgm:t>
    </dgm:pt>
    <dgm:pt modelId="{C7D40071-C832-462E-A2A3-8878E225A874}" type="sibTrans" cxnId="{B27F5277-D533-4F8F-951D-16C8E33D865F}">
      <dgm:prSet/>
      <dgm:spPr/>
      <dgm:t>
        <a:bodyPr/>
        <a:lstStyle/>
        <a:p>
          <a:endParaRPr lang="ru-RU"/>
        </a:p>
      </dgm:t>
    </dgm:pt>
    <dgm:pt modelId="{75AE7486-D541-4914-9C36-303749C7F354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Субвенции</a:t>
          </a:r>
          <a:endParaRPr lang="ru-RU" sz="1500" dirty="0">
            <a:solidFill>
              <a:srgbClr val="7030A0"/>
            </a:solidFill>
          </a:endParaRPr>
        </a:p>
      </dgm:t>
    </dgm:pt>
    <dgm:pt modelId="{770D85EF-DF9D-424B-998F-9B5B7A1213C6}" type="parTrans" cxnId="{3774963F-3C49-47CD-9332-9D172F120D00}">
      <dgm:prSet/>
      <dgm:spPr/>
      <dgm:t>
        <a:bodyPr/>
        <a:lstStyle/>
        <a:p>
          <a:endParaRPr lang="ru-RU"/>
        </a:p>
      </dgm:t>
    </dgm:pt>
    <dgm:pt modelId="{6C8427A1-56AF-4885-A748-44BC85B2EC3D}" type="sibTrans" cxnId="{3774963F-3C49-47CD-9332-9D172F120D00}">
      <dgm:prSet/>
      <dgm:spPr/>
      <dgm:t>
        <a:bodyPr/>
        <a:lstStyle/>
        <a:p>
          <a:endParaRPr lang="ru-RU"/>
        </a:p>
      </dgm:t>
    </dgm:pt>
    <dgm:pt modelId="{6B670E9A-EED3-40F1-8273-1108FCFF6238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Денежные взыскания (штрафы)</a:t>
          </a:r>
          <a:endParaRPr lang="ru-RU" sz="1500" dirty="0">
            <a:solidFill>
              <a:srgbClr val="7030A0"/>
            </a:solidFill>
          </a:endParaRPr>
        </a:p>
      </dgm:t>
    </dgm:pt>
    <dgm:pt modelId="{9FF9D4F1-74ED-495F-9297-97FD1CE1E2AB}" type="parTrans" cxnId="{9E1F0902-9357-4317-B91F-9101F72F1D09}">
      <dgm:prSet/>
      <dgm:spPr/>
    </dgm:pt>
    <dgm:pt modelId="{D9E983F8-FC2A-49E7-B1CF-EC33677FD282}" type="sibTrans" cxnId="{9E1F0902-9357-4317-B91F-9101F72F1D09}">
      <dgm:prSet/>
      <dgm:spPr/>
    </dgm:pt>
    <dgm:pt modelId="{B662C747-5E60-4637-96F2-33C13F96C9C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Субсидии</a:t>
          </a:r>
          <a:endParaRPr lang="ru-RU" sz="1500" dirty="0">
            <a:solidFill>
              <a:srgbClr val="7030A0"/>
            </a:solidFill>
          </a:endParaRPr>
        </a:p>
      </dgm:t>
    </dgm:pt>
    <dgm:pt modelId="{C9ADE4FA-4FF2-4040-A843-FFD8B58BC328}" type="parTrans" cxnId="{EB829E8B-1591-4013-AC0D-7897E923FB0A}">
      <dgm:prSet/>
      <dgm:spPr/>
    </dgm:pt>
    <dgm:pt modelId="{3AF3F38E-1A7C-45E4-BC64-2CDB45A55B7B}" type="sibTrans" cxnId="{EB829E8B-1591-4013-AC0D-7897E923FB0A}">
      <dgm:prSet/>
      <dgm:spPr/>
    </dgm:pt>
    <dgm:pt modelId="{86010910-4EC4-45C0-A727-19B204A314B4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Иные межбюджетные трансферты</a:t>
          </a:r>
          <a:endParaRPr lang="ru-RU" sz="1500" dirty="0">
            <a:solidFill>
              <a:srgbClr val="7030A0"/>
            </a:solidFill>
          </a:endParaRPr>
        </a:p>
      </dgm:t>
    </dgm:pt>
    <dgm:pt modelId="{EF5A4715-5BB3-47A7-89B1-6A0A66FD4ACB}" type="parTrans" cxnId="{977754D0-55B2-4644-BDCB-16318D90DEAF}">
      <dgm:prSet/>
      <dgm:spPr/>
    </dgm:pt>
    <dgm:pt modelId="{EEA7DB91-4FD3-4728-86FD-4E85665457AA}" type="sibTrans" cxnId="{977754D0-55B2-4644-BDCB-16318D90DEAF}">
      <dgm:prSet/>
      <dgm:spPr/>
    </dgm:pt>
    <dgm:pt modelId="{870F75BD-BB1D-420E-BB3E-7F5F7CB350C2}" type="pres">
      <dgm:prSet presAssocID="{90CC6BF4-2850-416F-95C9-EBC193AA562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E8521E-EC47-4C41-886E-A6E79C008F77}" type="pres">
      <dgm:prSet presAssocID="{98CE632A-9F22-44D3-8FF7-1AE34BEEE7B1}" presName="composite" presStyleCnt="0"/>
      <dgm:spPr/>
    </dgm:pt>
    <dgm:pt modelId="{A3778287-4B04-4172-83DE-9B603818CB81}" type="pres">
      <dgm:prSet presAssocID="{98CE632A-9F22-44D3-8FF7-1AE34BEEE7B1}" presName="parTx" presStyleLbl="alignNode1" presStyleIdx="0" presStyleCnt="3" custScaleY="1156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2CFEFD-4518-4BB0-BDCF-8849EDEBC7D5}" type="pres">
      <dgm:prSet presAssocID="{98CE632A-9F22-44D3-8FF7-1AE34BEEE7B1}" presName="desTx" presStyleLbl="alignAccFollowNode1" presStyleIdx="0" presStyleCnt="3" custScaleY="102413" custLinFactNeighborX="-4086" custLinFactNeighborY="69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07021-6B36-4423-B5AC-26791D8175D2}" type="pres">
      <dgm:prSet presAssocID="{D5858083-2EF8-44E4-9216-EDBBD6223617}" presName="space" presStyleCnt="0"/>
      <dgm:spPr/>
    </dgm:pt>
    <dgm:pt modelId="{E3CF13DE-47B5-4544-AE61-23F4F4687F31}" type="pres">
      <dgm:prSet presAssocID="{A8BCBA04-C4C1-471F-B3D5-DF4691525E22}" presName="composite" presStyleCnt="0"/>
      <dgm:spPr/>
    </dgm:pt>
    <dgm:pt modelId="{B2310FB7-EA56-4FE0-A40A-3378F82B36F7}" type="pres">
      <dgm:prSet presAssocID="{A8BCBA04-C4C1-471F-B3D5-DF4691525E22}" presName="parTx" presStyleLbl="alignNode1" presStyleIdx="1" presStyleCnt="3" custScaleY="114879" custLinFactNeighborX="3304" custLinFactNeighborY="26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1FF82A-8571-4949-9B53-8D3D55E4B826}" type="pres">
      <dgm:prSet presAssocID="{A8BCBA04-C4C1-471F-B3D5-DF4691525E22}" presName="desTx" presStyleLbl="alignAccFollowNode1" presStyleIdx="1" presStyleCnt="3" custScaleY="102350" custLinFactNeighborX="2581" custLinFactNeighborY="39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C3C653-3769-4EF2-866B-71FC1C5A630F}" type="pres">
      <dgm:prSet presAssocID="{AC7B2846-FDC3-4BA3-B352-F8731EC16939}" presName="space" presStyleCnt="0"/>
      <dgm:spPr/>
    </dgm:pt>
    <dgm:pt modelId="{4D224361-7415-4BF7-B3A0-739C347D2BF5}" type="pres">
      <dgm:prSet presAssocID="{A762076E-A8EC-4B7F-B41D-9CC2E4E61E6D}" presName="composite" presStyleCnt="0"/>
      <dgm:spPr/>
    </dgm:pt>
    <dgm:pt modelId="{BB1FB0B0-77C5-4A8C-A3B5-AA7C21AAAFB3}" type="pres">
      <dgm:prSet presAssocID="{A762076E-A8EC-4B7F-B41D-9CC2E4E61E6D}" presName="parTx" presStyleLbl="alignNode1" presStyleIdx="2" presStyleCnt="3" custScaleX="97958" custScaleY="118372" custLinFactNeighborX="-2315" custLinFactNeighborY="-22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BE221E-7E04-47CE-B2D5-CA7B040A95EE}" type="pres">
      <dgm:prSet presAssocID="{A762076E-A8EC-4B7F-B41D-9CC2E4E61E6D}" presName="desTx" presStyleLbl="alignAccFollowNode1" presStyleIdx="2" presStyleCnt="3" custScaleX="94261" custScaleY="103792" custLinFactNeighborX="-4563" custLinFactNeighborY="66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74963F-3C49-47CD-9332-9D172F120D00}" srcId="{A762076E-A8EC-4B7F-B41D-9CC2E4E61E6D}" destId="{75AE7486-D541-4914-9C36-303749C7F354}" srcOrd="2" destOrd="0" parTransId="{770D85EF-DF9D-424B-998F-9B5B7A1213C6}" sibTransId="{6C8427A1-56AF-4885-A748-44BC85B2EC3D}"/>
    <dgm:cxn modelId="{3FCC3B42-9D18-4355-9C5F-0C74C6E406E1}" type="presOf" srcId="{86010910-4EC4-45C0-A727-19B204A314B4}" destId="{73BE221E-7E04-47CE-B2D5-CA7B040A95EE}" srcOrd="0" destOrd="3" presId="urn:microsoft.com/office/officeart/2005/8/layout/hList1"/>
    <dgm:cxn modelId="{13015AC9-D735-46BC-9EC9-2D1F660D0D38}" srcId="{98CE632A-9F22-44D3-8FF7-1AE34BEEE7B1}" destId="{676F481A-4B86-4E0F-9894-A23D54109B22}" srcOrd="5" destOrd="0" parTransId="{9D8B8A09-6F10-4690-85A8-E7E10F9E1E03}" sibTransId="{174F3E2C-F6BB-4AEC-A4F7-502164AB3872}"/>
    <dgm:cxn modelId="{9E1F0902-9357-4317-B91F-9101F72F1D09}" srcId="{A8BCBA04-C4C1-471F-B3D5-DF4691525E22}" destId="{6B670E9A-EED3-40F1-8273-1108FCFF6238}" srcOrd="1" destOrd="0" parTransId="{9FF9D4F1-74ED-495F-9297-97FD1CE1E2AB}" sibTransId="{D9E983F8-FC2A-49E7-B1CF-EC33677FD282}"/>
    <dgm:cxn modelId="{02D4EBA2-0C65-42FB-A2FA-E535B75E4B9F}" srcId="{90CC6BF4-2850-416F-95C9-EBC193AA5628}" destId="{A762076E-A8EC-4B7F-B41D-9CC2E4E61E6D}" srcOrd="2" destOrd="0" parTransId="{71710A29-1491-4D66-8B66-46834351D276}" sibTransId="{FC37B5AE-41A1-48C4-9688-979B0298AC78}"/>
    <dgm:cxn modelId="{EB829E8B-1591-4013-AC0D-7897E923FB0A}" srcId="{A762076E-A8EC-4B7F-B41D-9CC2E4E61E6D}" destId="{B662C747-5E60-4637-96F2-33C13F96C9C2}" srcOrd="1" destOrd="0" parTransId="{C9ADE4FA-4FF2-4040-A843-FFD8B58BC328}" sibTransId="{3AF3F38E-1A7C-45E4-BC64-2CDB45A55B7B}"/>
    <dgm:cxn modelId="{4F160A3C-BF7D-490E-89EC-0F821995470A}" type="presOf" srcId="{B662C747-5E60-4637-96F2-33C13F96C9C2}" destId="{73BE221E-7E04-47CE-B2D5-CA7B040A95EE}" srcOrd="0" destOrd="1" presId="urn:microsoft.com/office/officeart/2005/8/layout/hList1"/>
    <dgm:cxn modelId="{C7AAFA5C-F41A-4E61-9935-80EED7C1A6D2}" type="presOf" srcId="{3219860F-1DE0-49A9-9A09-FA6858A07E27}" destId="{73BE221E-7E04-47CE-B2D5-CA7B040A95EE}" srcOrd="0" destOrd="0" presId="urn:microsoft.com/office/officeart/2005/8/layout/hList1"/>
    <dgm:cxn modelId="{506B90AB-5E6D-4B92-8E2F-5A748F7528F1}" type="presOf" srcId="{A762076E-A8EC-4B7F-B41D-9CC2E4E61E6D}" destId="{BB1FB0B0-77C5-4A8C-A3B5-AA7C21AAAFB3}" srcOrd="0" destOrd="0" presId="urn:microsoft.com/office/officeart/2005/8/layout/hList1"/>
    <dgm:cxn modelId="{827DE9F7-D352-4C2C-B35B-740BBA948C0F}" type="presOf" srcId="{1263FE8B-FA7B-49BE-B641-9513D8FD3102}" destId="{322CFEFD-4518-4BB0-BDCF-8849EDEBC7D5}" srcOrd="0" destOrd="0" presId="urn:microsoft.com/office/officeart/2005/8/layout/hList1"/>
    <dgm:cxn modelId="{EBFB027B-DA4C-4139-977E-5D2853489126}" srcId="{A8BCBA04-C4C1-471F-B3D5-DF4691525E22}" destId="{1D16D560-C542-4545-ADF9-1F9F5C8F40F7}" srcOrd="0" destOrd="0" parTransId="{3259684C-EB95-42EB-8EDA-F4CB16489F08}" sibTransId="{06E4867F-5F59-4953-B1EB-0A3B37C40573}"/>
    <dgm:cxn modelId="{46895ED9-24AF-465E-A823-9C27E06A59DD}" srcId="{98CE632A-9F22-44D3-8FF7-1AE34BEEE7B1}" destId="{59841725-4710-4ADF-BCF2-4EE35805CCBA}" srcOrd="2" destOrd="0" parTransId="{7825AD6B-94AB-4ACC-B591-629532C53694}" sibTransId="{161FFF2F-4784-42F2-A7C5-34DF0FD3083A}"/>
    <dgm:cxn modelId="{5C1390BF-216F-4985-B2B3-C782C6B5DD58}" type="presOf" srcId="{91C23C6C-BE7A-49CB-8895-735DE5A02E56}" destId="{322CFEFD-4518-4BB0-BDCF-8849EDEBC7D5}" srcOrd="0" destOrd="1" presId="urn:microsoft.com/office/officeart/2005/8/layout/hList1"/>
    <dgm:cxn modelId="{F7460606-4D54-4377-8956-12C7EF634240}" type="presOf" srcId="{90CC6BF4-2850-416F-95C9-EBC193AA5628}" destId="{870F75BD-BB1D-420E-BB3E-7F5F7CB350C2}" srcOrd="0" destOrd="0" presId="urn:microsoft.com/office/officeart/2005/8/layout/hList1"/>
    <dgm:cxn modelId="{5080BEE2-0EC7-43CD-BD9B-DE9CEA2A015A}" srcId="{90CC6BF4-2850-416F-95C9-EBC193AA5628}" destId="{98CE632A-9F22-44D3-8FF7-1AE34BEEE7B1}" srcOrd="0" destOrd="0" parTransId="{A91A1150-7E69-45AD-912D-AA51E485481A}" sibTransId="{D5858083-2EF8-44E4-9216-EDBBD6223617}"/>
    <dgm:cxn modelId="{6159BEDA-DE31-4341-8C74-690C9B60C03E}" type="presOf" srcId="{3F7DADBB-6970-4670-B27F-5C52A973D3FC}" destId="{322CFEFD-4518-4BB0-BDCF-8849EDEBC7D5}" srcOrd="0" destOrd="4" presId="urn:microsoft.com/office/officeart/2005/8/layout/hList1"/>
    <dgm:cxn modelId="{54082963-4136-49C9-89AC-C335D224EC47}" type="presOf" srcId="{98CE632A-9F22-44D3-8FF7-1AE34BEEE7B1}" destId="{A3778287-4B04-4172-83DE-9B603818CB81}" srcOrd="0" destOrd="0" presId="urn:microsoft.com/office/officeart/2005/8/layout/hList1"/>
    <dgm:cxn modelId="{8FB2AE9D-4831-402B-A379-1995DA0054D8}" type="presOf" srcId="{6B670E9A-EED3-40F1-8273-1108FCFF6238}" destId="{DD1FF82A-8571-4949-9B53-8D3D55E4B826}" srcOrd="0" destOrd="1" presId="urn:microsoft.com/office/officeart/2005/8/layout/hList1"/>
    <dgm:cxn modelId="{859DDA79-1C71-46B1-B6FF-1FBD8E702465}" type="presOf" srcId="{1FF62CBD-947C-4C8F-A871-0365E0497229}" destId="{322CFEFD-4518-4BB0-BDCF-8849EDEBC7D5}" srcOrd="0" destOrd="3" presId="urn:microsoft.com/office/officeart/2005/8/layout/hList1"/>
    <dgm:cxn modelId="{5B40F8DD-2D4A-4E50-83E1-2D6249EB50A2}" type="presOf" srcId="{A8BCBA04-C4C1-471F-B3D5-DF4691525E22}" destId="{B2310FB7-EA56-4FE0-A40A-3378F82B36F7}" srcOrd="0" destOrd="0" presId="urn:microsoft.com/office/officeart/2005/8/layout/hList1"/>
    <dgm:cxn modelId="{B27F5277-D533-4F8F-951D-16C8E33D865F}" srcId="{98CE632A-9F22-44D3-8FF7-1AE34BEEE7B1}" destId="{1FF62CBD-947C-4C8F-A871-0365E0497229}" srcOrd="3" destOrd="0" parTransId="{30FE7B4C-DC06-4F2C-B6B9-2FBF46A17F2C}" sibTransId="{C7D40071-C832-462E-A2A3-8878E225A874}"/>
    <dgm:cxn modelId="{A30CFBEF-C71D-4589-8E3D-D3118D5A9ECC}" srcId="{98CE632A-9F22-44D3-8FF7-1AE34BEEE7B1}" destId="{91C23C6C-BE7A-49CB-8895-735DE5A02E56}" srcOrd="1" destOrd="0" parTransId="{3E2D3F96-1B12-4F76-901C-ABF7D25E8EFD}" sibTransId="{DF3B1F7C-6E8F-4C5D-B9CC-24BC38DBF5BD}"/>
    <dgm:cxn modelId="{F9C54680-5A55-49F2-815C-FBEDA2989AF6}" srcId="{98CE632A-9F22-44D3-8FF7-1AE34BEEE7B1}" destId="{3F7DADBB-6970-4670-B27F-5C52A973D3FC}" srcOrd="4" destOrd="0" parTransId="{DDA4ECBB-A236-45D5-953B-A85AFDDA3928}" sibTransId="{110989DF-7913-4D06-BB28-99D8DD6AB8E3}"/>
    <dgm:cxn modelId="{4E74C196-2322-4E2B-B676-713762895B89}" srcId="{98CE632A-9F22-44D3-8FF7-1AE34BEEE7B1}" destId="{1263FE8B-FA7B-49BE-B641-9513D8FD3102}" srcOrd="0" destOrd="0" parTransId="{22B33B13-8E4C-438F-98B1-636915CB5689}" sibTransId="{8E16A9C4-94E0-4B64-A553-CF16C08A3BF9}"/>
    <dgm:cxn modelId="{4AF2313A-EE1B-4247-88B0-2E8AF942C639}" type="presOf" srcId="{75AE7486-D541-4914-9C36-303749C7F354}" destId="{73BE221E-7E04-47CE-B2D5-CA7B040A95EE}" srcOrd="0" destOrd="2" presId="urn:microsoft.com/office/officeart/2005/8/layout/hList1"/>
    <dgm:cxn modelId="{20025A77-4E66-421A-94E8-897A8C22B5C5}" type="presOf" srcId="{1D16D560-C542-4545-ADF9-1F9F5C8F40F7}" destId="{DD1FF82A-8571-4949-9B53-8D3D55E4B826}" srcOrd="0" destOrd="0" presId="urn:microsoft.com/office/officeart/2005/8/layout/hList1"/>
    <dgm:cxn modelId="{2CEC4969-7468-45D5-B1C8-DFF94DAB9880}" srcId="{A762076E-A8EC-4B7F-B41D-9CC2E4E61E6D}" destId="{3219860F-1DE0-49A9-9A09-FA6858A07E27}" srcOrd="0" destOrd="0" parTransId="{F0CBC99E-A183-413D-907A-3EEC0F72830F}" sibTransId="{20280C7A-F562-4A0B-AFCE-DF36D2F36797}"/>
    <dgm:cxn modelId="{98D17D40-6C91-4374-B21C-21C0CEDD69AB}" type="presOf" srcId="{676F481A-4B86-4E0F-9894-A23D54109B22}" destId="{322CFEFD-4518-4BB0-BDCF-8849EDEBC7D5}" srcOrd="0" destOrd="5" presId="urn:microsoft.com/office/officeart/2005/8/layout/hList1"/>
    <dgm:cxn modelId="{977754D0-55B2-4644-BDCB-16318D90DEAF}" srcId="{A762076E-A8EC-4B7F-B41D-9CC2E4E61E6D}" destId="{86010910-4EC4-45C0-A727-19B204A314B4}" srcOrd="3" destOrd="0" parTransId="{EF5A4715-5BB3-47A7-89B1-6A0A66FD4ACB}" sibTransId="{EEA7DB91-4FD3-4728-86FD-4E85665457AA}"/>
    <dgm:cxn modelId="{5F567C3B-1902-4D60-A38A-830AE3272327}" srcId="{90CC6BF4-2850-416F-95C9-EBC193AA5628}" destId="{A8BCBA04-C4C1-471F-B3D5-DF4691525E22}" srcOrd="1" destOrd="0" parTransId="{C3F4D127-80CF-47E0-A4B7-FA0A8C3A0918}" sibTransId="{AC7B2846-FDC3-4BA3-B352-F8731EC16939}"/>
    <dgm:cxn modelId="{4FB9B01B-E1C7-4F69-9028-21D1DF107B1D}" type="presOf" srcId="{59841725-4710-4ADF-BCF2-4EE35805CCBA}" destId="{322CFEFD-4518-4BB0-BDCF-8849EDEBC7D5}" srcOrd="0" destOrd="2" presId="urn:microsoft.com/office/officeart/2005/8/layout/hList1"/>
    <dgm:cxn modelId="{0D774440-F497-4C65-9702-65BB3F8185F1}" type="presParOf" srcId="{870F75BD-BB1D-420E-BB3E-7F5F7CB350C2}" destId="{B3E8521E-EC47-4C41-886E-A6E79C008F77}" srcOrd="0" destOrd="0" presId="urn:microsoft.com/office/officeart/2005/8/layout/hList1"/>
    <dgm:cxn modelId="{4526F229-0F81-4BF9-8B4F-861167C2E938}" type="presParOf" srcId="{B3E8521E-EC47-4C41-886E-A6E79C008F77}" destId="{A3778287-4B04-4172-83DE-9B603818CB81}" srcOrd="0" destOrd="0" presId="urn:microsoft.com/office/officeart/2005/8/layout/hList1"/>
    <dgm:cxn modelId="{51C03771-3DC6-44BA-BD88-11A1578EA95D}" type="presParOf" srcId="{B3E8521E-EC47-4C41-886E-A6E79C008F77}" destId="{322CFEFD-4518-4BB0-BDCF-8849EDEBC7D5}" srcOrd="1" destOrd="0" presId="urn:microsoft.com/office/officeart/2005/8/layout/hList1"/>
    <dgm:cxn modelId="{D8F30B05-34B9-4816-8B17-A719FFE32003}" type="presParOf" srcId="{870F75BD-BB1D-420E-BB3E-7F5F7CB350C2}" destId="{06F07021-6B36-4423-B5AC-26791D8175D2}" srcOrd="1" destOrd="0" presId="urn:microsoft.com/office/officeart/2005/8/layout/hList1"/>
    <dgm:cxn modelId="{EE439E0D-2C0C-40CB-9B20-30412D810DFC}" type="presParOf" srcId="{870F75BD-BB1D-420E-BB3E-7F5F7CB350C2}" destId="{E3CF13DE-47B5-4544-AE61-23F4F4687F31}" srcOrd="2" destOrd="0" presId="urn:microsoft.com/office/officeart/2005/8/layout/hList1"/>
    <dgm:cxn modelId="{C67E469E-E045-4ACB-A45F-8E430454F652}" type="presParOf" srcId="{E3CF13DE-47B5-4544-AE61-23F4F4687F31}" destId="{B2310FB7-EA56-4FE0-A40A-3378F82B36F7}" srcOrd="0" destOrd="0" presId="urn:microsoft.com/office/officeart/2005/8/layout/hList1"/>
    <dgm:cxn modelId="{364F2A4A-371A-4364-B823-2B04EC0B0C3B}" type="presParOf" srcId="{E3CF13DE-47B5-4544-AE61-23F4F4687F31}" destId="{DD1FF82A-8571-4949-9B53-8D3D55E4B826}" srcOrd="1" destOrd="0" presId="urn:microsoft.com/office/officeart/2005/8/layout/hList1"/>
    <dgm:cxn modelId="{A91A46F2-B909-4783-A800-F4299A17BCAC}" type="presParOf" srcId="{870F75BD-BB1D-420E-BB3E-7F5F7CB350C2}" destId="{86C3C653-3769-4EF2-866B-71FC1C5A630F}" srcOrd="3" destOrd="0" presId="urn:microsoft.com/office/officeart/2005/8/layout/hList1"/>
    <dgm:cxn modelId="{00E0935B-F249-4CEB-A325-D593305B8A6B}" type="presParOf" srcId="{870F75BD-BB1D-420E-BB3E-7F5F7CB350C2}" destId="{4D224361-7415-4BF7-B3A0-739C347D2BF5}" srcOrd="4" destOrd="0" presId="urn:microsoft.com/office/officeart/2005/8/layout/hList1"/>
    <dgm:cxn modelId="{9B708605-0179-4B9C-8B22-41AAA1D14E63}" type="presParOf" srcId="{4D224361-7415-4BF7-B3A0-739C347D2BF5}" destId="{BB1FB0B0-77C5-4A8C-A3B5-AA7C21AAAFB3}" srcOrd="0" destOrd="0" presId="urn:microsoft.com/office/officeart/2005/8/layout/hList1"/>
    <dgm:cxn modelId="{49C81ECE-7CD9-4C96-8294-B2124E7FCDA3}" type="presParOf" srcId="{4D224361-7415-4BF7-B3A0-739C347D2BF5}" destId="{73BE221E-7E04-47CE-B2D5-CA7B040A95E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C88BC-C8FF-402F-AB2A-11AC4BBF48B7}">
      <dsp:nvSpPr>
        <dsp:cNvPr id="0" name=""/>
        <dsp:cNvSpPr/>
      </dsp:nvSpPr>
      <dsp:spPr>
        <a:xfrm>
          <a:off x="1345" y="220798"/>
          <a:ext cx="1784319" cy="926555"/>
        </a:xfrm>
        <a:prstGeom prst="ellipse">
          <a:avLst/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Доходы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2652" y="356489"/>
        <a:ext cx="1261705" cy="655173"/>
      </dsp:txXfrm>
    </dsp:sp>
    <dsp:sp modelId="{1816D16A-814C-4C22-A6CC-12105B3989BB}">
      <dsp:nvSpPr>
        <dsp:cNvPr id="0" name=""/>
        <dsp:cNvSpPr/>
      </dsp:nvSpPr>
      <dsp:spPr>
        <a:xfrm>
          <a:off x="1914645" y="316135"/>
          <a:ext cx="670579" cy="670579"/>
        </a:xfrm>
        <a:prstGeom prst="mathMinus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2003530" y="572564"/>
        <a:ext cx="492809" cy="157721"/>
      </dsp:txXfrm>
    </dsp:sp>
    <dsp:sp modelId="{32775538-2AC3-4373-B014-5A44732CBC7F}">
      <dsp:nvSpPr>
        <dsp:cNvPr id="0" name=""/>
        <dsp:cNvSpPr/>
      </dsp:nvSpPr>
      <dsp:spPr>
        <a:xfrm>
          <a:off x="2644006" y="234105"/>
          <a:ext cx="1716371" cy="899940"/>
        </a:xfrm>
        <a:prstGeom prst="ellipse">
          <a:avLst/>
        </a:prstGeom>
        <a:solidFill>
          <a:srgbClr val="50BCB9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95363" y="365898"/>
        <a:ext cx="1213657" cy="636354"/>
      </dsp:txXfrm>
    </dsp:sp>
    <dsp:sp modelId="{4B955819-9EB5-4C61-BE5E-7CE7027DF3F0}">
      <dsp:nvSpPr>
        <dsp:cNvPr id="0" name=""/>
        <dsp:cNvSpPr/>
      </dsp:nvSpPr>
      <dsp:spPr>
        <a:xfrm>
          <a:off x="4454259" y="348786"/>
          <a:ext cx="670579" cy="670579"/>
        </a:xfrm>
        <a:prstGeom prst="mathEqual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 dirty="0"/>
        </a:p>
      </dsp:txBody>
      <dsp:txXfrm>
        <a:off x="4543144" y="486925"/>
        <a:ext cx="492809" cy="394301"/>
      </dsp:txXfrm>
    </dsp:sp>
    <dsp:sp modelId="{A84245DF-C8CC-47D2-83AC-15EF153255E0}">
      <dsp:nvSpPr>
        <dsp:cNvPr id="0" name=""/>
        <dsp:cNvSpPr/>
      </dsp:nvSpPr>
      <dsp:spPr>
        <a:xfrm>
          <a:off x="5184576" y="216023"/>
          <a:ext cx="1764710" cy="999857"/>
        </a:xfrm>
        <a:prstGeom prst="ellipse">
          <a:avLst/>
        </a:prstGeom>
        <a:solidFill>
          <a:schemeClr val="bg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(-)Дефицит 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((+) </a:t>
          </a:r>
          <a:r>
            <a:rPr lang="ru-RU" sz="1800" kern="1200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Профи-</a:t>
          </a:r>
          <a:r>
            <a:rPr lang="ru-RU" sz="1800" kern="1200" dirty="0" err="1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цит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)</a:t>
          </a:r>
        </a:p>
      </dsp:txBody>
      <dsp:txXfrm>
        <a:off x="5443012" y="362449"/>
        <a:ext cx="1247838" cy="7070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778287-4B04-4172-83DE-9B603818CB81}">
      <dsp:nvSpPr>
        <dsp:cNvPr id="0" name=""/>
        <dsp:cNvSpPr/>
      </dsp:nvSpPr>
      <dsp:spPr>
        <a:xfrm>
          <a:off x="2127" y="1015747"/>
          <a:ext cx="2715910" cy="1228275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Налоговые доходы </a:t>
          </a:r>
          <a:r>
            <a:rPr lang="ru-RU" sz="1400" kern="1200" dirty="0" smtClean="0"/>
            <a:t>(поступления от уплаты налогов)</a:t>
          </a:r>
          <a:endParaRPr lang="ru-RU" sz="1400" kern="1200" dirty="0"/>
        </a:p>
      </dsp:txBody>
      <dsp:txXfrm>
        <a:off x="2127" y="1015747"/>
        <a:ext cx="2715910" cy="1228275"/>
      </dsp:txXfrm>
    </dsp:sp>
    <dsp:sp modelId="{322CFEFD-4518-4BB0-BDCF-8849EDEBC7D5}">
      <dsp:nvSpPr>
        <dsp:cNvPr id="0" name=""/>
        <dsp:cNvSpPr/>
      </dsp:nvSpPr>
      <dsp:spPr>
        <a:xfrm>
          <a:off x="0" y="2321149"/>
          <a:ext cx="2715910" cy="2878706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Налог на доходы физических лиц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Земельный налог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Налог на имущество физических лиц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Государственная пошлина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</dsp:txBody>
      <dsp:txXfrm>
        <a:off x="0" y="2321149"/>
        <a:ext cx="2715910" cy="2878706"/>
      </dsp:txXfrm>
    </dsp:sp>
    <dsp:sp modelId="{B2310FB7-EA56-4FE0-A40A-3378F82B36F7}">
      <dsp:nvSpPr>
        <dsp:cNvPr id="0" name=""/>
        <dsp:cNvSpPr/>
      </dsp:nvSpPr>
      <dsp:spPr>
        <a:xfrm>
          <a:off x="3187999" y="1050584"/>
          <a:ext cx="2715910" cy="1211177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Неналоговые доходы </a:t>
          </a:r>
          <a:r>
            <a:rPr lang="ru-RU" sz="1400" kern="1200" dirty="0" smtClean="0"/>
            <a:t>(поступления от уплаты прочих пошлин, сборов)</a:t>
          </a:r>
          <a:endParaRPr lang="ru-RU" sz="1400" kern="1200" dirty="0"/>
        </a:p>
      </dsp:txBody>
      <dsp:txXfrm>
        <a:off x="3187999" y="1050584"/>
        <a:ext cx="2715910" cy="1211177"/>
      </dsp:txXfrm>
    </dsp:sp>
    <dsp:sp modelId="{DD1FF82A-8571-4949-9B53-8D3D55E4B826}">
      <dsp:nvSpPr>
        <dsp:cNvPr id="0" name=""/>
        <dsp:cNvSpPr/>
      </dsp:nvSpPr>
      <dsp:spPr>
        <a:xfrm>
          <a:off x="3168363" y="2232247"/>
          <a:ext cx="2715910" cy="2876935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Прочие доходы от использования имущества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Денежные взыскания (штрафы)</a:t>
          </a:r>
          <a:endParaRPr lang="ru-RU" sz="1500" kern="1200" dirty="0">
            <a:solidFill>
              <a:srgbClr val="7030A0"/>
            </a:solidFill>
          </a:endParaRPr>
        </a:p>
      </dsp:txBody>
      <dsp:txXfrm>
        <a:off x="3168363" y="2232247"/>
        <a:ext cx="2715910" cy="2876935"/>
      </dsp:txXfrm>
    </dsp:sp>
    <dsp:sp modelId="{BB1FB0B0-77C5-4A8C-A3B5-AA7C21AAAFB3}">
      <dsp:nvSpPr>
        <dsp:cNvPr id="0" name=""/>
        <dsp:cNvSpPr/>
      </dsp:nvSpPr>
      <dsp:spPr>
        <a:xfrm>
          <a:off x="6131530" y="961142"/>
          <a:ext cx="2660451" cy="1285951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Безвозмездные поступления (поступления из других бюджетов бюджетной системы РФ)</a:t>
          </a:r>
          <a:endParaRPr lang="ru-RU" sz="1600" kern="1200" dirty="0"/>
        </a:p>
      </dsp:txBody>
      <dsp:txXfrm>
        <a:off x="6131530" y="961142"/>
        <a:ext cx="2660451" cy="1285951"/>
      </dsp:txXfrm>
    </dsp:sp>
    <dsp:sp modelId="{73BE221E-7E04-47CE-B2D5-CA7B040A95EE}">
      <dsp:nvSpPr>
        <dsp:cNvPr id="0" name=""/>
        <dsp:cNvSpPr/>
      </dsp:nvSpPr>
      <dsp:spPr>
        <a:xfrm>
          <a:off x="6120680" y="2304252"/>
          <a:ext cx="2560044" cy="2917468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Дотации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Субсидии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Субвенции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Иные межбюджетные трансферты</a:t>
          </a:r>
          <a:endParaRPr lang="ru-RU" sz="1500" kern="1200" dirty="0">
            <a:solidFill>
              <a:srgbClr val="7030A0"/>
            </a:solidFill>
          </a:endParaRPr>
        </a:p>
      </dsp:txBody>
      <dsp:txXfrm>
        <a:off x="6120680" y="2304252"/>
        <a:ext cx="2560044" cy="29174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7FC2A-888A-45B9-8CFA-448A8C608AA2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C900B-68BD-4504-AEB2-D2B09876F2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754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C900B-68BD-4504-AEB2-D2B09876F207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741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E0E263-BC91-4ABB-9F8B-5D80F874D909}" type="datetimeFigureOut">
              <a:rPr lang="ru-RU" smtClean="0"/>
              <a:pPr>
                <a:defRPr/>
              </a:pPr>
              <a:t>25.12.2020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45CC0E-FAEE-45B9-A3CF-0DFB4FE240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1DFD58-DCE2-402A-9F9D-4C4890561A16}" type="datetimeFigureOut">
              <a:rPr lang="ru-RU" smtClean="0"/>
              <a:pPr>
                <a:defRPr/>
              </a:pPr>
              <a:t>25.12.2020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F00DA3-18E6-4F7D-BF42-3CB95B8E04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7A10C7-35B6-45E9-BE59-B6AA41AC0BEF}" type="datetimeFigureOut">
              <a:rPr lang="ru-RU" smtClean="0"/>
              <a:pPr>
                <a:defRPr/>
              </a:pPr>
              <a:t>25.12.2020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6FAC1C-EB59-4947-85EC-1C4E10091E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52808A-6442-4B66-9B2E-973C4DCA1EDD}" type="datetimeFigureOut">
              <a:rPr lang="ru-RU" smtClean="0"/>
              <a:pPr>
                <a:defRPr/>
              </a:pPr>
              <a:t>25.12.2020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42C39-6778-4FFA-88BB-CD301440BB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7F3BC6-567B-4061-B113-F87B65B1B511}" type="datetimeFigureOut">
              <a:rPr lang="ru-RU" smtClean="0"/>
              <a:pPr>
                <a:defRPr/>
              </a:pPr>
              <a:t>25.12.2020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B1750D-78B1-4FFE-B351-25661EA78FF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698D5A-8081-4FFF-B5EF-B90B7D875DD8}" type="datetimeFigureOut">
              <a:rPr lang="ru-RU" smtClean="0"/>
              <a:pPr>
                <a:defRPr/>
              </a:pPr>
              <a:t>25.12.2020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671308-BA07-4862-8A96-2F63465D25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AFEEED-F390-4C50-ACA6-C2E1BB5DB58E}" type="datetimeFigureOut">
              <a:rPr lang="ru-RU" smtClean="0"/>
              <a:pPr>
                <a:defRPr/>
              </a:pPr>
              <a:t>25.12.2020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6D465C-A17E-44B4-BE20-D447045368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03F93D-5241-44DB-B980-A05FD97325F4}" type="datetimeFigureOut">
              <a:rPr lang="ru-RU" smtClean="0"/>
              <a:pPr>
                <a:defRPr/>
              </a:pPr>
              <a:t>25.12.2020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F57036-0EFA-4896-A913-4FA4EB41B0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746F6E-BF43-4736-8067-E6B8D395EC7F}" type="datetimeFigureOut">
              <a:rPr lang="ru-RU" smtClean="0"/>
              <a:pPr>
                <a:defRPr/>
              </a:pPr>
              <a:t>25.12.2020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BF4C88-DAE4-4467-BDA0-0490560F60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DA5BDD-A5B4-4C23-A8DF-B2F417112538}" type="datetimeFigureOut">
              <a:rPr lang="ru-RU" smtClean="0"/>
              <a:pPr>
                <a:defRPr/>
              </a:pPr>
              <a:t>25.12.2020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8FAEC7-7938-4414-B7EA-43D769FE10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23786A-E13C-46E3-8E73-37ED854A91BF}" type="datetimeFigureOut">
              <a:rPr lang="ru-RU" smtClean="0"/>
              <a:pPr>
                <a:defRPr/>
              </a:pPr>
              <a:t>25.12.2020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F0C5F-1FB4-4C83-A0D6-9E768F8F0E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95D2C921-96FB-4889-8614-67D88ECC7003}" type="datetimeFigureOut">
              <a:rPr lang="ru-RU" smtClean="0"/>
              <a:pPr>
                <a:defRPr/>
              </a:pPr>
              <a:t>25.12.2020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E2A7330F-4773-4B4F-AF32-D7626BFDE9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997832"/>
            <a:ext cx="2880320" cy="2860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1" y="5053013"/>
            <a:ext cx="8208465" cy="1544637"/>
          </a:xfrm>
          <a:ln>
            <a:noFill/>
          </a:ln>
        </p:spPr>
        <p:txBody>
          <a:bodyPr>
            <a:normAutofit/>
          </a:bodyPr>
          <a:lstStyle/>
          <a:p>
            <a:pPr algn="r"/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Финансовое управление администрации </a:t>
            </a:r>
          </a:p>
          <a:p>
            <a:pPr algn="r"/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муниципального района «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Княжпогостский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г. Емва</a:t>
            </a:r>
            <a:r>
              <a:rPr lang="en-US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692696"/>
            <a:ext cx="7714859" cy="2952329"/>
          </a:xfrm>
        </p:spPr>
        <p:txBody>
          <a:bodyPr/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БЮДЖЕТ ДЛЯ ГРАЖДАН </a:t>
            </a:r>
            <a:r>
              <a:rPr lang="ru-RU" sz="4000" dirty="0" smtClean="0">
                <a:solidFill>
                  <a:srgbClr val="0070C0"/>
                </a:solidFill>
              </a:rPr>
              <a:t>СЕЛЬСКОГО ПОСЕЛЕНИЯ «Серёгово»</a:t>
            </a:r>
            <a:endParaRPr lang="ru-RU" sz="4000" dirty="0">
              <a:solidFill>
                <a:srgbClr val="0070C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60648"/>
            <a:ext cx="8636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974216273"/>
              </p:ext>
            </p:extLst>
          </p:nvPr>
        </p:nvGraphicFramePr>
        <p:xfrm>
          <a:off x="107504" y="836713"/>
          <a:ext cx="8856983" cy="6021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138795" cy="1368152"/>
          </a:xfrm>
        </p:spPr>
        <p:txBody>
          <a:bodyPr>
            <a:noAutofit/>
          </a:bodyPr>
          <a:lstStyle/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br>
              <a:rPr lang="ru-RU" sz="3200" dirty="0" smtClean="0">
                <a:solidFill>
                  <a:prstClr val="black"/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000" dirty="0" smtClean="0">
                <a:solidFill>
                  <a:srgbClr val="7030A0"/>
                </a:solidFill>
              </a:rPr>
              <a:t>Доходы бюджета</a:t>
            </a: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http://www.vseflagi.ru/upload/symbolics/vect/coa/komi_coa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259632" y="0"/>
            <a:ext cx="6983784" cy="108012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БЮДЖЕТ ДЛЯ ГРАЖДАН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/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>
                <a:solidFill>
                  <a:srgbClr val="00B050"/>
                </a:solidFill>
              </a:rPr>
              <a:t/>
            </a:r>
            <a:br>
              <a:rPr lang="ru-RU" sz="2400" dirty="0">
                <a:solidFill>
                  <a:srgbClr val="00B050"/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/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</a:t>
            </a:r>
            <a: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</a:rPr>
            </a:b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124074" y="2762213"/>
            <a:ext cx="2447925" cy="954088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644008" y="2729707"/>
            <a:ext cx="2159000" cy="1109662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 txBox="1">
            <a:spLocks/>
          </p:cNvSpPr>
          <p:nvPr/>
        </p:nvSpPr>
        <p:spPr>
          <a:xfrm>
            <a:off x="611560" y="332656"/>
            <a:ext cx="7920880" cy="6192688"/>
          </a:xfrm>
          <a:prstGeom prst="rect">
            <a:avLst/>
          </a:prstGeom>
        </p:spPr>
        <p:txBody>
          <a:bodyPr vert="horz" anchor="b">
            <a:normAutofit fontScale="92500" lnSpcReduction="10000"/>
          </a:bodyPr>
          <a:lstStyle/>
          <a:p>
            <a:pPr marL="182880" lvl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7030A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РАСХОДНАЯ ЧАСТЬ БЮДЖЕТА</a:t>
            </a: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sng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Расходы бюджета сельского поселения «</a:t>
            </a:r>
            <a:r>
              <a:rPr kumimoji="0" lang="ru-RU" sz="2400" b="0" i="0" u="sng" strike="noStrike" kern="1200" cap="none" spc="0" normalizeH="0" baseline="0" noProof="0" dirty="0" err="1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Серёгово</a:t>
            </a:r>
            <a:r>
              <a:rPr kumimoji="0" lang="ru-RU" sz="2400" b="0" i="0" u="sng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»</a:t>
            </a: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endParaRPr lang="ru-RU" sz="240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Муниципальные                     Непрограммные </a:t>
            </a:r>
            <a:b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программы                              мероприятия</a:t>
            </a: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					</a:t>
            </a:r>
            <a:b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1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1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1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	</a:t>
            </a:r>
            <a:r>
              <a:rPr kumimoji="0" lang="ru-RU" sz="1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555776" y="4509120"/>
            <a:ext cx="0" cy="288032"/>
          </a:xfrm>
          <a:prstGeom prst="straightConnector1">
            <a:avLst/>
          </a:prstGeom>
          <a:ln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660232" y="4517504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08520" y="1052736"/>
            <a:ext cx="9073133" cy="5793270"/>
          </a:xfrm>
        </p:spPr>
        <p:txBody>
          <a:bodyPr/>
          <a:lstStyle/>
          <a:p>
            <a:pPr algn="ctr"/>
            <a:r>
              <a:rPr lang="ru-RU" sz="1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Проекты муниципальных программы на уровне сельского поселения «</a:t>
            </a:r>
            <a:r>
              <a:rPr lang="ru-RU" sz="1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Серёгово»</a:t>
            </a:r>
          </a:p>
          <a:p>
            <a:pPr algn="ctr"/>
            <a:endParaRPr lang="ru-RU" sz="2800" b="1" dirty="0" smtClean="0">
              <a:solidFill>
                <a:srgbClr val="0070C0"/>
              </a:solidFill>
            </a:endParaRP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75351" cy="792088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046492"/>
              </p:ext>
            </p:extLst>
          </p:nvPr>
        </p:nvGraphicFramePr>
        <p:xfrm>
          <a:off x="-36511" y="2161524"/>
          <a:ext cx="8208912" cy="6364531"/>
        </p:xfrm>
        <a:graphic>
          <a:graphicData uri="http://schemas.openxmlformats.org/drawingml/2006/table">
            <a:tbl>
              <a:tblPr/>
              <a:tblGrid>
                <a:gridCol w="4682099"/>
                <a:gridCol w="1154305"/>
                <a:gridCol w="1177304"/>
                <a:gridCol w="1195204"/>
              </a:tblGrid>
              <a:tr h="1993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Наименование программы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400" b="0" i="0" u="none" strike="noStrike" dirty="0" smtClean="0">
                          <a:effectLst/>
                          <a:latin typeface="MS Sans Serif"/>
                        </a:rPr>
                        <a:t>2021 </a:t>
                      </a:r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400" b="0" i="0" u="none" strike="noStrike" dirty="0" smtClean="0">
                          <a:effectLst/>
                          <a:latin typeface="MS Sans Serif"/>
                        </a:rPr>
                        <a:t>2022 </a:t>
                      </a:r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400" b="0" i="0" u="none" strike="noStrike" dirty="0" smtClean="0">
                          <a:effectLst/>
                          <a:latin typeface="MS Sans Serif"/>
                        </a:rPr>
                        <a:t>2023 </a:t>
                      </a:r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9601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effectLst/>
                          <a:latin typeface="Arial Cyr"/>
                        </a:rPr>
                        <a:t>Муниципальная программа</a:t>
                      </a:r>
                      <a:r>
                        <a:rPr lang="ru-RU" sz="1400" b="1" i="0" u="none" strike="noStrike" baseline="0" dirty="0" smtClean="0">
                          <a:effectLst/>
                          <a:latin typeface="Arial Cyr"/>
                        </a:rPr>
                        <a:t> «</a:t>
                      </a:r>
                      <a:r>
                        <a:rPr lang="ru-RU" sz="1400" b="1" i="0" u="none" strike="noStrike" dirty="0" smtClean="0">
                          <a:effectLst/>
                          <a:latin typeface="Arial Cyr"/>
                        </a:rPr>
                        <a:t>Развитие жилищно-коммунального хозяйства и повышение степени благоустройства сельского поселения «</a:t>
                      </a:r>
                      <a:r>
                        <a:rPr lang="ru-RU" sz="1400" b="1" i="0" u="none" strike="noStrike" dirty="0" err="1" smtClean="0">
                          <a:effectLst/>
                          <a:latin typeface="Arial Cyr"/>
                        </a:rPr>
                        <a:t>Серёгово</a:t>
                      </a:r>
                      <a:r>
                        <a:rPr lang="ru-RU" sz="1400" b="1" i="0" u="none" strike="noStrike" dirty="0" smtClean="0">
                          <a:effectLst/>
                          <a:latin typeface="Arial Cyr"/>
                        </a:rPr>
                        <a:t>»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853,402</a:t>
                      </a:r>
                      <a:endParaRPr lang="ru-RU" sz="16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704,126</a:t>
                      </a:r>
                      <a:endParaRPr lang="ru-RU" sz="16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637,126</a:t>
                      </a:r>
                      <a:endParaRPr lang="ru-RU" sz="16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171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в том числе: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220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 расходы на содержание уличного освещения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450,00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420,00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500,00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238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 содержание дорог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300,00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897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-оплата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Arial Cyr"/>
                        </a:rPr>
                        <a:t> региональному оператору на проведение капитального ремонта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60,00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30,00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30,00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993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 благоустройство территории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20,20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20,20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20,20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5811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 Осуществление полномочий по решению Совета МР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Arial Cyr"/>
                        </a:rPr>
                        <a:t> </a:t>
                      </a:r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«</a:t>
                      </a:r>
                      <a:r>
                        <a:rPr lang="ru-RU" sz="1400" b="0" i="0" u="none" strike="noStrike" dirty="0" err="1" smtClean="0">
                          <a:effectLst/>
                          <a:latin typeface="Arial Cyr"/>
                        </a:rPr>
                        <a:t>Княжпгостский</a:t>
                      </a:r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» (вывоз ТКО, отчисление </a:t>
                      </a:r>
                      <a:r>
                        <a:rPr lang="ru-RU" sz="1400" b="0" i="0" u="none" strike="noStrike" dirty="0" err="1" smtClean="0">
                          <a:effectLst/>
                          <a:latin typeface="Arial Cyr"/>
                        </a:rPr>
                        <a:t>рег.оператору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Arial Cyr"/>
                        </a:rPr>
                        <a:t> на </a:t>
                      </a:r>
                      <a:r>
                        <a:rPr lang="ru-RU" sz="1400" b="0" i="0" u="none" strike="noStrike" baseline="0" dirty="0" err="1" smtClean="0">
                          <a:effectLst/>
                          <a:latin typeface="Arial Cyr"/>
                        </a:rPr>
                        <a:t>кап.ремонт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Arial Cyr"/>
                        </a:rPr>
                        <a:t>)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83,40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84,124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84,124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7372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effectLst/>
                          <a:latin typeface="Arial Cyr"/>
                        </a:rPr>
                        <a:t>Муниципальная программа</a:t>
                      </a:r>
                      <a:r>
                        <a:rPr lang="ru-RU" sz="1400" b="1" i="0" u="none" strike="noStrike" baseline="0" dirty="0" smtClean="0">
                          <a:effectLst/>
                          <a:latin typeface="Arial Cyr"/>
                        </a:rPr>
                        <a:t> «Пожарная безопасность  в населённых пунктах на территории сельского поселения «</a:t>
                      </a:r>
                      <a:r>
                        <a:rPr lang="ru-RU" sz="1400" b="1" i="0" u="none" strike="noStrike" baseline="0" dirty="0" err="1" smtClean="0">
                          <a:effectLst/>
                          <a:latin typeface="Arial Cyr"/>
                        </a:rPr>
                        <a:t>Серёгово</a:t>
                      </a:r>
                      <a:r>
                        <a:rPr lang="ru-RU" sz="1400" b="1" i="0" u="none" strike="noStrike" baseline="0" dirty="0" smtClean="0">
                          <a:effectLst/>
                          <a:latin typeface="Arial Cyr"/>
                        </a:rPr>
                        <a:t>»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17,50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22,00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22,00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36883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в том числе:</a:t>
                      </a:r>
                    </a:p>
                    <a:p>
                      <a:pPr algn="l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897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Arial Cyr"/>
                        </a:rPr>
                        <a:t> расходы на техническое обслуживание автоматической пожарной сигнализации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12,00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12,00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12,00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897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 обустройство минерализованной полосы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5,500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10,00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10,00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897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effectLst/>
                          <a:latin typeface="Arial Cyr"/>
                        </a:rPr>
                        <a:t>Муниципальная программа «Развитие отрасли</a:t>
                      </a:r>
                      <a:r>
                        <a:rPr lang="ru-RU" sz="1400" b="1" i="0" u="none" strike="noStrike" baseline="0" dirty="0" smtClean="0">
                          <a:effectLst/>
                          <a:latin typeface="Arial Cyr"/>
                        </a:rPr>
                        <a:t> «Культура» в СП «Серёгово»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1 350,300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6000700"/>
          </a:xfrm>
        </p:spPr>
        <p:txBody>
          <a:bodyPr/>
          <a:lstStyle/>
          <a:p>
            <a:pPr algn="ctr"/>
            <a:r>
              <a:rPr lang="ru-RU" sz="1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Структура расходов проекта бюджета сельского поселения «Серёгово»</a:t>
            </a: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404664"/>
            <a:ext cx="6589284" cy="360040"/>
          </a:xfrm>
        </p:spPr>
        <p:txBody>
          <a:bodyPr>
            <a:normAutofit fontScale="90000"/>
          </a:bodyPr>
          <a:lstStyle/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 smtClean="0"/>
              <a:t>БЮДЖЕТ ДЛЯ ГРАЖДАН</a:t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3229569"/>
              </p:ext>
            </p:extLst>
          </p:nvPr>
        </p:nvGraphicFramePr>
        <p:xfrm>
          <a:off x="107505" y="1484784"/>
          <a:ext cx="8640961" cy="3471378"/>
        </p:xfrm>
        <a:graphic>
          <a:graphicData uri="http://schemas.openxmlformats.org/drawingml/2006/table">
            <a:tbl>
              <a:tblPr/>
              <a:tblGrid>
                <a:gridCol w="5832649"/>
                <a:gridCol w="936104"/>
                <a:gridCol w="936102"/>
                <a:gridCol w="936106"/>
              </a:tblGrid>
              <a:tr h="1661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Наименование  направления расходов (</a:t>
                      </a:r>
                      <a:r>
                        <a:rPr lang="ru-RU" sz="1200" b="1" i="0" u="none" strike="noStrike" dirty="0" err="1">
                          <a:effectLst/>
                          <a:latin typeface="MS Sans Serif"/>
                        </a:rPr>
                        <a:t>тыс.руб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)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2019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 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2021 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2022 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 высшего должностного лица субъекта Российской Федерации, местных администраций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665,933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665,933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685,933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1 922,552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1 994,32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2 160,231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3923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1,226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1,226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1,226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фонды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2,00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8,500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8,500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83,667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Жилищное хозяйство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Коммунальное хозяйство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886,111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552,877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481,741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Пенсионное обеспечение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236,034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236,034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236,034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Условно утверждаемые (утвержденные) расходы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83,40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173,65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3 948,023</a:t>
                      </a: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3 594,290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3 827,815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1305342"/>
            <a:ext cx="7560840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4400" b="1" dirty="0">
                <a:solidFill>
                  <a:srgbClr val="0070C0"/>
                </a:solidFill>
              </a:rPr>
              <a:t>СПАСИБО ЗА ВНИМАНИЕ!</a:t>
            </a: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r>
              <a:rPr lang="ru-RU" dirty="0"/>
              <a:t>Разработчик: Финансовое управление АМР «Княжпогостский», адрес: 169200, </a:t>
            </a:r>
            <a:r>
              <a:rPr lang="ru-RU" dirty="0" err="1"/>
              <a:t>г.Емва</a:t>
            </a:r>
            <a:r>
              <a:rPr lang="ru-RU" dirty="0"/>
              <a:t>, </a:t>
            </a:r>
            <a:r>
              <a:rPr lang="ru-RU" dirty="0" err="1"/>
              <a:t>ул.Дзержинского</a:t>
            </a:r>
            <a:r>
              <a:rPr lang="ru-RU" dirty="0"/>
              <a:t>, д.81. Тел.: 8 (82139) 2-14-78</a:t>
            </a:r>
            <a:r>
              <a:rPr lang="ru-RU" sz="7200" dirty="0"/>
              <a:t> </a:t>
            </a: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83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  <a:ln>
            <a:noFill/>
          </a:ln>
        </p:spPr>
        <p:txBody>
          <a:bodyPr rtlCol="0">
            <a:normAutofit fontScale="92500" lnSpcReduction="10000"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«Бюджет для граждан»?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1800" b="1" dirty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для граждан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документ, содержащий основные положения закона о бюджете в доступной для широкого круга заинтересованных пользователей форме, разработанный в целях ознакомления граждан с основными целями, задачами бюджетной политики, планируемыми и достигнутыми результатами использования бюджетных 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средств.</a:t>
            </a:r>
            <a:endParaRPr lang="ru-RU" sz="1800" b="1" dirty="0">
              <a:ln w="1905"/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это форма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образования и расходования денежных средств, предназначенных для финансового обеспечения задач и функций государства и местного 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самоуправления (статья 6 Бюджетного Кодекса Российской Федерации).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Граждане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как налогоплательщики и потребители государственных и муниципальных услуг-должны быть уверены 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 каждого человека.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Бюджетный </a:t>
            </a:r>
            <a:r>
              <a:rPr lang="ru-RU" sz="1800" b="1" dirty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процесс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0"/>
            <a:ext cx="7175351" cy="1124744"/>
          </a:xfrm>
        </p:spPr>
        <p:txBody>
          <a:bodyPr>
            <a:no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782" y="0"/>
            <a:ext cx="2093218" cy="209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959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554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800" b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любой семьи делится на две </a:t>
            </a:r>
            <a:r>
              <a:rPr lang="ru-RU" sz="28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части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                  Расходы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800" b="1" dirty="0" smtClean="0">
              <a:solidFill>
                <a:srgbClr val="7030A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7175351" cy="100811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3131840" y="2564904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5652120" y="2564904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706418106"/>
              </p:ext>
            </p:extLst>
          </p:nvPr>
        </p:nvGraphicFramePr>
        <p:xfrm>
          <a:off x="1187624" y="4149080"/>
          <a:ext cx="6984776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 descr="http://www.vseflagi.ru/upload/symbolics/vect/coa/komi_coa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100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>
            <a:normAutofit fontScale="92500" lnSpcReduction="10000"/>
          </a:bodyPr>
          <a:lstStyle/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это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поступления</a:t>
            </a:r>
            <a:r>
              <a:rPr lang="ru-RU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денежных средств в бюджет</a:t>
            </a:r>
          </a:p>
          <a:p>
            <a:pPr algn="just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–это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выплаты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из бюджета денежных средств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8640"/>
            <a:ext cx="7175351" cy="1052736"/>
          </a:xfrm>
        </p:spPr>
        <p:txBody>
          <a:bodyPr>
            <a:no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1438275"/>
            <a:ext cx="5904656" cy="3163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/>
          <a:lstStyle/>
          <a:p>
            <a:pPr lvl="0" algn="ctr">
              <a:buClr>
                <a:srgbClr val="D19049">
                  <a:lumMod val="75000"/>
                </a:srgbClr>
              </a:buClr>
            </a:pPr>
            <a:r>
              <a:rPr lang="ru-RU" sz="1800" b="1" dirty="0" smtClean="0">
                <a:solidFill>
                  <a:srgbClr val="0070C0"/>
                </a:solidFill>
              </a:rPr>
              <a:t>	</a:t>
            </a:r>
            <a:endParaRPr lang="ru-RU" sz="2800" b="1" dirty="0" smtClean="0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332656"/>
            <a:ext cx="7175351" cy="1152128"/>
          </a:xfrm>
        </p:spPr>
        <p:txBody>
          <a:bodyPr>
            <a:norm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557338"/>
            <a:ext cx="8424862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/>
          <a:lstStyle/>
          <a:p>
            <a:pPr algn="ctr"/>
            <a:r>
              <a:rPr lang="ru-RU" sz="19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Бюджетная система. Структура консолидированного бюджета Российской Федерации</a:t>
            </a: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0"/>
            <a:ext cx="7175351" cy="792088"/>
          </a:xfrm>
        </p:spPr>
        <p:txBody>
          <a:bodyPr/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624" y="1988840"/>
            <a:ext cx="8628856" cy="4710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418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836712"/>
            <a:ext cx="8425061" cy="6021288"/>
          </a:xfrm>
          <a:ln>
            <a:noFill/>
          </a:ln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solidFill>
                  <a:srgbClr val="7030A0"/>
                </a:solidFill>
              </a:rPr>
              <a:t>Стадии бюджетного процесса:</a:t>
            </a: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Утверждение бюджета на </a:t>
            </a:r>
            <a:r>
              <a:rPr lang="ru-RU" sz="18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очередной финансовый год и плановый </a:t>
            </a: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период 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(Совет сельского поселения «</a:t>
            </a:r>
            <a:r>
              <a:rPr lang="ru-RU" sz="1400" dirty="0" err="1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Серёгово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 smtClean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Исполнение бюджета текущего финансового года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(Органы местного самоуправления; финансовые органы, главные распорядители)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Формирование отчетности об исполнении бюджета предыдущего отчетного финансового года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(Финансовый орган, главные распорядители средств)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Утверждение отчета об исполнении бюджета предыдущего финансового года </a:t>
            </a:r>
            <a:r>
              <a:rPr lang="ru-RU" sz="14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(Совет сельского поселения «</a:t>
            </a:r>
            <a:r>
              <a:rPr lang="ru-RU" sz="1400" dirty="0" err="1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Серёгово</a:t>
            </a:r>
            <a:r>
              <a:rPr lang="ru-RU" sz="14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»)</a:t>
            </a:r>
            <a:endParaRPr lang="ru-RU" sz="1400" dirty="0" smtClean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Составление проекта бюджета на очередной финансовый год и плановый период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(Финансовый орган, главные распорядители бюджетных средств)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 smtClean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Рассмотрение проекта бюджета на очередной финансовый год и плановый период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ru-RU" sz="14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Совет сельского поселения «</a:t>
            </a:r>
            <a:r>
              <a:rPr lang="ru-RU" sz="1400" dirty="0" err="1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Серёгово</a:t>
            </a:r>
            <a:r>
              <a:rPr lang="ru-RU" sz="14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»)</a:t>
            </a:r>
            <a:endParaRPr lang="ru-RU" sz="14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38795" cy="64807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427984" y="3717032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4427984" y="4653136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4427984" y="2780928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4427984" y="2060848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4427984" y="5589240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>
            <a:off x="323528" y="6669360"/>
            <a:ext cx="4392489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4716016" y="6453336"/>
            <a:ext cx="0" cy="216024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323528" y="1700808"/>
            <a:ext cx="0" cy="496855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323528" y="1700808"/>
            <a:ext cx="360040" cy="0"/>
          </a:xfrm>
          <a:prstGeom prst="straightConnector1">
            <a:avLst/>
          </a:prstGeom>
          <a:ln w="57150">
            <a:solidFill>
              <a:srgbClr val="740BB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11" y="260648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Составление проекта бюджета основывается на :</a:t>
            </a:r>
          </a:p>
          <a:p>
            <a:pPr algn="l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 smtClean="0">
              <a:solidFill>
                <a:srgbClr val="7030A0"/>
              </a:solidFill>
            </a:endParaRPr>
          </a:p>
          <a:p>
            <a:pPr algn="l" fontAlgn="auto">
              <a:buClr>
                <a:srgbClr val="441ABA"/>
              </a:buClr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Бюджетном послании президента Российской Федерации</a:t>
            </a:r>
          </a:p>
          <a:p>
            <a:pPr algn="l" fontAlgn="auto">
              <a:buClr>
                <a:srgbClr val="441ABA"/>
              </a:buClr>
              <a:defRPr/>
            </a:pPr>
            <a:endParaRPr lang="ru-RU" sz="2400" b="1" dirty="0" smtClean="0">
              <a:solidFill>
                <a:srgbClr val="B31D48"/>
              </a:solidFill>
            </a:endParaRPr>
          </a:p>
          <a:p>
            <a:pPr marL="342900" indent="-342900" algn="l" fontAlgn="auto">
              <a:buClr>
                <a:srgbClr val="1B0FB1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Основных направлениях бюджетной и налоговой политики</a:t>
            </a:r>
          </a:p>
          <a:p>
            <a:pPr marL="342900" indent="-342900" algn="l" fontAlgn="auto">
              <a:buClr>
                <a:srgbClr val="0F0FC5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Стратегии социально-экономического </a:t>
            </a:r>
            <a:r>
              <a:rPr lang="ru-RU" sz="2400" b="1" smtClean="0">
                <a:solidFill>
                  <a:srgbClr val="B31D48"/>
                </a:solidFill>
              </a:rPr>
              <a:t>развития поселения</a:t>
            </a:r>
            <a:endParaRPr lang="ru-RU" sz="2400" b="1" dirty="0" smtClean="0">
              <a:solidFill>
                <a:srgbClr val="B31D48"/>
              </a:solidFill>
            </a:endParaRPr>
          </a:p>
          <a:p>
            <a:pPr marL="342900" indent="-342900" algn="l" fontAlgn="auto">
              <a:buClr>
                <a:srgbClr val="1A12C2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Прогнозе социально-экономического развития поселения</a:t>
            </a:r>
          </a:p>
          <a:p>
            <a:pPr marL="342900" indent="-342900" algn="l" fontAlgn="auto">
              <a:buClr>
                <a:srgbClr val="1F17BD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Муниципальных программ</a:t>
            </a:r>
          </a:p>
          <a:p>
            <a:pPr marL="342900" indent="-342900" algn="l" fontAlgn="auto">
              <a:buClr>
                <a:srgbClr val="1F17BD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Бюджетном прогнозе муниципального района</a:t>
            </a:r>
          </a:p>
          <a:p>
            <a:pPr marL="342900" indent="-342900" algn="ctr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ru-RU" sz="2400" b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38795" cy="64807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0"/>
            <a:ext cx="1755577" cy="1443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/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 smtClean="0">
              <a:ln w="1905">
                <a:solidFill>
                  <a:srgbClr val="7030A0"/>
                </a:solidFill>
              </a:ln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проекта бюджета (тыс.рублей)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                      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8640"/>
            <a:ext cx="7138795" cy="792088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15888"/>
            <a:ext cx="863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075327"/>
              </p:ext>
            </p:extLst>
          </p:nvPr>
        </p:nvGraphicFramePr>
        <p:xfrm>
          <a:off x="1619672" y="1916832"/>
          <a:ext cx="6072336" cy="437936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28614"/>
                <a:gridCol w="1307554"/>
                <a:gridCol w="1518084"/>
                <a:gridCol w="1518084"/>
              </a:tblGrid>
              <a:tr h="97210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2021 </a:t>
                      </a:r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2022 </a:t>
                      </a:r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2023 </a:t>
                      </a:r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/>
                        <a:t>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5 714,156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</a:t>
                      </a:r>
                      <a:r>
                        <a:rPr lang="ru-RU" dirty="0" smtClean="0"/>
                        <a:t>095,198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3 179,614</a:t>
                      </a:r>
                      <a:endParaRPr lang="ru-RU" dirty="0" smtClean="0"/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</a:t>
                      </a:r>
                    </a:p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в том числе:</a:t>
                      </a:r>
                    </a:p>
                    <a:p>
                      <a:r>
                        <a:rPr lang="ru-RU" sz="1600" dirty="0" smtClean="0"/>
                        <a:t>на 1 жителя</a:t>
                      </a:r>
                    </a:p>
                    <a:p>
                      <a:r>
                        <a:rPr lang="ru-RU" sz="1200" dirty="0" smtClean="0"/>
                        <a:t>613 чел. на </a:t>
                      </a:r>
                      <a:r>
                        <a:rPr lang="ru-RU" sz="1200" dirty="0" smtClean="0"/>
                        <a:t>01.01.2019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5 737,871</a:t>
                      </a:r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9,36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</a:t>
                      </a:r>
                      <a:r>
                        <a:rPr lang="ru-RU" dirty="0" smtClean="0"/>
                        <a:t>116,901</a:t>
                      </a:r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5,08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</a:t>
                      </a:r>
                      <a:r>
                        <a:rPr lang="ru-RU" dirty="0" smtClean="0"/>
                        <a:t>204,979</a:t>
                      </a:r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5,22</a:t>
                      </a:r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/>
                        <a:t>Дефицит(-)/ Профицит(+)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 </a:t>
                      </a:r>
                      <a:r>
                        <a:rPr lang="ru-RU" dirty="0" smtClean="0"/>
                        <a:t>23,715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 </a:t>
                      </a:r>
                      <a:r>
                        <a:rPr lang="ru-RU" dirty="0" smtClean="0"/>
                        <a:t>21,703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 </a:t>
                      </a:r>
                      <a:r>
                        <a:rPr lang="ru-RU" dirty="0" smtClean="0"/>
                        <a:t>25,635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258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3591</TotalTime>
  <Words>649</Words>
  <Application>Microsoft Office PowerPoint</Application>
  <PresentationFormat>Экран (4:3)</PresentationFormat>
  <Paragraphs>228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 БЮДЖЕТ ДЛЯ ГРАЖДАН СЕЛЬСКОГО ПОСЕЛЕНИЯ «Серёгово»</vt:lpstr>
      <vt:lpstr>БЮДЖЕТ ДЛЯ ГРАЖДАН </vt:lpstr>
      <vt:lpstr>БЮДЖЕТ ДЛЯ ГРАЖДАН </vt:lpstr>
      <vt:lpstr>БЮДЖЕТ ДЛЯ ГРАЖДАН </vt:lpstr>
      <vt:lpstr>БЮДЖЕТ ДЛЯ ГРАЖДАН </vt:lpstr>
      <vt:lpstr>БЮДЖЕТ ДЛЯ ГРАЖДАН</vt:lpstr>
      <vt:lpstr>БЮДЖЕТ ДЛЯ ГРАЖДАН </vt:lpstr>
      <vt:lpstr>БЮДЖЕТ ДЛЯ ГРАЖДАН </vt:lpstr>
      <vt:lpstr>БЮДЖЕТ ДЛЯ ГРАЖДАН </vt:lpstr>
      <vt:lpstr>БЮДЖЕТ ДЛЯ ГРАЖДАН  Доходы бюджета</vt:lpstr>
      <vt:lpstr>            </vt:lpstr>
      <vt:lpstr>БЮДЖЕТ ДЛЯ ГРАЖДАН </vt:lpstr>
      <vt:lpstr>БЮДЖЕТ ДЛЯ ГРАЖДАН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НАСЕЛЕНИЯ</dc:title>
  <dc:creator>Hlupina</dc:creator>
  <cp:lastModifiedBy>Tretyakova</cp:lastModifiedBy>
  <cp:revision>273</cp:revision>
  <cp:lastPrinted>2016-01-27T07:32:03Z</cp:lastPrinted>
  <dcterms:created xsi:type="dcterms:W3CDTF">2014-01-31T09:07:24Z</dcterms:created>
  <dcterms:modified xsi:type="dcterms:W3CDTF">2020-12-25T14:16:49Z</dcterms:modified>
</cp:coreProperties>
</file>