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396032"/>
        <c:axId val="129320064"/>
        <c:axId val="122384384"/>
      </c:bar3DChart>
      <c:catAx>
        <c:axId val="122396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320064"/>
        <c:crosses val="autoZero"/>
        <c:auto val="1"/>
        <c:lblAlgn val="ctr"/>
        <c:lblOffset val="100"/>
        <c:noMultiLvlLbl val="0"/>
      </c:catAx>
      <c:valAx>
        <c:axId val="12932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396032"/>
        <c:crosses val="autoZero"/>
        <c:crossBetween val="between"/>
      </c:valAx>
      <c:serAx>
        <c:axId val="12238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932006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_(* #,##0.00_);_(* \(#,##0.00\);_(* "-"??_);_(@_)</c:formatCode>
                <c:ptCount val="2"/>
                <c:pt idx="0">
                  <c:v>663002.9</c:v>
                </c:pt>
                <c:pt idx="1">
                  <c:v>841056.1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_(* #,##0.00_);_(* \(#,##0.00\);_(* "-"??_);_(@_)</c:formatCode>
                <c:ptCount val="2"/>
                <c:pt idx="0">
                  <c:v>651116.4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07456"/>
        <c:axId val="134733824"/>
        <c:axId val="224795264"/>
      </c:bar3DChart>
      <c:catAx>
        <c:axId val="13470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4733824"/>
        <c:crosses val="autoZero"/>
        <c:auto val="1"/>
        <c:lblAlgn val="ctr"/>
        <c:lblOffset val="100"/>
        <c:noMultiLvlLbl val="0"/>
      </c:catAx>
      <c:valAx>
        <c:axId val="1347338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4707456"/>
        <c:crosses val="autoZero"/>
        <c:crossBetween val="between"/>
      </c:valAx>
      <c:serAx>
        <c:axId val="22479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473382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0.03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/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3 761,019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2 </a:t>
          </a:r>
          <a:r>
            <a:rPr lang="ru-RU" dirty="0" smtClean="0"/>
            <a:t>муниципальные программы </a:t>
          </a:r>
          <a:r>
            <a:rPr lang="ru-RU" dirty="0" smtClean="0"/>
            <a:t>– 3 260,145 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</a:t>
          </a:r>
          <a:r>
            <a:rPr lang="ru-RU" sz="2000" dirty="0" smtClean="0"/>
            <a:t>2 348,159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вопросы- 2 </a:t>
          </a:r>
          <a:r>
            <a:rPr lang="ru-RU" sz="2000" dirty="0" smtClean="0"/>
            <a:t>741, 361тыс.руб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NeighborX="-96866" custLinFactNeighborY="-3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83504" custScaleY="68091" custLinFactNeighborX="-232" custLinFactNeighborY="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98071" custLinFactNeighborX="-95644" custLinFactNeighborY="-4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 custScaleX="84775" custScaleY="71575" custLinFactNeighborX="2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>
        <a:solidFill>
          <a:srgbClr val="FF66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dirty="0" smtClean="0">
              <a:solidFill>
                <a:schemeClr val="tx1"/>
              </a:solidFill>
            </a:rPr>
            <a:t>237,804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 и </a:t>
          </a:r>
          <a:r>
            <a:rPr lang="ru-RU" dirty="0" smtClean="0">
              <a:solidFill>
                <a:schemeClr val="tx1"/>
              </a:solidFill>
            </a:rPr>
            <a:t>правоохранительная деятельность-                   10,800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123626" custScaleY="116990" custLinFactNeighborX="-94420" custLinFactNeighborY="-13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73305" custScaleY="8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123842" custScaleY="112030" custLinFactNeighborX="-90174" custLinFactNeighborY="-85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71666" custScaleY="8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736304" y="1440146"/>
          <a:ext cx="2448270" cy="25669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Непрограммные мероприятия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3 761,019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</a:t>
          </a:r>
          <a:r>
            <a:rPr lang="ru-RU" sz="1600" kern="1200" dirty="0" smtClean="0"/>
            <a:t>муниципальные программы </a:t>
          </a:r>
          <a:r>
            <a:rPr lang="ru-RU" sz="1600" kern="1200" dirty="0" smtClean="0"/>
            <a:t>– 3 260,145 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094845" y="1816069"/>
        <a:ext cx="1731188" cy="181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553138" y="504056"/>
          <a:ext cx="4398477" cy="15985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Жилищно-коммунальное хозяйство- </a:t>
          </a:r>
          <a:r>
            <a:rPr lang="ru-RU" sz="2000" kern="1200" dirty="0" smtClean="0"/>
            <a:t>2 348,159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52784" y="504056"/>
        <a:ext cx="3998831" cy="1598586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347720" cy="23477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DEBE-1104-4EA5-96A0-AD4873FD9DA6}">
      <dsp:nvSpPr>
        <dsp:cNvPr id="0" name=""/>
        <dsp:cNvSpPr/>
      </dsp:nvSpPr>
      <dsp:spPr>
        <a:xfrm rot="10800000">
          <a:off x="2518890" y="3384375"/>
          <a:ext cx="4465425" cy="1680381"/>
        </a:xfrm>
        <a:prstGeom prst="homePlat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Общегосударственные вопросы- 2 </a:t>
          </a:r>
          <a:r>
            <a:rPr lang="ru-RU" sz="2000" kern="1200" dirty="0" smtClean="0"/>
            <a:t>741, 361тыс.руб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38985" y="3384375"/>
        <a:ext cx="4045330" cy="1680381"/>
      </dsp:txXfrm>
    </dsp:sp>
    <dsp:sp modelId="{89A51BDD-A9B9-4500-9B74-DE10982AA294}">
      <dsp:nvSpPr>
        <dsp:cNvPr id="0" name=""/>
        <dsp:cNvSpPr/>
      </dsp:nvSpPr>
      <dsp:spPr>
        <a:xfrm>
          <a:off x="0" y="2942147"/>
          <a:ext cx="2302433" cy="2347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788121" y="334882"/>
          <a:ext cx="3545456" cy="1609337"/>
        </a:xfrm>
        <a:prstGeom prst="homePlate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sz="1500" kern="1200" dirty="0" smtClean="0">
              <a:solidFill>
                <a:schemeClr val="tx1"/>
              </a:solidFill>
            </a:rPr>
            <a:t>237,804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3190455" y="334882"/>
        <a:ext cx="3143122" cy="1609337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406162" cy="2277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C8E-77C9-4DD2-BA3E-7E8281144AA6}">
      <dsp:nvSpPr>
        <dsp:cNvPr id="0" name=""/>
        <dsp:cNvSpPr/>
      </dsp:nvSpPr>
      <dsp:spPr>
        <a:xfrm rot="10800000">
          <a:off x="2848626" y="3146030"/>
          <a:ext cx="3466185" cy="1606495"/>
        </a:xfrm>
        <a:prstGeom prst="homePlat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Национальная безопасность и </a:t>
          </a:r>
          <a:r>
            <a:rPr lang="ru-RU" sz="1500" kern="1200" dirty="0" smtClean="0">
              <a:solidFill>
                <a:schemeClr val="tx1"/>
              </a:solidFill>
            </a:rPr>
            <a:t>правоохранительная деятельность-                   10,800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3250250" y="3146030"/>
        <a:ext cx="3064561" cy="1606495"/>
      </dsp:txXfrm>
    </dsp:sp>
    <dsp:sp modelId="{4782D013-0FFD-45FC-819C-158302105C94}">
      <dsp:nvSpPr>
        <dsp:cNvPr id="0" name=""/>
        <dsp:cNvSpPr/>
      </dsp:nvSpPr>
      <dsp:spPr>
        <a:xfrm>
          <a:off x="0" y="2692536"/>
          <a:ext cx="2410366" cy="21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b="1" dirty="0" smtClean="0"/>
              <a:t>Отчет об исполнении бюджета сельского поселения «</a:t>
            </a:r>
            <a:r>
              <a:rPr lang="ru-RU" sz="4400" b="1" dirty="0" err="1" smtClean="0"/>
              <a:t>Серёгово</a:t>
            </a:r>
            <a:r>
              <a:rPr lang="ru-RU" sz="4400" b="1" dirty="0" smtClean="0"/>
              <a:t>»</a:t>
            </a:r>
          </a:p>
          <a:p>
            <a:pPr marL="0" indent="0" algn="ctr">
              <a:buNone/>
            </a:pPr>
            <a:r>
              <a:rPr lang="ru-RU" sz="4400" b="1" dirty="0" smtClean="0"/>
              <a:t>за </a:t>
            </a:r>
            <a:r>
              <a:rPr lang="ru-RU" sz="4400" b="1" dirty="0" smtClean="0"/>
              <a:t>2020 </a:t>
            </a:r>
            <a:r>
              <a:rPr lang="ru-RU" sz="4400" b="1" dirty="0" smtClean="0"/>
              <a:t>год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605" y="62068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957047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59632" y="1412776"/>
            <a:ext cx="2952328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</a:t>
            </a:r>
            <a:r>
              <a:rPr lang="ru-RU" sz="1400" b="1" dirty="0" smtClean="0">
                <a:solidFill>
                  <a:srgbClr val="7030A0"/>
                </a:solidFill>
              </a:rPr>
              <a:t>2 578, 678тыс.руб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36096" y="3789040"/>
            <a:ext cx="266429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681,467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739795"/>
              </p:ext>
            </p:extLst>
          </p:nvPr>
        </p:nvGraphicFramePr>
        <p:xfrm>
          <a:off x="467544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46642"/>
              </p:ext>
            </p:extLst>
          </p:nvPr>
        </p:nvGraphicFramePr>
        <p:xfrm>
          <a:off x="916656" y="1412776"/>
          <a:ext cx="72730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6085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Отчет об исполнении бюджета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938386" y="2132856"/>
            <a:ext cx="3024336" cy="115212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 – 670,667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72616" y="3717032"/>
            <a:ext cx="3167335" cy="12241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Охрана окружающей среды – 390,00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72617" y="5445224"/>
            <a:ext cx="2880567" cy="93610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и кинематография – 622,372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img2.freepng.ru/20180810/ewq/kisspng-natural-environment-environmental-protection-envir--5b6dcb3a640208.8235967715339221064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12" y="3565602"/>
            <a:ext cx="2369475" cy="15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gruhaber.com.tr/image/foto/2017/07/31/Dis-ticarette-surpriz-basari_15014859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06" y="2108255"/>
            <a:ext cx="1793003" cy="11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ytimg.com/vi/oYgGoTIDv5Q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93270"/>
            <a:ext cx="2204465" cy="12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</a:t>
            </a:r>
            <a:r>
              <a:rPr lang="ru-RU" sz="2800" dirty="0" err="1" smtClean="0"/>
              <a:t>поселения«Серёгово</a:t>
            </a:r>
            <a:r>
              <a:rPr lang="ru-RU" sz="2800" dirty="0" smtClean="0"/>
              <a:t>» на </a:t>
            </a:r>
            <a:r>
              <a:rPr lang="ru-RU" sz="2800" dirty="0" smtClean="0"/>
              <a:t>2020 </a:t>
            </a:r>
            <a:r>
              <a:rPr lang="ru-RU" sz="2800" dirty="0" smtClean="0"/>
              <a:t>год и плановый период </a:t>
            </a:r>
            <a:r>
              <a:rPr lang="ru-RU" sz="2800" dirty="0" smtClean="0"/>
              <a:t>2021-2022 </a:t>
            </a:r>
            <a:r>
              <a:rPr lang="ru-RU" sz="2800" dirty="0" smtClean="0"/>
              <a:t>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поселения «Серёгово» </a:t>
            </a:r>
            <a:r>
              <a:rPr lang="ru-RU" sz="2800" dirty="0"/>
              <a:t>от </a:t>
            </a:r>
            <a:r>
              <a:rPr lang="ru-RU" sz="2800" dirty="0" smtClean="0"/>
              <a:t>25.12.2019 </a:t>
            </a:r>
            <a:r>
              <a:rPr lang="ru-RU" sz="2800" dirty="0"/>
              <a:t>г. </a:t>
            </a:r>
            <a:r>
              <a:rPr lang="ru-RU" sz="2800" dirty="0" smtClean="0"/>
              <a:t>№</a:t>
            </a:r>
            <a:r>
              <a:rPr lang="ru-RU" sz="2800" dirty="0" smtClean="0"/>
              <a:t>4-34/1 </a:t>
            </a:r>
            <a:r>
              <a:rPr lang="ru-RU" sz="2800" dirty="0" smtClean="0"/>
              <a:t>(изменения в </a:t>
            </a:r>
            <a:r>
              <a:rPr lang="ru-RU" sz="2800" dirty="0" smtClean="0"/>
              <a:t>2020 </a:t>
            </a:r>
            <a:r>
              <a:rPr lang="ru-RU" sz="2800" dirty="0" smtClean="0"/>
              <a:t>году вносились 6 раз</a:t>
            </a:r>
            <a:r>
              <a:rPr lang="ru-RU" sz="2800" dirty="0" smtClean="0"/>
              <a:t>)</a:t>
            </a:r>
          </a:p>
          <a:p>
            <a:pPr marL="0" indent="0" algn="ctr"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038139" cy="29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 </a:t>
            </a:r>
            <a:r>
              <a:rPr lang="ru-RU" dirty="0" smtClean="0"/>
              <a:t>9 054,581 </a:t>
            </a:r>
            <a:r>
              <a:rPr lang="ru-RU" dirty="0" smtClean="0"/>
              <a:t>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Расходы (факт</a:t>
            </a:r>
            <a:r>
              <a:rPr lang="ru-RU" dirty="0" smtClean="0"/>
              <a:t>)-</a:t>
            </a:r>
            <a:r>
              <a:rPr lang="ru-RU" dirty="0"/>
              <a:t> </a:t>
            </a:r>
            <a:r>
              <a:rPr lang="ru-RU" dirty="0" smtClean="0"/>
              <a:t>7 021,164</a:t>
            </a:r>
            <a:r>
              <a:rPr lang="ru-RU" dirty="0" smtClean="0"/>
              <a:t>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r>
              <a:rPr lang="ru-RU" dirty="0" smtClean="0"/>
              <a:t>Профицит- </a:t>
            </a:r>
            <a:r>
              <a:rPr lang="ru-RU" dirty="0" smtClean="0"/>
              <a:t>2 033,417</a:t>
            </a:r>
            <a:r>
              <a:rPr lang="ru-RU" dirty="0" smtClean="0"/>
              <a:t>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25349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308483"/>
              </p:ext>
            </p:extLst>
          </p:nvPr>
        </p:nvGraphicFramePr>
        <p:xfrm>
          <a:off x="1547662" y="1131184"/>
          <a:ext cx="6768753" cy="2153799"/>
        </p:xfrm>
        <a:graphic>
          <a:graphicData uri="http://schemas.openxmlformats.org/drawingml/2006/table">
            <a:tbl>
              <a:tblPr/>
              <a:tblGrid>
                <a:gridCol w="2050934"/>
                <a:gridCol w="2393264"/>
                <a:gridCol w="2324555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077,282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094,018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9 054,581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7 021,164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788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189197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310,401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220,393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8 543,782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8 523,786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077,282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9 054,581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29201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310,401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</a:t>
            </a:r>
            <a:r>
              <a:rPr lang="ru-RU" sz="2600" dirty="0" smtClean="0"/>
              <a:t>140,948</a:t>
            </a:r>
            <a:r>
              <a:rPr lang="ru-RU" sz="2600" dirty="0" smtClean="0"/>
              <a:t>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</a:t>
            </a:r>
            <a:r>
              <a:rPr lang="ru-RU" sz="2600" dirty="0" smtClean="0"/>
              <a:t>45</a:t>
            </a:r>
            <a:r>
              <a:rPr lang="ru-RU" sz="2600" dirty="0" smtClean="0"/>
              <a:t>%)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Государственная </a:t>
            </a:r>
            <a:r>
              <a:rPr lang="ru-RU" sz="2600" dirty="0" smtClean="0"/>
              <a:t>пошлина-1,600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</a:t>
            </a:r>
            <a:r>
              <a:rPr lang="ru-RU" sz="2600" dirty="0"/>
              <a:t>1</a:t>
            </a:r>
            <a:r>
              <a:rPr lang="ru-RU" sz="2600" dirty="0" smtClean="0"/>
              <a:t>%)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имущество- </a:t>
            </a:r>
            <a:r>
              <a:rPr lang="ru-RU" sz="2600" dirty="0" smtClean="0"/>
              <a:t>167,853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</a:t>
            </a:r>
            <a:r>
              <a:rPr lang="ru-RU" sz="2600" dirty="0" smtClean="0"/>
              <a:t>54</a:t>
            </a:r>
            <a:r>
              <a:rPr lang="ru-RU" sz="2600" dirty="0" smtClean="0"/>
              <a:t>%)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85000" lnSpcReduction="2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4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220,393 </a:t>
            </a:r>
            <a:r>
              <a:rPr lang="ru-RU" sz="4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использования имущества– </a:t>
            </a:r>
            <a:r>
              <a:rPr lang="ru-RU" sz="3400" dirty="0" smtClean="0"/>
              <a:t>146,886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</a:t>
            </a:r>
            <a:r>
              <a:rPr lang="ru-RU" sz="3400" dirty="0" smtClean="0"/>
              <a:t>66,6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Штрафы, санкции, возмещение ущерба – </a:t>
            </a:r>
            <a:r>
              <a:rPr lang="ru-RU" sz="3400" dirty="0" smtClean="0"/>
              <a:t>0,500</a:t>
            </a:r>
            <a:r>
              <a:rPr lang="ru-RU" sz="3400" dirty="0" smtClean="0"/>
              <a:t>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</a:t>
            </a:r>
            <a:r>
              <a:rPr lang="ru-RU" sz="3400" dirty="0" smtClean="0"/>
              <a:t>(</a:t>
            </a:r>
            <a:r>
              <a:rPr lang="ru-RU" sz="3400" dirty="0" smtClean="0"/>
              <a:t>0,3 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</a:t>
            </a:r>
            <a:r>
              <a:rPr lang="ru-RU" sz="3400" dirty="0" smtClean="0"/>
              <a:t>73,007</a:t>
            </a:r>
            <a:r>
              <a:rPr lang="ru-RU" sz="3400" dirty="0" smtClean="0"/>
              <a:t>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</a:t>
            </a:r>
            <a:r>
              <a:rPr lang="ru-RU" sz="3400" dirty="0" smtClean="0"/>
              <a:t>33,1</a:t>
            </a:r>
            <a:r>
              <a:rPr lang="ru-RU" sz="3400" dirty="0" smtClean="0"/>
              <a:t> </a:t>
            </a:r>
            <a:r>
              <a:rPr lang="ru-RU" sz="3400" dirty="0" smtClean="0"/>
              <a:t>%)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8 523,786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 - 206,703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smtClean="0"/>
              <a:t>2,4</a:t>
            </a:r>
            <a:r>
              <a:rPr lang="ru-RU" sz="32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Субсидии – 600,00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(7)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smtClean="0"/>
              <a:t>Дотации - </a:t>
            </a:r>
            <a:r>
              <a:rPr lang="ru-RU" sz="3200" dirty="0" smtClean="0"/>
              <a:t>2 </a:t>
            </a:r>
            <a:r>
              <a:rPr lang="ru-RU" sz="3200" dirty="0" smtClean="0"/>
              <a:t>990,584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smtClean="0"/>
              <a:t>35,1</a:t>
            </a:r>
            <a:r>
              <a:rPr lang="ru-RU" sz="3200" dirty="0" smtClean="0"/>
              <a:t>%)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межбюджетные трансферты – </a:t>
            </a:r>
            <a:r>
              <a:rPr lang="ru-RU" sz="3200" dirty="0" smtClean="0"/>
              <a:t>4 722,499тыс.руб</a:t>
            </a:r>
            <a:r>
              <a:rPr lang="ru-RU" sz="3200" dirty="0" smtClean="0"/>
              <a:t>. </a:t>
            </a:r>
            <a:r>
              <a:rPr lang="ru-RU" sz="3200" dirty="0" smtClean="0"/>
              <a:t>(</a:t>
            </a:r>
            <a:r>
              <a:rPr lang="ru-RU" sz="3200" dirty="0" smtClean="0"/>
              <a:t>55,4</a:t>
            </a:r>
            <a:r>
              <a:rPr lang="ru-RU" sz="32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Прочие безвозмездные поступления – 4,000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(0,1)</a:t>
            </a: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1570</TotalTime>
  <Words>450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121</cp:revision>
  <dcterms:created xsi:type="dcterms:W3CDTF">2016-03-09T09:58:10Z</dcterms:created>
  <dcterms:modified xsi:type="dcterms:W3CDTF">2021-07-14T11:53:06Z</dcterms:modified>
</cp:coreProperties>
</file>