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56" r:id="rId2"/>
    <p:sldId id="259" r:id="rId3"/>
    <p:sldId id="258" r:id="rId4"/>
    <p:sldId id="260" r:id="rId5"/>
    <p:sldId id="261" r:id="rId6"/>
    <p:sldId id="273" r:id="rId7"/>
    <p:sldId id="262" r:id="rId8"/>
    <p:sldId id="263" r:id="rId9"/>
    <p:sldId id="264" r:id="rId10"/>
    <p:sldId id="267" r:id="rId11"/>
    <p:sldId id="268" r:id="rId12"/>
    <p:sldId id="266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7C80"/>
    <a:srgbClr val="FF6699"/>
    <a:srgbClr val="FF33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>
      <p:cViewPr>
        <p:scale>
          <a:sx n="118" d="100"/>
          <a:sy n="118" d="100"/>
        </p:scale>
        <p:origin x="-13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Documents\!!!%20&#1055;&#1086;&#1095;&#1090;&#1072;%20&#1074;&#1085;&#1091;&#1090;&#1088;&#1080;%20&#1060;&#1059;%20!!!\2016\&#1073;&#1102;&#1076;&#1078;&#1077;&#1090;%20&#1076;&#1083;&#1103;%20&#1075;&#1088;&#1072;&#1078;&#1072;&#1085;\&#1075;&#1086;&#1076;%20&#1086;&#1090;&#1095;&#1077;&#1090;\&#1076;&#1086;&#1093;%20&#1080;%20&#1088;&#1072;&#1089;&#1093;&#1086;&#1076;&#1099;%20&#1076;&#1080;&#1072;&#1075;&#1088;&#1072;&#1084;&#1084;&#1072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6BB1C9">
                  <a:lumMod val="7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3.0555330808654111E-2"/>
                  <c:y val="0.49667440579164673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РАСХОДЫ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932792491655514E-2"/>
                  <c:y val="0.29152316409287859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ДОХОДЫ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Лист1!$B$2:$B$3</c:f>
              <c:numCache>
                <c:formatCode>General</c:formatCode>
                <c:ptCount val="2"/>
                <c:pt idx="0">
                  <c:v>753149.8</c:v>
                </c:pt>
                <c:pt idx="1">
                  <c:v>725383.3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3968384"/>
        <c:axId val="63969920"/>
        <c:axId val="63627712"/>
      </c:bar3DChart>
      <c:catAx>
        <c:axId val="63968384"/>
        <c:scaling>
          <c:orientation val="minMax"/>
        </c:scaling>
        <c:delete val="1"/>
        <c:axPos val="b"/>
        <c:majorTickMark val="out"/>
        <c:minorTickMark val="none"/>
        <c:tickLblPos val="nextTo"/>
        <c:crossAx val="63969920"/>
        <c:crosses val="autoZero"/>
        <c:auto val="1"/>
        <c:lblAlgn val="ctr"/>
        <c:lblOffset val="100"/>
        <c:noMultiLvlLbl val="0"/>
      </c:catAx>
      <c:valAx>
        <c:axId val="639699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3968384"/>
        <c:crosses val="autoZero"/>
        <c:crossBetween val="between"/>
      </c:valAx>
      <c:serAx>
        <c:axId val="63627712"/>
        <c:scaling>
          <c:orientation val="minMax"/>
        </c:scaling>
        <c:delete val="1"/>
        <c:axPos val="b"/>
        <c:majorTickMark val="out"/>
        <c:minorTickMark val="none"/>
        <c:tickLblPos val="nextTo"/>
        <c:crossAx val="63969920"/>
        <c:crosses val="autoZero"/>
      </c:ser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0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rgbClr val="6BB1C9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0.17222222222222222"/>
                  <c:y val="0.16199376947040506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Доходы (план)</a:t>
                    </a:r>
                    <a:endParaRPr lang="en-US"/>
                  </a:p>
                </c:rich>
              </c:tx>
              <c:showLegendKey val="1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0.18734429496761335"/>
                  <c:y val="0.55438596491228065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Расходы (план)</a:t>
                    </a:r>
                  </a:p>
                  <a:p>
                    <a:endParaRPr lang="ru-RU"/>
                  </a:p>
                </c:rich>
              </c:tx>
              <c:showLegendKey val="1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1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Лист2!$B$2:$C$2</c:f>
              <c:numCache>
                <c:formatCode>_-* #,##0.00_р_._-;\-* #,##0.00_р_._-;_-* "-"??_р_._-;_-@_-</c:formatCode>
                <c:ptCount val="2"/>
                <c:pt idx="0">
                  <c:v>8088.6779999999999</c:v>
                </c:pt>
                <c:pt idx="1">
                  <c:v>8182.7939999999999</c:v>
                </c:pt>
              </c:numCache>
            </c:numRef>
          </c:val>
        </c:ser>
        <c:ser>
          <c:idx val="1"/>
          <c:order val="1"/>
          <c:spPr>
            <a:solidFill>
              <a:srgbClr val="FF669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7C8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7C80"/>
              </a:solidFill>
            </c:spPr>
          </c:dPt>
          <c:dLbls>
            <c:dLbl>
              <c:idx val="0"/>
              <c:layout>
                <c:manualLayout>
                  <c:x val="8.3333333333333332E-3"/>
                  <c:y val="-0.11214953271028037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Доходы (факт)</a:t>
                    </a:r>
                    <a:endParaRPr lang="en-US"/>
                  </a:p>
                </c:rich>
              </c:tx>
              <c:showLegendKey val="1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0.18680868927258532"/>
                  <c:y val="0.35858350600911726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Расходы (факт)</a:t>
                    </a:r>
                    <a:endParaRPr lang="en-US"/>
                  </a:p>
                </c:rich>
              </c:tx>
              <c:showLegendKey val="1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1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Лист2!$B$3:$C$3</c:f>
              <c:numCache>
                <c:formatCode>_-* #,##0.00_р_._-;\-* #,##0.00_р_._-;_-* "-"??_р_._-;_-@_-</c:formatCode>
                <c:ptCount val="2"/>
                <c:pt idx="0">
                  <c:v>4161.2830000000004</c:v>
                </c:pt>
                <c:pt idx="1">
                  <c:v>6070.6719999999996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4492288"/>
        <c:axId val="64493824"/>
        <c:axId val="95961984"/>
      </c:bar3DChart>
      <c:catAx>
        <c:axId val="64492288"/>
        <c:scaling>
          <c:orientation val="minMax"/>
        </c:scaling>
        <c:delete val="1"/>
        <c:axPos val="b"/>
        <c:majorTickMark val="out"/>
        <c:minorTickMark val="none"/>
        <c:tickLblPos val="nextTo"/>
        <c:crossAx val="64493824"/>
        <c:crosses val="autoZero"/>
        <c:auto val="1"/>
        <c:lblAlgn val="ctr"/>
        <c:lblOffset val="100"/>
        <c:noMultiLvlLbl val="0"/>
      </c:catAx>
      <c:valAx>
        <c:axId val="64493824"/>
        <c:scaling>
          <c:orientation val="minMax"/>
        </c:scaling>
        <c:delete val="1"/>
        <c:axPos val="l"/>
        <c:numFmt formatCode="_-* #,##0.00_р_._-;\-* #,##0.00_р_._-;_-* &quot;-&quot;??_р_._-;_-@_-" sourceLinked="1"/>
        <c:majorTickMark val="out"/>
        <c:minorTickMark val="none"/>
        <c:tickLblPos val="nextTo"/>
        <c:crossAx val="64492288"/>
        <c:crosses val="autoZero"/>
        <c:crossBetween val="between"/>
      </c:valAx>
      <c:serAx>
        <c:axId val="95961984"/>
        <c:scaling>
          <c:orientation val="minMax"/>
        </c:scaling>
        <c:delete val="1"/>
        <c:axPos val="b"/>
        <c:majorTickMark val="out"/>
        <c:minorTickMark val="none"/>
        <c:tickLblPos val="nextTo"/>
        <c:crossAx val="64493824"/>
        <c:crosses val="autoZero"/>
      </c:ser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c:rich>
      </c:tx>
      <c:layout/>
      <c:overlay val="0"/>
    </c:title>
    <c:autoTitleDeleted val="0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Налоговые поступления</c:v>
                </c:pt>
                <c:pt idx="1">
                  <c:v>Неналоговые поступления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3"/>
                <c:pt idx="0">
                  <c:v>0.105</c:v>
                </c:pt>
                <c:pt idx="1">
                  <c:v>0.03</c:v>
                </c:pt>
                <c:pt idx="2">
                  <c:v>0.86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43B5C-5FC6-4AC7-8904-2A8C7B8C317F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A55A208-12F5-4386-80EB-94E615947318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Непрограммные мероприятия –</a:t>
          </a:r>
        </a:p>
        <a:p>
          <a:r>
            <a:rPr lang="ru-RU" dirty="0" smtClean="0"/>
            <a:t>3 </a:t>
          </a:r>
          <a:r>
            <a:rPr lang="ru-RU" dirty="0" smtClean="0"/>
            <a:t>229,105 </a:t>
          </a:r>
          <a:r>
            <a:rPr lang="ru-RU" dirty="0" err="1" smtClean="0"/>
            <a:t>тыс.руб</a:t>
          </a:r>
          <a:r>
            <a:rPr lang="ru-RU" dirty="0" smtClean="0"/>
            <a:t>.;</a:t>
          </a:r>
        </a:p>
        <a:p>
          <a:r>
            <a:rPr lang="ru-RU" dirty="0" smtClean="0"/>
            <a:t>3 муниципальные программы </a:t>
          </a:r>
          <a:r>
            <a:rPr lang="ru-RU" dirty="0" smtClean="0"/>
            <a:t>3 379,290 </a:t>
          </a:r>
          <a:r>
            <a:rPr lang="ru-RU" dirty="0" err="1" smtClean="0"/>
            <a:t>тыс.руб</a:t>
          </a:r>
          <a:r>
            <a:rPr lang="ru-RU" dirty="0" smtClean="0"/>
            <a:t>.</a:t>
          </a:r>
          <a:endParaRPr lang="ru-RU" dirty="0"/>
        </a:p>
      </dgm:t>
    </dgm:pt>
    <dgm:pt modelId="{EFE51747-32B0-4588-A274-10A1556A6493}" type="parTrans" cxnId="{A39402FA-81D0-4536-B1FC-851674837117}">
      <dgm:prSet/>
      <dgm:spPr/>
      <dgm:t>
        <a:bodyPr/>
        <a:lstStyle/>
        <a:p>
          <a:endParaRPr lang="ru-RU"/>
        </a:p>
      </dgm:t>
    </dgm:pt>
    <dgm:pt modelId="{F347CEDB-EC01-4BFB-9F33-840676181E92}" type="sibTrans" cxnId="{A39402FA-81D0-4536-B1FC-851674837117}">
      <dgm:prSet/>
      <dgm:spPr/>
      <dgm:t>
        <a:bodyPr/>
        <a:lstStyle/>
        <a:p>
          <a:endParaRPr lang="ru-RU"/>
        </a:p>
      </dgm:t>
    </dgm:pt>
    <dgm:pt modelId="{D1EF46A3-D8AF-4121-B1BC-6C42AC115C30}" type="pres">
      <dgm:prSet presAssocID="{7F943B5C-5FC6-4AC7-8904-2A8C7B8C317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2CCC0B-D284-4264-83B0-FC90F2F5C468}" type="pres">
      <dgm:prSet presAssocID="{7F943B5C-5FC6-4AC7-8904-2A8C7B8C317F}" presName="radial" presStyleCnt="0">
        <dgm:presLayoutVars>
          <dgm:animLvl val="ctr"/>
        </dgm:presLayoutVars>
      </dgm:prSet>
      <dgm:spPr/>
    </dgm:pt>
    <dgm:pt modelId="{7A06D398-3E3C-42EB-94A9-5696B8AA8B54}" type="pres">
      <dgm:prSet presAssocID="{3A55A208-12F5-4386-80EB-94E615947318}" presName="centerShape" presStyleLbl="vennNode1" presStyleIdx="0" presStyleCnt="1" custScaleX="44945" custScaleY="47124" custLinFactNeighborX="331" custLinFactNeighborY="214"/>
      <dgm:spPr/>
      <dgm:t>
        <a:bodyPr/>
        <a:lstStyle/>
        <a:p>
          <a:endParaRPr lang="ru-RU"/>
        </a:p>
      </dgm:t>
    </dgm:pt>
  </dgm:ptLst>
  <dgm:cxnLst>
    <dgm:cxn modelId="{A39402FA-81D0-4536-B1FC-851674837117}" srcId="{7F943B5C-5FC6-4AC7-8904-2A8C7B8C317F}" destId="{3A55A208-12F5-4386-80EB-94E615947318}" srcOrd="0" destOrd="0" parTransId="{EFE51747-32B0-4588-A274-10A1556A6493}" sibTransId="{F347CEDB-EC01-4BFB-9F33-840676181E92}"/>
    <dgm:cxn modelId="{27965AF4-30EA-474F-96CE-7A2D170D9057}" type="presOf" srcId="{3A55A208-12F5-4386-80EB-94E615947318}" destId="{7A06D398-3E3C-42EB-94A9-5696B8AA8B54}" srcOrd="0" destOrd="0" presId="urn:microsoft.com/office/officeart/2005/8/layout/radial3"/>
    <dgm:cxn modelId="{83427B92-E1EE-48A9-BFD7-CF76A3181CE5}" type="presOf" srcId="{7F943B5C-5FC6-4AC7-8904-2A8C7B8C317F}" destId="{D1EF46A3-D8AF-4121-B1BC-6C42AC115C30}" srcOrd="0" destOrd="0" presId="urn:microsoft.com/office/officeart/2005/8/layout/radial3"/>
    <dgm:cxn modelId="{30DC60D7-CF08-4A03-A16C-6D0A75001A3D}" type="presParOf" srcId="{D1EF46A3-D8AF-4121-B1BC-6C42AC115C30}" destId="{222CCC0B-D284-4264-83B0-FC90F2F5C468}" srcOrd="0" destOrd="0" presId="urn:microsoft.com/office/officeart/2005/8/layout/radial3"/>
    <dgm:cxn modelId="{3D9F0F62-2A5F-4D12-A91D-51E36A938E7C}" type="presParOf" srcId="{222CCC0B-D284-4264-83B0-FC90F2F5C468}" destId="{7A06D398-3E3C-42EB-94A9-5696B8AA8B54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7418EE-3913-49E0-8932-679F7116F545}" type="doc">
      <dgm:prSet loTypeId="urn:microsoft.com/office/officeart/2005/8/layout/vList3" loCatId="list" qsTypeId="urn:microsoft.com/office/officeart/2005/8/quickstyle/3d2" qsCatId="3D" csTypeId="urn:microsoft.com/office/officeart/2005/8/colors/colorful2" csCatId="colorful" phldr="1"/>
      <dgm:spPr/>
    </dgm:pt>
    <dgm:pt modelId="{EF102B97-8D5C-491F-9869-D92488DD67E4}">
      <dgm:prSet phldrT="[Текст]" custT="1"/>
      <dgm:spPr/>
      <dgm:t>
        <a:bodyPr/>
        <a:lstStyle/>
        <a:p>
          <a:r>
            <a:rPr lang="ru-RU" sz="2000" dirty="0" smtClean="0"/>
            <a:t>Жилищно-коммунальное хозяйство- </a:t>
          </a:r>
          <a:r>
            <a:rPr lang="ru-RU" sz="2000" dirty="0" smtClean="0"/>
            <a:t>2 718,623 </a:t>
          </a:r>
          <a:r>
            <a:rPr lang="ru-RU" sz="2000" dirty="0" err="1" smtClean="0"/>
            <a:t>тыс.руб</a:t>
          </a:r>
          <a:r>
            <a:rPr lang="ru-RU" sz="2000" dirty="0" smtClean="0"/>
            <a:t>.</a:t>
          </a:r>
          <a:endParaRPr lang="ru-RU" sz="2000" dirty="0"/>
        </a:p>
      </dgm:t>
    </dgm:pt>
    <dgm:pt modelId="{0B8CCFC7-0433-4EED-9118-FB937600A70D}" type="parTrans" cxnId="{039FBA1E-46BC-4509-BD70-7E6D695AC67E}">
      <dgm:prSet/>
      <dgm:spPr/>
      <dgm:t>
        <a:bodyPr/>
        <a:lstStyle/>
        <a:p>
          <a:endParaRPr lang="ru-RU"/>
        </a:p>
      </dgm:t>
    </dgm:pt>
    <dgm:pt modelId="{323477BA-1FAB-4507-9074-422C0F683E73}" type="sibTrans" cxnId="{039FBA1E-46BC-4509-BD70-7E6D695AC67E}">
      <dgm:prSet/>
      <dgm:spPr/>
      <dgm:t>
        <a:bodyPr/>
        <a:lstStyle/>
        <a:p>
          <a:endParaRPr lang="ru-RU"/>
        </a:p>
      </dgm:t>
    </dgm:pt>
    <dgm:pt modelId="{B32F6958-C1BF-49BB-8398-FEF102AE98BE}">
      <dgm:prSet custT="1"/>
      <dgm:spPr/>
      <dgm:t>
        <a:bodyPr/>
        <a:lstStyle/>
        <a:p>
          <a:r>
            <a:rPr lang="ru-RU" sz="2000" dirty="0" smtClean="0"/>
            <a:t>Общегосударственные вопросы- </a:t>
          </a:r>
          <a:r>
            <a:rPr lang="ru-RU" sz="2000" dirty="0" smtClean="0"/>
            <a:t>2 854,163 </a:t>
          </a:r>
          <a:r>
            <a:rPr lang="ru-RU" sz="2000" dirty="0" err="1" smtClean="0"/>
            <a:t>тыс.руб</a:t>
          </a:r>
          <a:r>
            <a:rPr lang="ru-RU" sz="2000" dirty="0" smtClean="0"/>
            <a:t>.</a:t>
          </a:r>
          <a:endParaRPr lang="ru-RU" sz="2000" dirty="0"/>
        </a:p>
      </dgm:t>
    </dgm:pt>
    <dgm:pt modelId="{44621BE4-0A64-4D38-9987-FDBD1057B43E}" type="parTrans" cxnId="{49A30D6C-F3F9-4C34-95DD-10E2D974A908}">
      <dgm:prSet/>
      <dgm:spPr/>
      <dgm:t>
        <a:bodyPr/>
        <a:lstStyle/>
        <a:p>
          <a:endParaRPr lang="ru-RU"/>
        </a:p>
      </dgm:t>
    </dgm:pt>
    <dgm:pt modelId="{D6B6870B-887D-495D-825C-952EA240135E}" type="sibTrans" cxnId="{49A30D6C-F3F9-4C34-95DD-10E2D974A908}">
      <dgm:prSet/>
      <dgm:spPr/>
      <dgm:t>
        <a:bodyPr/>
        <a:lstStyle/>
        <a:p>
          <a:endParaRPr lang="ru-RU"/>
        </a:p>
      </dgm:t>
    </dgm:pt>
    <dgm:pt modelId="{FA1DE22A-AF7E-43E0-AD12-C03DDD0EDD2D}" type="pres">
      <dgm:prSet presAssocID="{527418EE-3913-49E0-8932-679F7116F545}" presName="linearFlow" presStyleCnt="0">
        <dgm:presLayoutVars>
          <dgm:dir/>
          <dgm:resizeHandles val="exact"/>
        </dgm:presLayoutVars>
      </dgm:prSet>
      <dgm:spPr/>
    </dgm:pt>
    <dgm:pt modelId="{21908567-69FE-453F-998E-2C249071FCE4}" type="pres">
      <dgm:prSet presAssocID="{EF102B97-8D5C-491F-9869-D92488DD67E4}" presName="composite" presStyleCnt="0"/>
      <dgm:spPr/>
    </dgm:pt>
    <dgm:pt modelId="{FEBCFEB3-34AA-4F7B-B798-88D27A150921}" type="pres">
      <dgm:prSet presAssocID="{EF102B97-8D5C-491F-9869-D92488DD67E4}" presName="imgShp" presStyleLbl="fgImgPlace1" presStyleIdx="0" presStyleCnt="2" custLinFactY="25660" custLinFactNeighborX="-22373" custLinFactNeighborY="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E2605C0-72D9-45EE-9A79-CAACE46B3E8A}" type="pres">
      <dgm:prSet presAssocID="{EF102B97-8D5C-491F-9869-D92488DD67E4}" presName="txShp" presStyleLbl="node1" presStyleIdx="0" presStyleCnt="2" custScaleX="83504" custScaleY="68091" custLinFactY="25042" custLinFactNeighborX="871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BFF33-5ADA-404A-BB9B-54545B350F7F}" type="pres">
      <dgm:prSet presAssocID="{323477BA-1FAB-4507-9074-422C0F683E73}" presName="spacing" presStyleCnt="0"/>
      <dgm:spPr/>
    </dgm:pt>
    <dgm:pt modelId="{2AF06BCE-4054-4B89-8694-70D6DD355E13}" type="pres">
      <dgm:prSet presAssocID="{B32F6958-C1BF-49BB-8398-FEF102AE98BE}" presName="composite" presStyleCnt="0"/>
      <dgm:spPr/>
    </dgm:pt>
    <dgm:pt modelId="{89A51BDD-A9B9-4500-9B74-DE10982AA294}" type="pres">
      <dgm:prSet presAssocID="{B32F6958-C1BF-49BB-8398-FEF102AE98BE}" presName="imgShp" presStyleLbl="fgImgPlace1" presStyleIdx="1" presStyleCnt="2" custScaleX="98071" custLinFactY="-11540" custLinFactNeighborX="-28266" custLinFactNeighborY="-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88BDEBE-1104-4EA5-96A0-AD4873FD9DA6}" type="pres">
      <dgm:prSet presAssocID="{B32F6958-C1BF-49BB-8398-FEF102AE98BE}" presName="txShp" presStyleLbl="node1" presStyleIdx="1" presStyleCnt="2" custScaleX="84775" custScaleY="71575" custLinFactY="-13484" custLinFactNeighborX="167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9FBA1E-46BC-4509-BD70-7E6D695AC67E}" srcId="{527418EE-3913-49E0-8932-679F7116F545}" destId="{EF102B97-8D5C-491F-9869-D92488DD67E4}" srcOrd="0" destOrd="0" parTransId="{0B8CCFC7-0433-4EED-9118-FB937600A70D}" sibTransId="{323477BA-1FAB-4507-9074-422C0F683E73}"/>
    <dgm:cxn modelId="{49A30D6C-F3F9-4C34-95DD-10E2D974A908}" srcId="{527418EE-3913-49E0-8932-679F7116F545}" destId="{B32F6958-C1BF-49BB-8398-FEF102AE98BE}" srcOrd="1" destOrd="0" parTransId="{44621BE4-0A64-4D38-9987-FDBD1057B43E}" sibTransId="{D6B6870B-887D-495D-825C-952EA240135E}"/>
    <dgm:cxn modelId="{35FD499E-EFC6-4FEB-889D-DBFBFC815A31}" type="presOf" srcId="{EF102B97-8D5C-491F-9869-D92488DD67E4}" destId="{0E2605C0-72D9-45EE-9A79-CAACE46B3E8A}" srcOrd="0" destOrd="0" presId="urn:microsoft.com/office/officeart/2005/8/layout/vList3"/>
    <dgm:cxn modelId="{DBA1950C-99BB-426F-8EEE-325D152A53DA}" type="presOf" srcId="{527418EE-3913-49E0-8932-679F7116F545}" destId="{FA1DE22A-AF7E-43E0-AD12-C03DDD0EDD2D}" srcOrd="0" destOrd="0" presId="urn:microsoft.com/office/officeart/2005/8/layout/vList3"/>
    <dgm:cxn modelId="{04BDE0A7-CF1B-48A2-B4C5-D980789E1F7F}" type="presOf" srcId="{B32F6958-C1BF-49BB-8398-FEF102AE98BE}" destId="{188BDEBE-1104-4EA5-96A0-AD4873FD9DA6}" srcOrd="0" destOrd="0" presId="urn:microsoft.com/office/officeart/2005/8/layout/vList3"/>
    <dgm:cxn modelId="{46D89447-BF9C-42A6-9D28-4C8514F6F13B}" type="presParOf" srcId="{FA1DE22A-AF7E-43E0-AD12-C03DDD0EDD2D}" destId="{21908567-69FE-453F-998E-2C249071FCE4}" srcOrd="0" destOrd="0" presId="urn:microsoft.com/office/officeart/2005/8/layout/vList3"/>
    <dgm:cxn modelId="{30CBB8E8-7522-4CF5-A06D-712F8AE1513B}" type="presParOf" srcId="{21908567-69FE-453F-998E-2C249071FCE4}" destId="{FEBCFEB3-34AA-4F7B-B798-88D27A150921}" srcOrd="0" destOrd="0" presId="urn:microsoft.com/office/officeart/2005/8/layout/vList3"/>
    <dgm:cxn modelId="{72F46CD9-DDB6-422A-8945-112D2B4538DC}" type="presParOf" srcId="{21908567-69FE-453F-998E-2C249071FCE4}" destId="{0E2605C0-72D9-45EE-9A79-CAACE46B3E8A}" srcOrd="1" destOrd="0" presId="urn:microsoft.com/office/officeart/2005/8/layout/vList3"/>
    <dgm:cxn modelId="{74D0D12C-A0C9-4F77-A634-F2CC89EA263A}" type="presParOf" srcId="{FA1DE22A-AF7E-43E0-AD12-C03DDD0EDD2D}" destId="{AB8BFF33-5ADA-404A-BB9B-54545B350F7F}" srcOrd="1" destOrd="0" presId="urn:microsoft.com/office/officeart/2005/8/layout/vList3"/>
    <dgm:cxn modelId="{375B92F1-4539-4FC9-A161-6D66DE6D079C}" type="presParOf" srcId="{FA1DE22A-AF7E-43E0-AD12-C03DDD0EDD2D}" destId="{2AF06BCE-4054-4B89-8694-70D6DD355E13}" srcOrd="2" destOrd="0" presId="urn:microsoft.com/office/officeart/2005/8/layout/vList3"/>
    <dgm:cxn modelId="{0585CABF-A69B-44F9-AAB2-C0DD96FACB66}" type="presParOf" srcId="{2AF06BCE-4054-4B89-8694-70D6DD355E13}" destId="{89A51BDD-A9B9-4500-9B74-DE10982AA294}" srcOrd="0" destOrd="0" presId="urn:microsoft.com/office/officeart/2005/8/layout/vList3"/>
    <dgm:cxn modelId="{110FECEE-3314-40B5-8C03-55BD7A88D836}" type="presParOf" srcId="{2AF06BCE-4054-4B89-8694-70D6DD355E13}" destId="{188BDEBE-1104-4EA5-96A0-AD4873FD9DA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7418EE-3913-49E0-8932-679F7116F545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EF102B97-8D5C-491F-9869-D92488DD67E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Социальная политика-                  243,115  </a:t>
          </a:r>
          <a:r>
            <a:rPr lang="ru-RU" dirty="0" err="1" smtClean="0">
              <a:solidFill>
                <a:schemeClr val="tx1"/>
              </a:solidFill>
            </a:rPr>
            <a:t>тыс.руб</a:t>
          </a:r>
          <a:r>
            <a:rPr lang="ru-RU" dirty="0" smtClean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0B8CCFC7-0433-4EED-9118-FB937600A70D}" type="parTrans" cxnId="{039FBA1E-46BC-4509-BD70-7E6D695AC67E}">
      <dgm:prSet/>
      <dgm:spPr/>
      <dgm:t>
        <a:bodyPr/>
        <a:lstStyle/>
        <a:p>
          <a:endParaRPr lang="ru-RU"/>
        </a:p>
      </dgm:t>
    </dgm:pt>
    <dgm:pt modelId="{323477BA-1FAB-4507-9074-422C0F683E73}" type="sibTrans" cxnId="{039FBA1E-46BC-4509-BD70-7E6D695AC67E}">
      <dgm:prSet/>
      <dgm:spPr/>
      <dgm:t>
        <a:bodyPr/>
        <a:lstStyle/>
        <a:p>
          <a:endParaRPr lang="ru-RU"/>
        </a:p>
      </dgm:t>
    </dgm:pt>
    <dgm:pt modelId="{6B72BC5B-849D-4F97-B454-BDF3584BCD82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Национальная безопасность и экономика-                   </a:t>
          </a:r>
          <a:r>
            <a:rPr lang="ru-RU" dirty="0" smtClean="0">
              <a:solidFill>
                <a:schemeClr val="tx1"/>
              </a:solidFill>
            </a:rPr>
            <a:t>9,000 </a:t>
          </a:r>
          <a:r>
            <a:rPr lang="ru-RU" dirty="0" err="1" smtClean="0">
              <a:solidFill>
                <a:schemeClr val="tx1"/>
              </a:solidFill>
            </a:rPr>
            <a:t>тыс.руб</a:t>
          </a:r>
          <a:r>
            <a:rPr lang="ru-RU" dirty="0" smtClean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C578E647-531D-4784-B9B0-E36321BDE79E}" type="parTrans" cxnId="{6D789530-C9B1-46C5-99ED-B5409F56FC30}">
      <dgm:prSet/>
      <dgm:spPr/>
      <dgm:t>
        <a:bodyPr/>
        <a:lstStyle/>
        <a:p>
          <a:endParaRPr lang="ru-RU"/>
        </a:p>
      </dgm:t>
    </dgm:pt>
    <dgm:pt modelId="{599DAC69-688E-4CED-9396-9715C7083ADC}" type="sibTrans" cxnId="{6D789530-C9B1-46C5-99ED-B5409F56FC30}">
      <dgm:prSet/>
      <dgm:spPr/>
      <dgm:t>
        <a:bodyPr/>
        <a:lstStyle/>
        <a:p>
          <a:endParaRPr lang="ru-RU"/>
        </a:p>
      </dgm:t>
    </dgm:pt>
    <dgm:pt modelId="{FA1DE22A-AF7E-43E0-AD12-C03DDD0EDD2D}" type="pres">
      <dgm:prSet presAssocID="{527418EE-3913-49E0-8932-679F7116F545}" presName="linearFlow" presStyleCnt="0">
        <dgm:presLayoutVars>
          <dgm:dir/>
          <dgm:resizeHandles val="exact"/>
        </dgm:presLayoutVars>
      </dgm:prSet>
      <dgm:spPr/>
    </dgm:pt>
    <dgm:pt modelId="{21908567-69FE-453F-998E-2C249071FCE4}" type="pres">
      <dgm:prSet presAssocID="{EF102B97-8D5C-491F-9869-D92488DD67E4}" presName="composite" presStyleCnt="0"/>
      <dgm:spPr/>
    </dgm:pt>
    <dgm:pt modelId="{FEBCFEB3-34AA-4F7B-B798-88D27A150921}" type="pres">
      <dgm:prSet presAssocID="{EF102B97-8D5C-491F-9869-D92488DD67E4}" presName="imgShp" presStyleLbl="fgImgPlace1" presStyleIdx="0" presStyleCnt="2" custScaleX="71230" custScaleY="55712" custLinFactNeighborX="-29461" custLinFactNeighborY="-1961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E2605C0-72D9-45EE-9A79-CAACE46B3E8A}" type="pres">
      <dgm:prSet presAssocID="{EF102B97-8D5C-491F-9869-D92488DD67E4}" presName="txShp" presStyleLbl="node1" presStyleIdx="0" presStyleCnt="2" custScaleX="93572" custScaleY="38289" custLinFactNeighborX="10798" custLinFactNeighborY="-17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BFF33-5ADA-404A-BB9B-54545B350F7F}" type="pres">
      <dgm:prSet presAssocID="{323477BA-1FAB-4507-9074-422C0F683E73}" presName="spacing" presStyleCnt="0"/>
      <dgm:spPr/>
    </dgm:pt>
    <dgm:pt modelId="{87995058-79A9-416B-BF72-D58214F6A912}" type="pres">
      <dgm:prSet presAssocID="{6B72BC5B-849D-4F97-B454-BDF3584BCD82}" presName="composite" presStyleCnt="0"/>
      <dgm:spPr/>
    </dgm:pt>
    <dgm:pt modelId="{4782D013-0FFD-45FC-819C-158302105C94}" type="pres">
      <dgm:prSet presAssocID="{6B72BC5B-849D-4F97-B454-BDF3584BCD82}" presName="imgShp" presStyleLbl="fgImgPlace1" presStyleIdx="1" presStyleCnt="2" custScaleX="88969" custScaleY="67308" custLinFactNeighborX="-33993" custLinFactNeighborY="-4015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12F0C8E-77C9-4DD2-BA3E-7E8281144AA6}" type="pres">
      <dgm:prSet presAssocID="{6B72BC5B-849D-4F97-B454-BDF3584BCD82}" presName="txShp" presStyleLbl="node1" presStyleIdx="1" presStyleCnt="2" custScaleX="87435" custScaleY="41588" custLinFactNeighborX="7240" custLinFactNeighborY="-32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447CE4-0807-4EDC-896A-9EAFB69B7F11}" type="presOf" srcId="{EF102B97-8D5C-491F-9869-D92488DD67E4}" destId="{0E2605C0-72D9-45EE-9A79-CAACE46B3E8A}" srcOrd="0" destOrd="0" presId="urn:microsoft.com/office/officeart/2005/8/layout/vList3"/>
    <dgm:cxn modelId="{039FBA1E-46BC-4509-BD70-7E6D695AC67E}" srcId="{527418EE-3913-49E0-8932-679F7116F545}" destId="{EF102B97-8D5C-491F-9869-D92488DD67E4}" srcOrd="0" destOrd="0" parTransId="{0B8CCFC7-0433-4EED-9118-FB937600A70D}" sibTransId="{323477BA-1FAB-4507-9074-422C0F683E73}"/>
    <dgm:cxn modelId="{6E735933-A478-4D1A-83CC-8ECC372715D6}" type="presOf" srcId="{6B72BC5B-849D-4F97-B454-BDF3584BCD82}" destId="{612F0C8E-77C9-4DD2-BA3E-7E8281144AA6}" srcOrd="0" destOrd="0" presId="urn:microsoft.com/office/officeart/2005/8/layout/vList3"/>
    <dgm:cxn modelId="{6D789530-C9B1-46C5-99ED-B5409F56FC30}" srcId="{527418EE-3913-49E0-8932-679F7116F545}" destId="{6B72BC5B-849D-4F97-B454-BDF3584BCD82}" srcOrd="1" destOrd="0" parTransId="{C578E647-531D-4784-B9B0-E36321BDE79E}" sibTransId="{599DAC69-688E-4CED-9396-9715C7083ADC}"/>
    <dgm:cxn modelId="{F51791C8-A06E-4317-B557-2D86C30EC6DA}" type="presOf" srcId="{527418EE-3913-49E0-8932-679F7116F545}" destId="{FA1DE22A-AF7E-43E0-AD12-C03DDD0EDD2D}" srcOrd="0" destOrd="0" presId="urn:microsoft.com/office/officeart/2005/8/layout/vList3"/>
    <dgm:cxn modelId="{FD3CE7F4-E7BF-4175-AFB7-828CF53DFC10}" type="presParOf" srcId="{FA1DE22A-AF7E-43E0-AD12-C03DDD0EDD2D}" destId="{21908567-69FE-453F-998E-2C249071FCE4}" srcOrd="0" destOrd="0" presId="urn:microsoft.com/office/officeart/2005/8/layout/vList3"/>
    <dgm:cxn modelId="{0887A6B3-E78B-41AE-BB07-88420F51FCC5}" type="presParOf" srcId="{21908567-69FE-453F-998E-2C249071FCE4}" destId="{FEBCFEB3-34AA-4F7B-B798-88D27A150921}" srcOrd="0" destOrd="0" presId="urn:microsoft.com/office/officeart/2005/8/layout/vList3"/>
    <dgm:cxn modelId="{57CA8EEF-9DCB-40FB-8F65-8F9433FD2829}" type="presParOf" srcId="{21908567-69FE-453F-998E-2C249071FCE4}" destId="{0E2605C0-72D9-45EE-9A79-CAACE46B3E8A}" srcOrd="1" destOrd="0" presId="urn:microsoft.com/office/officeart/2005/8/layout/vList3"/>
    <dgm:cxn modelId="{13383968-B594-4839-8405-0A76F073DE24}" type="presParOf" srcId="{FA1DE22A-AF7E-43E0-AD12-C03DDD0EDD2D}" destId="{AB8BFF33-5ADA-404A-BB9B-54545B350F7F}" srcOrd="1" destOrd="0" presId="urn:microsoft.com/office/officeart/2005/8/layout/vList3"/>
    <dgm:cxn modelId="{E044D8ED-6D5C-4619-B0E6-AC9CDEB6FAEE}" type="presParOf" srcId="{FA1DE22A-AF7E-43E0-AD12-C03DDD0EDD2D}" destId="{87995058-79A9-416B-BF72-D58214F6A912}" srcOrd="2" destOrd="0" presId="urn:microsoft.com/office/officeart/2005/8/layout/vList3"/>
    <dgm:cxn modelId="{BEA8E6A5-B185-4689-BBE1-7D57382D7BB8}" type="presParOf" srcId="{87995058-79A9-416B-BF72-D58214F6A912}" destId="{4782D013-0FFD-45FC-819C-158302105C94}" srcOrd="0" destOrd="0" presId="urn:microsoft.com/office/officeart/2005/8/layout/vList3"/>
    <dgm:cxn modelId="{912AEA86-4873-4E59-B12D-432B99E3EDDA}" type="presParOf" srcId="{87995058-79A9-416B-BF72-D58214F6A912}" destId="{612F0C8E-77C9-4DD2-BA3E-7E8281144AA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6D398-3E3C-42EB-94A9-5696B8AA8B54}">
      <dsp:nvSpPr>
        <dsp:cNvPr id="0" name=""/>
        <dsp:cNvSpPr/>
      </dsp:nvSpPr>
      <dsp:spPr>
        <a:xfrm>
          <a:off x="2808356" y="1486729"/>
          <a:ext cx="2448270" cy="2566965"/>
        </a:xfrm>
        <a:prstGeom prst="ellipse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Непрограммные мероприятия –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 </a:t>
          </a:r>
          <a:r>
            <a:rPr lang="ru-RU" sz="1600" kern="1200" dirty="0" smtClean="0"/>
            <a:t>229,105 </a:t>
          </a:r>
          <a:r>
            <a:rPr lang="ru-RU" sz="1600" kern="1200" dirty="0" err="1" smtClean="0"/>
            <a:t>тыс.руб</a:t>
          </a:r>
          <a:r>
            <a:rPr lang="ru-RU" sz="1600" kern="1200" dirty="0" smtClean="0"/>
            <a:t>.;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 муниципальные программы </a:t>
          </a:r>
          <a:r>
            <a:rPr lang="ru-RU" sz="1600" kern="1200" dirty="0" smtClean="0"/>
            <a:t>3 379,290 </a:t>
          </a:r>
          <a:r>
            <a:rPr lang="ru-RU" sz="1600" kern="1200" dirty="0" err="1" smtClean="0"/>
            <a:t>тыс.руб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3166897" y="1862652"/>
        <a:ext cx="1731188" cy="1815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605C0-72D9-45EE-9A79-CAACE46B3E8A}">
      <dsp:nvSpPr>
        <dsp:cNvPr id="0" name=""/>
        <dsp:cNvSpPr/>
      </dsp:nvSpPr>
      <dsp:spPr>
        <a:xfrm rot="10800000">
          <a:off x="3024358" y="3312377"/>
          <a:ext cx="4398477" cy="1598586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528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Жилищно-коммунальное хозяйство- </a:t>
          </a:r>
          <a:r>
            <a:rPr lang="ru-RU" sz="2000" kern="1200" dirty="0" smtClean="0"/>
            <a:t>2 718,623 </a:t>
          </a:r>
          <a:r>
            <a:rPr lang="ru-RU" sz="2000" kern="1200" dirty="0" err="1" smtClean="0"/>
            <a:t>тыс.руб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 rot="10800000">
        <a:off x="3424004" y="3312377"/>
        <a:ext cx="3998831" cy="1598586"/>
      </dsp:txXfrm>
    </dsp:sp>
    <dsp:sp modelId="{FEBCFEB3-34AA-4F7B-B798-88D27A150921}">
      <dsp:nvSpPr>
        <dsp:cNvPr id="0" name=""/>
        <dsp:cNvSpPr/>
      </dsp:nvSpPr>
      <dsp:spPr>
        <a:xfrm>
          <a:off x="431788" y="2952319"/>
          <a:ext cx="2347720" cy="234772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8BDEBE-1104-4EA5-96A0-AD4873FD9DA6}">
      <dsp:nvSpPr>
        <dsp:cNvPr id="0" name=""/>
        <dsp:cNvSpPr/>
      </dsp:nvSpPr>
      <dsp:spPr>
        <a:xfrm rot="10800000">
          <a:off x="2592264" y="720088"/>
          <a:ext cx="4465425" cy="1680381"/>
        </a:xfrm>
        <a:prstGeom prst="homePlate">
          <a:avLst/>
        </a:prstGeom>
        <a:gradFill rotWithShape="0">
          <a:gsLst>
            <a:gs pos="0">
              <a:schemeClr val="accent2">
                <a:hueOff val="-16207560"/>
                <a:satOff val="33334"/>
                <a:lumOff val="-2549"/>
                <a:alphaOff val="0"/>
                <a:tint val="74000"/>
              </a:schemeClr>
            </a:gs>
            <a:gs pos="49000">
              <a:schemeClr val="accent2">
                <a:hueOff val="-16207560"/>
                <a:satOff val="33334"/>
                <a:lumOff val="-2549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-16207560"/>
                <a:satOff val="33334"/>
                <a:lumOff val="-2549"/>
                <a:alphaOff val="0"/>
                <a:shade val="55000"/>
                <a:satMod val="150000"/>
              </a:schemeClr>
            </a:gs>
            <a:gs pos="92000">
              <a:schemeClr val="accent2">
                <a:hueOff val="-16207560"/>
                <a:satOff val="33334"/>
                <a:lumOff val="-2549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-16207560"/>
                <a:satOff val="33334"/>
                <a:lumOff val="-2549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-16207560"/>
              <a:satOff val="33334"/>
              <a:lumOff val="-2549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528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Общегосударственные вопросы- </a:t>
          </a:r>
          <a:r>
            <a:rPr lang="ru-RU" sz="2000" kern="1200" dirty="0" smtClean="0"/>
            <a:t>2 854,163 </a:t>
          </a:r>
          <a:r>
            <a:rPr lang="ru-RU" sz="2000" kern="1200" dirty="0" err="1" smtClean="0"/>
            <a:t>тыс.руб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 rot="10800000">
        <a:off x="3012359" y="720088"/>
        <a:ext cx="4045330" cy="1680381"/>
      </dsp:txXfrm>
    </dsp:sp>
    <dsp:sp modelId="{89A51BDD-A9B9-4500-9B74-DE10982AA294}">
      <dsp:nvSpPr>
        <dsp:cNvPr id="0" name=""/>
        <dsp:cNvSpPr/>
      </dsp:nvSpPr>
      <dsp:spPr>
        <a:xfrm>
          <a:off x="288022" y="432058"/>
          <a:ext cx="2302433" cy="234772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605C0-72D9-45EE-9A79-CAACE46B3E8A}">
      <dsp:nvSpPr>
        <dsp:cNvPr id="0" name=""/>
        <dsp:cNvSpPr/>
      </dsp:nvSpPr>
      <dsp:spPr>
        <a:xfrm rot="10800000">
          <a:off x="2407537" y="486989"/>
          <a:ext cx="4525686" cy="93290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4417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Социальная политика-                  243,115  </a:t>
          </a:r>
          <a:r>
            <a:rPr lang="ru-RU" sz="1700" kern="1200" dirty="0" err="1" smtClean="0">
              <a:solidFill>
                <a:schemeClr val="tx1"/>
              </a:solidFill>
            </a:rPr>
            <a:t>тыс.руб</a:t>
          </a:r>
          <a:r>
            <a:rPr lang="ru-RU" sz="1700" kern="1200" dirty="0" smtClean="0">
              <a:solidFill>
                <a:schemeClr val="tx1"/>
              </a:solidFill>
            </a:rPr>
            <a:t>.</a:t>
          </a:r>
          <a:endParaRPr lang="ru-RU" sz="1700" kern="1200" dirty="0">
            <a:solidFill>
              <a:schemeClr val="tx1"/>
            </a:solidFill>
          </a:endParaRPr>
        </a:p>
      </dsp:txBody>
      <dsp:txXfrm rot="10800000">
        <a:off x="2640762" y="486989"/>
        <a:ext cx="4292461" cy="932901"/>
      </dsp:txXfrm>
    </dsp:sp>
    <dsp:sp modelId="{FEBCFEB3-34AA-4F7B-B798-88D27A150921}">
      <dsp:nvSpPr>
        <dsp:cNvPr id="0" name=""/>
        <dsp:cNvSpPr/>
      </dsp:nvSpPr>
      <dsp:spPr>
        <a:xfrm>
          <a:off x="144276" y="216017"/>
          <a:ext cx="1735500" cy="135740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F0C8E-77C9-4DD2-BA3E-7E8281144AA6}">
      <dsp:nvSpPr>
        <dsp:cNvPr id="0" name=""/>
        <dsp:cNvSpPr/>
      </dsp:nvSpPr>
      <dsp:spPr>
        <a:xfrm rot="10800000">
          <a:off x="2566119" y="2296686"/>
          <a:ext cx="4228865" cy="1013280"/>
        </a:xfrm>
        <a:prstGeom prst="homePlate">
          <a:avLst/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4417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Национальная безопасность и экономика-                   </a:t>
          </a:r>
          <a:r>
            <a:rPr lang="ru-RU" sz="1700" kern="1200" dirty="0" smtClean="0">
              <a:solidFill>
                <a:schemeClr val="tx1"/>
              </a:solidFill>
            </a:rPr>
            <a:t>9,000 </a:t>
          </a:r>
          <a:r>
            <a:rPr lang="ru-RU" sz="1700" kern="1200" dirty="0" err="1" smtClean="0">
              <a:solidFill>
                <a:schemeClr val="tx1"/>
              </a:solidFill>
            </a:rPr>
            <a:t>тыс.руб</a:t>
          </a:r>
          <a:r>
            <a:rPr lang="ru-RU" sz="1700" kern="1200" dirty="0" smtClean="0">
              <a:solidFill>
                <a:schemeClr val="tx1"/>
              </a:solidFill>
            </a:rPr>
            <a:t>.</a:t>
          </a:r>
          <a:endParaRPr lang="ru-RU" sz="1700" kern="1200" dirty="0">
            <a:solidFill>
              <a:schemeClr val="tx1"/>
            </a:solidFill>
          </a:endParaRPr>
        </a:p>
      </dsp:txBody>
      <dsp:txXfrm rot="10800000">
        <a:off x="2819439" y="2296686"/>
        <a:ext cx="3975545" cy="1013280"/>
      </dsp:txXfrm>
    </dsp:sp>
    <dsp:sp modelId="{4782D013-0FFD-45FC-819C-158302105C94}">
      <dsp:nvSpPr>
        <dsp:cNvPr id="0" name=""/>
        <dsp:cNvSpPr/>
      </dsp:nvSpPr>
      <dsp:spPr>
        <a:xfrm>
          <a:off x="8" y="1800206"/>
          <a:ext cx="2167706" cy="163994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94596-530B-4522-A8E1-81D1E2D46BF9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4C5E8-29E3-491D-B019-805D805C4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904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4C5E8-29E3-491D-B019-805D805C412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15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28600"/>
            <a:ext cx="1008112" cy="106551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Отчет об исполнении бюджета сельского поселения «Серёгово»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за 2022 год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3" y="3158299"/>
            <a:ext cx="3112187" cy="330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292502" y="6067247"/>
            <a:ext cx="1091051" cy="2880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Серёгово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45030" y="5949280"/>
            <a:ext cx="170126" cy="14401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vperedgazeta.ru/files/Image/%D0%90%D0%B9%D0%BA%D0%B8%D0%BD%D0%BE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19047"/>
            <a:ext cx="3798892" cy="213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5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136" y="228600"/>
            <a:ext cx="7577016" cy="9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FF9933"/>
                </a:solidFill>
              </a:rPr>
              <a:t>Отчет об исполнении бюджета </a:t>
            </a:r>
            <a:endParaRPr lang="ru-RU" b="1" dirty="0">
              <a:solidFill>
                <a:srgbClr val="FF9933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923866"/>
              </p:ext>
            </p:extLst>
          </p:nvPr>
        </p:nvGraphicFramePr>
        <p:xfrm>
          <a:off x="611560" y="1294110"/>
          <a:ext cx="7920880" cy="5447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32656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1259632" y="1412776"/>
            <a:ext cx="2952328" cy="144016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Муниципальная программа « Развитие жилищно-коммунального хозяйства и повышение степени благоустройства  СП «Серёгово» </a:t>
            </a:r>
            <a:r>
              <a:rPr lang="ru-RU" sz="1400" b="1" dirty="0" smtClean="0">
                <a:solidFill>
                  <a:srgbClr val="7030A0"/>
                </a:solidFill>
              </a:rPr>
              <a:t>2 586,796тыс.руб</a:t>
            </a:r>
            <a:r>
              <a:rPr lang="ru-RU" sz="1400" b="1" dirty="0" smtClean="0">
                <a:solidFill>
                  <a:srgbClr val="7030A0"/>
                </a:solidFill>
              </a:rPr>
              <a:t>.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868144" y="2492896"/>
            <a:ext cx="2664296" cy="23762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Муниципальная программа «Пожарная безопасность в населённых пунктах на территории СП «Серёгово</a:t>
            </a:r>
            <a:r>
              <a:rPr lang="ru-RU" dirty="0" smtClean="0">
                <a:solidFill>
                  <a:srgbClr val="7030A0"/>
                </a:solidFill>
              </a:rPr>
              <a:t>» </a:t>
            </a:r>
            <a:r>
              <a:rPr lang="ru-RU" dirty="0" smtClean="0">
                <a:solidFill>
                  <a:srgbClr val="7030A0"/>
                </a:solidFill>
              </a:rPr>
              <a:t>9,000 </a:t>
            </a:r>
            <a:r>
              <a:rPr lang="ru-RU" dirty="0" err="1" smtClean="0">
                <a:solidFill>
                  <a:srgbClr val="7030A0"/>
                </a:solidFill>
              </a:rPr>
              <a:t>тыс.руб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971600" y="4869160"/>
            <a:ext cx="2880320" cy="158417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7030A0"/>
                </a:solidFill>
              </a:rPr>
              <a:t>Муниципальная программа "Развитие отрасли "Культура" в СП </a:t>
            </a:r>
            <a:r>
              <a:rPr lang="ru-RU" sz="1400" b="1" dirty="0" smtClean="0">
                <a:solidFill>
                  <a:srgbClr val="7030A0"/>
                </a:solidFill>
              </a:rPr>
              <a:t>«Серёгово» – </a:t>
            </a:r>
            <a:r>
              <a:rPr lang="ru-RU" sz="1400" b="1" dirty="0" smtClean="0">
                <a:solidFill>
                  <a:srgbClr val="7030A0"/>
                </a:solidFill>
              </a:rPr>
              <a:t>783,495 </a:t>
            </a:r>
            <a:r>
              <a:rPr lang="ru-RU" sz="1400" b="1" dirty="0" err="1" smtClean="0">
                <a:solidFill>
                  <a:srgbClr val="7030A0"/>
                </a:solidFill>
              </a:rPr>
              <a:t>тыс.руб</a:t>
            </a:r>
            <a:r>
              <a:rPr lang="ru-RU" sz="1400" b="1" dirty="0" smtClean="0">
                <a:solidFill>
                  <a:srgbClr val="7030A0"/>
                </a:solidFill>
              </a:rPr>
              <a:t>.</a:t>
            </a:r>
            <a:endParaRPr lang="ru-RU" sz="1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4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7432504" cy="9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4000" b="1" dirty="0" smtClean="0">
                <a:solidFill>
                  <a:srgbClr val="FF9933"/>
                </a:solidFill>
              </a:rPr>
              <a:t>Отчет об исполнении бюджета </a:t>
            </a:r>
            <a:endParaRPr lang="ru-RU" sz="4000" b="1" dirty="0">
              <a:solidFill>
                <a:srgbClr val="FF9933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165582"/>
              </p:ext>
            </p:extLst>
          </p:nvPr>
        </p:nvGraphicFramePr>
        <p:xfrm>
          <a:off x="467544" y="1196752"/>
          <a:ext cx="792088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501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4000" b="1" dirty="0" smtClean="0">
                <a:solidFill>
                  <a:srgbClr val="FF9933"/>
                </a:solidFill>
              </a:rPr>
              <a:t>Отчет об исполнении бюджета </a:t>
            </a:r>
            <a:endParaRPr lang="ru-RU" sz="4000" b="1" dirty="0">
              <a:solidFill>
                <a:srgbClr val="FF9933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676395"/>
              </p:ext>
            </p:extLst>
          </p:nvPr>
        </p:nvGraphicFramePr>
        <p:xfrm>
          <a:off x="899344" y="1340768"/>
          <a:ext cx="727305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лево 3"/>
          <p:cNvSpPr/>
          <p:nvPr/>
        </p:nvSpPr>
        <p:spPr>
          <a:xfrm>
            <a:off x="3707904" y="5157192"/>
            <a:ext cx="3960440" cy="1076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Культура, кинематография -  </a:t>
            </a:r>
            <a:r>
              <a:rPr lang="ru-RU" dirty="0" smtClean="0">
                <a:solidFill>
                  <a:schemeClr val="tx1"/>
                </a:solidFill>
              </a:rPr>
              <a:t>783,495 </a:t>
            </a:r>
            <a:r>
              <a:rPr lang="ru-RU" dirty="0" err="1" smtClean="0">
                <a:solidFill>
                  <a:schemeClr val="tx1"/>
                </a:solidFill>
              </a:rPr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https://www.culture.ru/storage/images/fa4f644e-d7ed-56f3-859b-495f0373345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57764"/>
            <a:ext cx="2086131" cy="138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0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7432504" cy="9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99345" y="2690336"/>
            <a:ext cx="752446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Спасибо </a:t>
            </a:r>
          </a:p>
          <a:p>
            <a:pPr algn="ctr"/>
            <a:r>
              <a:rPr lang="ru-RU" sz="6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за внимание!</a:t>
            </a:r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Разработчик: Финансовое управление АМР «Княжпогостский», адрес: 169200, </a:t>
            </a:r>
            <a:r>
              <a:rPr lang="ru-RU" sz="1400" dirty="0" err="1" smtClean="0"/>
              <a:t>г.Емва</a:t>
            </a:r>
            <a:r>
              <a:rPr lang="ru-RU" sz="1400" dirty="0" smtClean="0"/>
              <a:t>, </a:t>
            </a:r>
            <a:r>
              <a:rPr lang="ru-RU" sz="1400" dirty="0" err="1" smtClean="0"/>
              <a:t>ул.Дзержинского</a:t>
            </a:r>
            <a:r>
              <a:rPr lang="ru-RU" sz="1400" dirty="0" smtClean="0"/>
              <a:t>, д.81. Тел.: 8 (82139) 2-14-78</a:t>
            </a:r>
            <a:r>
              <a:rPr lang="ru-RU" sz="6000" dirty="0" smtClean="0"/>
              <a:t>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34737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4000" b="1" dirty="0" smtClean="0">
                <a:solidFill>
                  <a:srgbClr val="FF9933"/>
                </a:solidFill>
              </a:rPr>
              <a:t>Отчет об исполнении бюджета </a:t>
            </a:r>
            <a:endParaRPr lang="ru-RU" sz="4000" b="1" dirty="0">
              <a:solidFill>
                <a:srgbClr val="FF993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Бюджет сельского поселения «Серёгово» на 2022 год и плановый период 2023-2024 годов</a:t>
            </a:r>
          </a:p>
          <a:p>
            <a:pPr marL="0" indent="0" algn="ctr">
              <a:buNone/>
            </a:pPr>
            <a:r>
              <a:rPr lang="ru-RU" sz="2800" dirty="0" smtClean="0"/>
              <a:t> утвержден Решением Совета сельского поселения «Серёгово» </a:t>
            </a:r>
            <a:r>
              <a:rPr lang="ru-RU" sz="2800" dirty="0"/>
              <a:t>от </a:t>
            </a:r>
            <a:r>
              <a:rPr lang="ru-RU" sz="2800" dirty="0" smtClean="0"/>
              <a:t>16.03.2023г</a:t>
            </a:r>
            <a:r>
              <a:rPr lang="ru-RU" sz="2800" dirty="0"/>
              <a:t>. </a:t>
            </a:r>
            <a:r>
              <a:rPr lang="ru-RU" sz="2800" dirty="0" smtClean="0"/>
              <a:t>№5-6/1 (изменения в 2022 году вносились 8 раз)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www.tumenpro.ru/wp-content/uploads/2019/05/byudzh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73016"/>
            <a:ext cx="4752529" cy="267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4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   </a:t>
            </a:r>
            <a:r>
              <a:rPr lang="ru-RU" sz="4000" b="1" dirty="0" smtClean="0">
                <a:solidFill>
                  <a:srgbClr val="FF9933"/>
                </a:solidFill>
              </a:rPr>
              <a:t>Отчет об исполнении бюджета </a:t>
            </a:r>
            <a:endParaRPr lang="ru-RU" sz="4000" b="1" dirty="0">
              <a:solidFill>
                <a:srgbClr val="FF9933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43000" y="1294110"/>
            <a:ext cx="7533456" cy="4871194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/>
              <a:t>Основные параметры:</a:t>
            </a:r>
          </a:p>
          <a:p>
            <a:pPr marL="45720" indent="0" algn="ctr">
              <a:buNone/>
            </a:pPr>
            <a:r>
              <a:rPr lang="ru-RU" dirty="0" smtClean="0"/>
              <a:t>Доходы (факт)- 6 714,157 тыс.рублей</a:t>
            </a:r>
          </a:p>
          <a:p>
            <a:pPr marL="45720" indent="0" algn="ctr">
              <a:buNone/>
            </a:pPr>
            <a:r>
              <a:rPr lang="ru-RU" dirty="0" smtClean="0"/>
              <a:t>Расходы (факт)-6 608,396 тыс.рублей</a:t>
            </a:r>
          </a:p>
          <a:p>
            <a:pPr marL="45720" indent="0" algn="ctr">
              <a:buNone/>
            </a:pPr>
            <a:r>
              <a:rPr lang="ru-RU" dirty="0" smtClean="0"/>
              <a:t>Профицит- 105,761тыс.рублей</a:t>
            </a:r>
          </a:p>
          <a:p>
            <a:pPr marL="45720" indent="0" algn="ctr"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7878121"/>
              </p:ext>
            </p:extLst>
          </p:nvPr>
        </p:nvGraphicFramePr>
        <p:xfrm>
          <a:off x="1475656" y="3068960"/>
          <a:ext cx="662473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375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7432504" cy="9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4000" b="1" dirty="0" smtClean="0">
                <a:solidFill>
                  <a:srgbClr val="FF9933"/>
                </a:solidFill>
              </a:rPr>
              <a:t>Отчет об исполнении бюджета </a:t>
            </a:r>
            <a:endParaRPr lang="ru-RU" sz="4000" b="1" dirty="0">
              <a:solidFill>
                <a:srgbClr val="FF9933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30082"/>
              </p:ext>
            </p:extLst>
          </p:nvPr>
        </p:nvGraphicFramePr>
        <p:xfrm>
          <a:off x="1547663" y="1131184"/>
          <a:ext cx="6552730" cy="2153799"/>
        </p:xfrm>
        <a:graphic>
          <a:graphicData uri="http://schemas.openxmlformats.org/drawingml/2006/table">
            <a:tbl>
              <a:tblPr/>
              <a:tblGrid>
                <a:gridCol w="1985479"/>
                <a:gridCol w="2316884"/>
                <a:gridCol w="2250367"/>
              </a:tblGrid>
              <a:tr h="69658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(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(</a:t>
                      </a:r>
                      <a:r>
                        <a:rPr lang="ru-RU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4749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8 605,711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8 605,901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4749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6 714,157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6 608,396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50731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76,8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600143"/>
              </p:ext>
            </p:extLst>
          </p:nvPr>
        </p:nvGraphicFramePr>
        <p:xfrm>
          <a:off x="1403648" y="3284984"/>
          <a:ext cx="7272808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752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4000" b="1" dirty="0" smtClean="0">
                <a:solidFill>
                  <a:srgbClr val="FF9933"/>
                </a:solidFill>
              </a:rPr>
              <a:t>Отчет об исполнении бюджета </a:t>
            </a:r>
            <a:endParaRPr lang="ru-RU" sz="4000" b="1" dirty="0">
              <a:solidFill>
                <a:srgbClr val="FF9933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302179"/>
              </p:ext>
            </p:extLst>
          </p:nvPr>
        </p:nvGraphicFramePr>
        <p:xfrm>
          <a:off x="1143000" y="1294108"/>
          <a:ext cx="7533456" cy="5238881"/>
        </p:xfrm>
        <a:graphic>
          <a:graphicData uri="http://schemas.openxmlformats.org/drawingml/2006/table">
            <a:tbl>
              <a:tblPr/>
              <a:tblGrid>
                <a:gridCol w="2794159"/>
                <a:gridCol w="1786969"/>
                <a:gridCol w="1584176"/>
                <a:gridCol w="1368152"/>
              </a:tblGrid>
              <a:tr h="1003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Наименование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План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Факт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исполнения от общего объема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0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Налоговые поступления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326,800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343,185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0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Неналоговые поступления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324,427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398,463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0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Безвозмездные поступления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7 954,484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5 972,509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0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8 605,711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6 714,157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78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4000" b="1" dirty="0" smtClean="0">
                <a:solidFill>
                  <a:srgbClr val="FF9933"/>
                </a:solidFill>
              </a:rPr>
              <a:t>Отчет об исполнении бюджета </a:t>
            </a:r>
            <a:endParaRPr lang="ru-RU" sz="4000" b="1" dirty="0">
              <a:solidFill>
                <a:srgbClr val="FF9933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340129"/>
              </p:ext>
            </p:extLst>
          </p:nvPr>
        </p:nvGraphicFramePr>
        <p:xfrm>
          <a:off x="1547664" y="1844824"/>
          <a:ext cx="6400800" cy="34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70456473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0697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763688" y="1700808"/>
            <a:ext cx="5328592" cy="1296144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4000" b="1" dirty="0" smtClean="0">
                <a:solidFill>
                  <a:srgbClr val="FF9933"/>
                </a:solidFill>
              </a:rPr>
              <a:t>Отчет об исполнении бюджета </a:t>
            </a:r>
            <a:endParaRPr lang="ru-RU" sz="4000" b="1" dirty="0">
              <a:solidFill>
                <a:srgbClr val="FF993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5256584"/>
          </a:xfrm>
        </p:spPr>
        <p:txBody>
          <a:bodyPr>
            <a:normAutofit/>
          </a:bodyPr>
          <a:lstStyle/>
          <a:p>
            <a:pPr marL="45720" lv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ru-RU" sz="3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Налоговые </a:t>
            </a:r>
            <a:r>
              <a:rPr lang="ru-RU" sz="3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доходы </a:t>
            </a:r>
            <a:r>
              <a:rPr lang="ru-RU" sz="3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–</a:t>
            </a:r>
          </a:p>
          <a:p>
            <a:pPr marL="45720" lv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ru-RU" sz="3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343,185 </a:t>
            </a:r>
            <a:r>
              <a:rPr lang="ru-RU" sz="35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35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/>
              <a:t> </a:t>
            </a:r>
            <a:r>
              <a:rPr lang="ru-RU" sz="2600" dirty="0" smtClean="0"/>
              <a:t>НДФЛ- 182,426 </a:t>
            </a:r>
            <a:r>
              <a:rPr lang="ru-RU" sz="2600" dirty="0" err="1" smtClean="0"/>
              <a:t>тыс.руб</a:t>
            </a:r>
            <a:r>
              <a:rPr lang="ru-RU" sz="2600" dirty="0" smtClean="0"/>
              <a:t>. (53,16 %)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Государственная пошлина- 0,900 </a:t>
            </a:r>
            <a:r>
              <a:rPr lang="ru-RU" sz="2600" dirty="0" err="1" smtClean="0"/>
              <a:t>тыс.руб</a:t>
            </a:r>
            <a:r>
              <a:rPr lang="ru-RU" sz="2600" dirty="0" smtClean="0"/>
              <a:t>. (0,26%)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 Налог на имущество- 159,859 </a:t>
            </a:r>
            <a:r>
              <a:rPr lang="ru-RU" sz="2600" dirty="0" err="1" smtClean="0"/>
              <a:t>тыс.руб</a:t>
            </a:r>
            <a:r>
              <a:rPr lang="ru-RU" sz="2600" dirty="0" smtClean="0"/>
              <a:t>. (46,58%)</a:t>
            </a:r>
            <a:endParaRPr lang="ru-RU" sz="2600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22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763688" y="1700808"/>
            <a:ext cx="5328592" cy="1296144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4000" b="1" dirty="0" smtClean="0">
                <a:solidFill>
                  <a:srgbClr val="FF9933"/>
                </a:solidFill>
              </a:rPr>
              <a:t>Отчет об исполнении бюджета </a:t>
            </a:r>
            <a:endParaRPr lang="ru-RU" sz="4000" b="1" dirty="0">
              <a:solidFill>
                <a:srgbClr val="FF993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256584"/>
          </a:xfrm>
        </p:spPr>
        <p:txBody>
          <a:bodyPr>
            <a:normAutofit fontScale="92500" lnSpcReduction="10000"/>
          </a:bodyPr>
          <a:lstStyle/>
          <a:p>
            <a:pPr marL="45720" lv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Неналоговые 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доходы </a:t>
            </a: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–</a:t>
            </a:r>
          </a:p>
          <a:p>
            <a:pPr marL="45720" lv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398,463 </a:t>
            </a:r>
            <a:r>
              <a:rPr lang="ru-RU" sz="28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4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ru-RU" sz="4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 smtClean="0"/>
              <a:t>Доход, от использования имущества– 123,060 </a:t>
            </a:r>
            <a:r>
              <a:rPr lang="ru-RU" sz="3400" dirty="0" err="1" smtClean="0"/>
              <a:t>тыс.руб</a:t>
            </a:r>
            <a:r>
              <a:rPr lang="ru-RU" sz="3400" dirty="0" smtClean="0"/>
              <a:t> (30,88%)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 smtClean="0"/>
              <a:t>Доходы от оказания платных услуг и компенсации затрат государства – 176,722 </a:t>
            </a:r>
            <a:r>
              <a:rPr lang="ru-RU" sz="3400" dirty="0" err="1" smtClean="0"/>
              <a:t>тыс.руб</a:t>
            </a:r>
            <a:r>
              <a:rPr lang="ru-RU" sz="3400" dirty="0" smtClean="0"/>
              <a:t>. (44,35%)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 smtClean="0"/>
              <a:t>Прочие неналоговые доходы- 98,681 </a:t>
            </a:r>
            <a:r>
              <a:rPr lang="ru-RU" sz="3400" dirty="0" err="1" smtClean="0"/>
              <a:t>тыс.руб</a:t>
            </a:r>
            <a:r>
              <a:rPr lang="ru-RU" sz="3400" dirty="0" smtClean="0"/>
              <a:t> (24,77 %)</a:t>
            </a:r>
            <a:endParaRPr lang="ru-RU" sz="3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075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763688" y="1700808"/>
            <a:ext cx="5328592" cy="1296144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10655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   </a:t>
            </a:r>
            <a:r>
              <a:rPr lang="ru-RU" sz="4000" b="1" dirty="0" smtClean="0">
                <a:solidFill>
                  <a:srgbClr val="FF9933"/>
                </a:solidFill>
              </a:rPr>
              <a:t>Отчет об исполнении бюджета </a:t>
            </a:r>
            <a:endParaRPr lang="ru-RU" sz="4000" b="1" dirty="0">
              <a:solidFill>
                <a:srgbClr val="FF993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94110"/>
            <a:ext cx="8784976" cy="5159226"/>
          </a:xfrm>
        </p:spPr>
        <p:txBody>
          <a:bodyPr>
            <a:normAutofit fontScale="92500" lnSpcReduction="10000"/>
          </a:bodyPr>
          <a:lstStyle/>
          <a:p>
            <a:pPr marL="45720" lv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ru-RU" sz="3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Безвозмездные поступления–</a:t>
            </a:r>
            <a:endParaRPr lang="ru-RU" sz="3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ru-RU" sz="3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5 972,509 </a:t>
            </a:r>
            <a:r>
              <a:rPr lang="ru-RU" sz="3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3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/>
              <a:t>Субвенции - 235,555 </a:t>
            </a:r>
            <a:r>
              <a:rPr lang="ru-RU" sz="3200" dirty="0" err="1" smtClean="0"/>
              <a:t>тыс.руб</a:t>
            </a:r>
            <a:r>
              <a:rPr lang="ru-RU" sz="3200" dirty="0" smtClean="0"/>
              <a:t> (3,94 %)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/>
              <a:t> Дотации - 3 219,400 </a:t>
            </a:r>
            <a:r>
              <a:rPr lang="ru-RU" sz="3200" dirty="0" err="1" smtClean="0"/>
              <a:t>тыс.руб</a:t>
            </a:r>
            <a:r>
              <a:rPr lang="ru-RU" sz="3200" dirty="0" smtClean="0"/>
              <a:t> (53,9 %)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/>
              <a:t>Субсидии - 1 598,250 </a:t>
            </a:r>
            <a:r>
              <a:rPr lang="ru-RU" sz="3200" dirty="0" err="1" smtClean="0"/>
              <a:t>тыс.руб</a:t>
            </a:r>
            <a:r>
              <a:rPr lang="ru-RU" sz="3200" dirty="0" smtClean="0"/>
              <a:t>.(26,76 %)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/>
              <a:t>Иные межбюджетные трансферты –914,854 </a:t>
            </a:r>
            <a:r>
              <a:rPr lang="ru-RU" sz="3200" dirty="0" err="1" smtClean="0"/>
              <a:t>тыс.руб</a:t>
            </a:r>
            <a:r>
              <a:rPr lang="ru-RU" sz="3200" dirty="0" smtClean="0"/>
              <a:t>. (15,3%)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/>
              <a:t>Прочие межбюджетные поступления-4,450 </a:t>
            </a:r>
            <a:r>
              <a:rPr lang="ru-RU" sz="3200" dirty="0" err="1" smtClean="0"/>
              <a:t>тыс.руб</a:t>
            </a:r>
            <a:r>
              <a:rPr lang="ru-RU" sz="3200" dirty="0" smtClean="0"/>
              <a:t>.(-</a:t>
            </a:r>
            <a:r>
              <a:rPr lang="ru-RU" sz="3200" dirty="0" smtClean="0"/>
              <a:t>0,1 %)</a:t>
            </a:r>
            <a:endParaRPr lang="ru-RU" sz="3200" dirty="0" smtClean="0"/>
          </a:p>
          <a:p>
            <a:pPr marL="45720" indent="0">
              <a:buNone/>
            </a:pPr>
            <a:endParaRPr lang="ru-RU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517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1501</TotalTime>
  <Words>446</Words>
  <Application>Microsoft Office PowerPoint</Application>
  <PresentationFormat>Экран (4:3)</PresentationFormat>
  <Paragraphs>99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Презентация PowerPoint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Hlupina</dc:creator>
  <cp:lastModifiedBy>Tretyakova</cp:lastModifiedBy>
  <cp:revision>132</cp:revision>
  <dcterms:created xsi:type="dcterms:W3CDTF">2016-03-09T09:58:10Z</dcterms:created>
  <dcterms:modified xsi:type="dcterms:W3CDTF">2023-06-01T06:39:21Z</dcterms:modified>
</cp:coreProperties>
</file>