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8" r:id="rId4"/>
    <p:sldId id="260" r:id="rId5"/>
    <p:sldId id="261" r:id="rId6"/>
    <p:sldId id="273" r:id="rId7"/>
    <p:sldId id="262" r:id="rId8"/>
    <p:sldId id="263" r:id="rId9"/>
    <p:sldId id="264" r:id="rId10"/>
    <p:sldId id="267" r:id="rId11"/>
    <p:sldId id="268" r:id="rId12"/>
    <p:sldId id="266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118" d="100"/>
          <a:sy n="118" d="100"/>
        </p:scale>
        <p:origin x="-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uments\!!!%20&#1055;&#1086;&#1095;&#1090;&#1072;%20&#1074;&#1085;&#1091;&#1090;&#1088;&#1080;%20&#1060;&#1059;%20!!!\2016\&#1073;&#1102;&#1076;&#1078;&#1077;&#1090;%20&#1076;&#1083;&#1103;%20&#1075;&#1088;&#1072;&#1078;&#1072;&#1085;\&#1075;&#1086;&#1076;%20&#1086;&#1090;&#1095;&#1077;&#1090;\&#1076;&#1086;&#1093;%20&#1080;%20&#1088;&#1072;&#1089;&#1093;&#1086;&#1076;&#1099;%20&#1076;&#1080;&#1072;&#1075;&#1088;&#1072;&#1084;&#1084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BB1C9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0555330808654111E-2"/>
                  <c:y val="0.4966744057916467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932792491655514E-2"/>
                  <c:y val="0.2915231640928785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РАСХОДЫ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753149.8</c:v>
                </c:pt>
                <c:pt idx="1">
                  <c:v>725383.3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377920"/>
        <c:axId val="119379456"/>
        <c:axId val="150703616"/>
      </c:bar3DChart>
      <c:catAx>
        <c:axId val="119377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19379456"/>
        <c:crosses val="autoZero"/>
        <c:auto val="1"/>
        <c:lblAlgn val="ctr"/>
        <c:lblOffset val="100"/>
        <c:noMultiLvlLbl val="0"/>
      </c:catAx>
      <c:valAx>
        <c:axId val="119379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377920"/>
        <c:crosses val="autoZero"/>
        <c:crossBetween val="between"/>
      </c:valAx>
      <c:serAx>
        <c:axId val="150703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19379456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6BB1C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17222222222222222"/>
                  <c:y val="0.1619937694704050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(план)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734429496761335"/>
                  <c:y val="0.55438596491228065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(план)</a:t>
                    </a:r>
                  </a:p>
                  <a:p>
                    <a:endParaRPr lang="ru-RU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Лист2!$B$2:$C$2</c:f>
              <c:numCache>
                <c:formatCode>_(* #,##0.00_);_(* \(#,##0.00\);_(* "-"??_);_(@_)</c:formatCode>
                <c:ptCount val="2"/>
                <c:pt idx="0">
                  <c:v>663002.9</c:v>
                </c:pt>
                <c:pt idx="1">
                  <c:v>841056.1</c:v>
                </c:pt>
              </c:numCache>
            </c:numRef>
          </c:val>
        </c:ser>
        <c:ser>
          <c:idx val="1"/>
          <c:order val="1"/>
          <c:spPr>
            <a:solidFill>
              <a:srgbClr val="FF66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8.3333333333333332E-3"/>
                  <c:y val="-0.11214953271028037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680868927258532"/>
                  <c:y val="0.3585835060091172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Лист2!$B$3:$C$3</c:f>
              <c:numCache>
                <c:formatCode>_(* #,##0.00_);_(* \(#,##0.00\);_(* "-"??_);_(@_)</c:formatCode>
                <c:ptCount val="2"/>
                <c:pt idx="0">
                  <c:v>651116.4</c:v>
                </c:pt>
                <c:pt idx="1">
                  <c:v>725383.3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330368"/>
        <c:axId val="150674048"/>
        <c:axId val="125772224"/>
      </c:bar3DChart>
      <c:catAx>
        <c:axId val="150330368"/>
        <c:scaling>
          <c:orientation val="minMax"/>
        </c:scaling>
        <c:delete val="1"/>
        <c:axPos val="b"/>
        <c:majorTickMark val="out"/>
        <c:minorTickMark val="none"/>
        <c:tickLblPos val="nextTo"/>
        <c:crossAx val="150674048"/>
        <c:crosses val="autoZero"/>
        <c:auto val="1"/>
        <c:lblAlgn val="ctr"/>
        <c:lblOffset val="100"/>
        <c:noMultiLvlLbl val="0"/>
      </c:catAx>
      <c:valAx>
        <c:axId val="15067404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50330368"/>
        <c:crosses val="autoZero"/>
        <c:crossBetween val="between"/>
      </c:valAx>
      <c:serAx>
        <c:axId val="12577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50674048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 поступления</c:v>
                </c:pt>
                <c:pt idx="1">
                  <c:v>Неналоговые поступления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0.105</c:v>
                </c:pt>
                <c:pt idx="1">
                  <c:v>0.03</c:v>
                </c:pt>
                <c:pt idx="2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43B5C-5FC6-4AC7-8904-2A8C7B8C317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55A208-12F5-4386-80EB-94E615947318}">
      <dgm:prSet phldrT="[Текст]"/>
      <dgm:spPr/>
      <dgm:t>
        <a:bodyPr/>
        <a:lstStyle/>
        <a:p>
          <a:r>
            <a:rPr lang="ru-RU" dirty="0" smtClean="0"/>
            <a:t>Непрограммные мероприятия –</a:t>
          </a:r>
        </a:p>
        <a:p>
          <a:r>
            <a:rPr lang="ru-RU" dirty="0" smtClean="0"/>
            <a:t>2 634,706 </a:t>
          </a:r>
          <a:r>
            <a:rPr lang="ru-RU" dirty="0" err="1" smtClean="0"/>
            <a:t>тыс.руб</a:t>
          </a:r>
          <a:r>
            <a:rPr lang="ru-RU" dirty="0" smtClean="0"/>
            <a:t>.;</a:t>
          </a:r>
        </a:p>
        <a:p>
          <a:r>
            <a:rPr lang="ru-RU" dirty="0" smtClean="0"/>
            <a:t>3 муниципальные программы 1 </a:t>
          </a:r>
          <a:r>
            <a:rPr lang="ru-RU" dirty="0" smtClean="0"/>
            <a:t>500,330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EFE51747-32B0-4588-A274-10A1556A6493}" type="parTrans" cxnId="{A39402FA-81D0-4536-B1FC-851674837117}">
      <dgm:prSet/>
      <dgm:spPr/>
      <dgm:t>
        <a:bodyPr/>
        <a:lstStyle/>
        <a:p>
          <a:endParaRPr lang="ru-RU"/>
        </a:p>
      </dgm:t>
    </dgm:pt>
    <dgm:pt modelId="{F347CEDB-EC01-4BFB-9F33-840676181E92}" type="sibTrans" cxnId="{A39402FA-81D0-4536-B1FC-851674837117}">
      <dgm:prSet/>
      <dgm:spPr/>
      <dgm:t>
        <a:bodyPr/>
        <a:lstStyle/>
        <a:p>
          <a:endParaRPr lang="ru-RU"/>
        </a:p>
      </dgm:t>
    </dgm:pt>
    <dgm:pt modelId="{D1EF46A3-D8AF-4121-B1BC-6C42AC115C30}" type="pres">
      <dgm:prSet presAssocID="{7F943B5C-5FC6-4AC7-8904-2A8C7B8C31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CCC0B-D284-4264-83B0-FC90F2F5C468}" type="pres">
      <dgm:prSet presAssocID="{7F943B5C-5FC6-4AC7-8904-2A8C7B8C317F}" presName="radial" presStyleCnt="0">
        <dgm:presLayoutVars>
          <dgm:animLvl val="ctr"/>
        </dgm:presLayoutVars>
      </dgm:prSet>
      <dgm:spPr/>
    </dgm:pt>
    <dgm:pt modelId="{7A06D398-3E3C-42EB-94A9-5696B8AA8B54}" type="pres">
      <dgm:prSet presAssocID="{3A55A208-12F5-4386-80EB-94E615947318}" presName="centerShape" presStyleLbl="vennNode1" presStyleIdx="0" presStyleCnt="1" custScaleX="44945" custScaleY="47124"/>
      <dgm:spPr/>
      <dgm:t>
        <a:bodyPr/>
        <a:lstStyle/>
        <a:p>
          <a:endParaRPr lang="ru-RU"/>
        </a:p>
      </dgm:t>
    </dgm:pt>
  </dgm:ptLst>
  <dgm:cxnLst>
    <dgm:cxn modelId="{A39402FA-81D0-4536-B1FC-851674837117}" srcId="{7F943B5C-5FC6-4AC7-8904-2A8C7B8C317F}" destId="{3A55A208-12F5-4386-80EB-94E615947318}" srcOrd="0" destOrd="0" parTransId="{EFE51747-32B0-4588-A274-10A1556A6493}" sibTransId="{F347CEDB-EC01-4BFB-9F33-840676181E92}"/>
    <dgm:cxn modelId="{27965AF4-30EA-474F-96CE-7A2D170D9057}" type="presOf" srcId="{3A55A208-12F5-4386-80EB-94E615947318}" destId="{7A06D398-3E3C-42EB-94A9-5696B8AA8B54}" srcOrd="0" destOrd="0" presId="urn:microsoft.com/office/officeart/2005/8/layout/radial3"/>
    <dgm:cxn modelId="{83427B92-E1EE-48A9-BFD7-CF76A3181CE5}" type="presOf" srcId="{7F943B5C-5FC6-4AC7-8904-2A8C7B8C317F}" destId="{D1EF46A3-D8AF-4121-B1BC-6C42AC115C30}" srcOrd="0" destOrd="0" presId="urn:microsoft.com/office/officeart/2005/8/layout/radial3"/>
    <dgm:cxn modelId="{30DC60D7-CF08-4A03-A16C-6D0A75001A3D}" type="presParOf" srcId="{D1EF46A3-D8AF-4121-B1BC-6C42AC115C30}" destId="{222CCC0B-D284-4264-83B0-FC90F2F5C468}" srcOrd="0" destOrd="0" presId="urn:microsoft.com/office/officeart/2005/8/layout/radial3"/>
    <dgm:cxn modelId="{3D9F0F62-2A5F-4D12-A91D-51E36A938E7C}" type="presParOf" srcId="{222CCC0B-D284-4264-83B0-FC90F2F5C468}" destId="{7A06D398-3E3C-42EB-94A9-5696B8AA8B54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EF102B97-8D5C-491F-9869-D92488DD67E4}">
      <dgm:prSet phldrT="[Текст]" custT="1"/>
      <dgm:spPr/>
      <dgm:t>
        <a:bodyPr/>
        <a:lstStyle/>
        <a:p>
          <a:r>
            <a:rPr lang="ru-RU" sz="2000" dirty="0" smtClean="0"/>
            <a:t>Жилищно-коммунальное хозяйство- 1 </a:t>
          </a:r>
          <a:r>
            <a:rPr lang="ru-RU" sz="2000" dirty="0" smtClean="0"/>
            <a:t>074,833 </a:t>
          </a:r>
          <a:r>
            <a:rPr lang="ru-RU" sz="2000" dirty="0" err="1" smtClean="0"/>
            <a:t>тыс.руб</a:t>
          </a:r>
          <a:r>
            <a:rPr lang="ru-RU" sz="2000" dirty="0" smtClean="0"/>
            <a:t>.</a:t>
          </a:r>
          <a:endParaRPr lang="ru-RU" sz="2000" dirty="0"/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B32F6958-C1BF-49BB-8398-FEF102AE98BE}">
      <dgm:prSet custT="1"/>
      <dgm:spPr/>
      <dgm:t>
        <a:bodyPr/>
        <a:lstStyle/>
        <a:p>
          <a:r>
            <a:rPr lang="ru-RU" sz="2000" dirty="0" smtClean="0"/>
            <a:t>Общегосударственные вопросы- 2 </a:t>
          </a:r>
          <a:r>
            <a:rPr lang="ru-RU" sz="2000" dirty="0" smtClean="0"/>
            <a:t>349,707тыс.руб</a:t>
          </a:r>
          <a:r>
            <a:rPr lang="ru-RU" sz="2000" dirty="0" smtClean="0"/>
            <a:t>.</a:t>
          </a:r>
          <a:endParaRPr lang="ru-RU" sz="2000" dirty="0"/>
        </a:p>
      </dgm:t>
    </dgm:pt>
    <dgm:pt modelId="{44621BE4-0A64-4D38-9987-FDBD1057B43E}" type="parTrans" cxnId="{49A30D6C-F3F9-4C34-95DD-10E2D974A908}">
      <dgm:prSet/>
      <dgm:spPr/>
      <dgm:t>
        <a:bodyPr/>
        <a:lstStyle/>
        <a:p>
          <a:endParaRPr lang="ru-RU"/>
        </a:p>
      </dgm:t>
    </dgm:pt>
    <dgm:pt modelId="{D6B6870B-887D-495D-825C-952EA240135E}" type="sibTrans" cxnId="{49A30D6C-F3F9-4C34-95DD-10E2D974A908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LinFactNeighborX="-96866" custLinFactNeighborY="-31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83504" custScaleY="68091" custLinFactNeighborX="-232" custLinFactNeighborY="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2AF06BCE-4054-4B89-8694-70D6DD355E13}" type="pres">
      <dgm:prSet presAssocID="{B32F6958-C1BF-49BB-8398-FEF102AE98BE}" presName="composite" presStyleCnt="0"/>
      <dgm:spPr/>
    </dgm:pt>
    <dgm:pt modelId="{89A51BDD-A9B9-4500-9B74-DE10982AA294}" type="pres">
      <dgm:prSet presAssocID="{B32F6958-C1BF-49BB-8398-FEF102AE98BE}" presName="imgShp" presStyleLbl="fgImgPlace1" presStyleIdx="1" presStyleCnt="2" custScaleX="98071" custLinFactNeighborX="-95644" custLinFactNeighborY="-462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88BDEBE-1104-4EA5-96A0-AD4873FD9DA6}" type="pres">
      <dgm:prSet presAssocID="{B32F6958-C1BF-49BB-8398-FEF102AE98BE}" presName="txShp" presStyleLbl="node1" presStyleIdx="1" presStyleCnt="2" custScaleX="84775" custScaleY="71575" custLinFactNeighborX="28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49A30D6C-F3F9-4C34-95DD-10E2D974A908}" srcId="{527418EE-3913-49E0-8932-679F7116F545}" destId="{B32F6958-C1BF-49BB-8398-FEF102AE98BE}" srcOrd="1" destOrd="0" parTransId="{44621BE4-0A64-4D38-9987-FDBD1057B43E}" sibTransId="{D6B6870B-887D-495D-825C-952EA240135E}"/>
    <dgm:cxn modelId="{35FD499E-EFC6-4FEB-889D-DBFBFC815A31}" type="presOf" srcId="{EF102B97-8D5C-491F-9869-D92488DD67E4}" destId="{0E2605C0-72D9-45EE-9A79-CAACE46B3E8A}" srcOrd="0" destOrd="0" presId="urn:microsoft.com/office/officeart/2005/8/layout/vList3"/>
    <dgm:cxn modelId="{DBA1950C-99BB-426F-8EEE-325D152A53DA}" type="presOf" srcId="{527418EE-3913-49E0-8932-679F7116F545}" destId="{FA1DE22A-AF7E-43E0-AD12-C03DDD0EDD2D}" srcOrd="0" destOrd="0" presId="urn:microsoft.com/office/officeart/2005/8/layout/vList3"/>
    <dgm:cxn modelId="{04BDE0A7-CF1B-48A2-B4C5-D980789E1F7F}" type="presOf" srcId="{B32F6958-C1BF-49BB-8398-FEF102AE98BE}" destId="{188BDEBE-1104-4EA5-96A0-AD4873FD9DA6}" srcOrd="0" destOrd="0" presId="urn:microsoft.com/office/officeart/2005/8/layout/vList3"/>
    <dgm:cxn modelId="{46D89447-BF9C-42A6-9D28-4C8514F6F13B}" type="presParOf" srcId="{FA1DE22A-AF7E-43E0-AD12-C03DDD0EDD2D}" destId="{21908567-69FE-453F-998E-2C249071FCE4}" srcOrd="0" destOrd="0" presId="urn:microsoft.com/office/officeart/2005/8/layout/vList3"/>
    <dgm:cxn modelId="{30CBB8E8-7522-4CF5-A06D-712F8AE1513B}" type="presParOf" srcId="{21908567-69FE-453F-998E-2C249071FCE4}" destId="{FEBCFEB3-34AA-4F7B-B798-88D27A150921}" srcOrd="0" destOrd="0" presId="urn:microsoft.com/office/officeart/2005/8/layout/vList3"/>
    <dgm:cxn modelId="{72F46CD9-DDB6-422A-8945-112D2B4538DC}" type="presParOf" srcId="{21908567-69FE-453F-998E-2C249071FCE4}" destId="{0E2605C0-72D9-45EE-9A79-CAACE46B3E8A}" srcOrd="1" destOrd="0" presId="urn:microsoft.com/office/officeart/2005/8/layout/vList3"/>
    <dgm:cxn modelId="{74D0D12C-A0C9-4F77-A634-F2CC89EA263A}" type="presParOf" srcId="{FA1DE22A-AF7E-43E0-AD12-C03DDD0EDD2D}" destId="{AB8BFF33-5ADA-404A-BB9B-54545B350F7F}" srcOrd="1" destOrd="0" presId="urn:microsoft.com/office/officeart/2005/8/layout/vList3"/>
    <dgm:cxn modelId="{375B92F1-4539-4FC9-A161-6D66DE6D079C}" type="presParOf" srcId="{FA1DE22A-AF7E-43E0-AD12-C03DDD0EDD2D}" destId="{2AF06BCE-4054-4B89-8694-70D6DD355E13}" srcOrd="2" destOrd="0" presId="urn:microsoft.com/office/officeart/2005/8/layout/vList3"/>
    <dgm:cxn modelId="{0585CABF-A69B-44F9-AAB2-C0DD96FACB66}" type="presParOf" srcId="{2AF06BCE-4054-4B89-8694-70D6DD355E13}" destId="{89A51BDD-A9B9-4500-9B74-DE10982AA294}" srcOrd="0" destOrd="0" presId="urn:microsoft.com/office/officeart/2005/8/layout/vList3"/>
    <dgm:cxn modelId="{110FECEE-3314-40B5-8C03-55BD7A88D836}" type="presParOf" srcId="{2AF06BCE-4054-4B89-8694-70D6DD355E13}" destId="{188BDEBE-1104-4EA5-96A0-AD4873FD9D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EF102B97-8D5C-491F-9869-D92488DD67E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Социальная политика-                  </a:t>
          </a:r>
          <a:r>
            <a:rPr lang="ru-RU" dirty="0" smtClean="0">
              <a:solidFill>
                <a:schemeClr val="tx1"/>
              </a:solidFill>
            </a:rPr>
            <a:t>230,578 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6B72BC5B-849D-4F97-B454-BDF3584BCD8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Национальная безопасность и экономика-                   </a:t>
          </a:r>
          <a:r>
            <a:rPr lang="ru-RU" dirty="0" smtClean="0">
              <a:solidFill>
                <a:schemeClr val="tx1"/>
              </a:solidFill>
            </a:rPr>
            <a:t>30,770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C578E647-531D-4784-B9B0-E36321BDE79E}" type="parTrans" cxnId="{6D789530-C9B1-46C5-99ED-B5409F56FC30}">
      <dgm:prSet/>
      <dgm:spPr/>
      <dgm:t>
        <a:bodyPr/>
        <a:lstStyle/>
        <a:p>
          <a:endParaRPr lang="ru-RU"/>
        </a:p>
      </dgm:t>
    </dgm:pt>
    <dgm:pt modelId="{599DAC69-688E-4CED-9396-9715C7083ADC}" type="sibTrans" cxnId="{6D789530-C9B1-46C5-99ED-B5409F56FC30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ScaleX="123626" custScaleY="116990" custLinFactNeighborX="-94420" custLinFactNeighborY="-137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73305" custScaleY="82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87995058-79A9-416B-BF72-D58214F6A912}" type="pres">
      <dgm:prSet presAssocID="{6B72BC5B-849D-4F97-B454-BDF3584BCD82}" presName="composite" presStyleCnt="0"/>
      <dgm:spPr/>
    </dgm:pt>
    <dgm:pt modelId="{4782D013-0FFD-45FC-819C-158302105C94}" type="pres">
      <dgm:prSet presAssocID="{6B72BC5B-849D-4F97-B454-BDF3584BCD82}" presName="imgShp" presStyleLbl="fgImgPlace1" presStyleIdx="1" presStyleCnt="2" custScaleX="123842" custScaleY="112030" custLinFactNeighborX="-90174" custLinFactNeighborY="-85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2F0C8E-77C9-4DD2-BA3E-7E8281144AA6}" type="pres">
      <dgm:prSet presAssocID="{6B72BC5B-849D-4F97-B454-BDF3584BCD82}" presName="txShp" presStyleLbl="node1" presStyleIdx="1" presStyleCnt="2" custScaleX="71666" custScaleY="82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47CE4-0807-4EDC-896A-9EAFB69B7F11}" type="presOf" srcId="{EF102B97-8D5C-491F-9869-D92488DD67E4}" destId="{0E2605C0-72D9-45EE-9A79-CAACE46B3E8A}" srcOrd="0" destOrd="0" presId="urn:microsoft.com/office/officeart/2005/8/layout/vList3"/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6E735933-A478-4D1A-83CC-8ECC372715D6}" type="presOf" srcId="{6B72BC5B-849D-4F97-B454-BDF3584BCD82}" destId="{612F0C8E-77C9-4DD2-BA3E-7E8281144AA6}" srcOrd="0" destOrd="0" presId="urn:microsoft.com/office/officeart/2005/8/layout/vList3"/>
    <dgm:cxn modelId="{6D789530-C9B1-46C5-99ED-B5409F56FC30}" srcId="{527418EE-3913-49E0-8932-679F7116F545}" destId="{6B72BC5B-849D-4F97-B454-BDF3584BCD82}" srcOrd="1" destOrd="0" parTransId="{C578E647-531D-4784-B9B0-E36321BDE79E}" sibTransId="{599DAC69-688E-4CED-9396-9715C7083ADC}"/>
    <dgm:cxn modelId="{F51791C8-A06E-4317-B557-2D86C30EC6DA}" type="presOf" srcId="{527418EE-3913-49E0-8932-679F7116F545}" destId="{FA1DE22A-AF7E-43E0-AD12-C03DDD0EDD2D}" srcOrd="0" destOrd="0" presId="urn:microsoft.com/office/officeart/2005/8/layout/vList3"/>
    <dgm:cxn modelId="{FD3CE7F4-E7BF-4175-AFB7-828CF53DFC10}" type="presParOf" srcId="{FA1DE22A-AF7E-43E0-AD12-C03DDD0EDD2D}" destId="{21908567-69FE-453F-998E-2C249071FCE4}" srcOrd="0" destOrd="0" presId="urn:microsoft.com/office/officeart/2005/8/layout/vList3"/>
    <dgm:cxn modelId="{0887A6B3-E78B-41AE-BB07-88420F51FCC5}" type="presParOf" srcId="{21908567-69FE-453F-998E-2C249071FCE4}" destId="{FEBCFEB3-34AA-4F7B-B798-88D27A150921}" srcOrd="0" destOrd="0" presId="urn:microsoft.com/office/officeart/2005/8/layout/vList3"/>
    <dgm:cxn modelId="{57CA8EEF-9DCB-40FB-8F65-8F9433FD2829}" type="presParOf" srcId="{21908567-69FE-453F-998E-2C249071FCE4}" destId="{0E2605C0-72D9-45EE-9A79-CAACE46B3E8A}" srcOrd="1" destOrd="0" presId="urn:microsoft.com/office/officeart/2005/8/layout/vList3"/>
    <dgm:cxn modelId="{13383968-B594-4839-8405-0A76F073DE24}" type="presParOf" srcId="{FA1DE22A-AF7E-43E0-AD12-C03DDD0EDD2D}" destId="{AB8BFF33-5ADA-404A-BB9B-54545B350F7F}" srcOrd="1" destOrd="0" presId="urn:microsoft.com/office/officeart/2005/8/layout/vList3"/>
    <dgm:cxn modelId="{E044D8ED-6D5C-4619-B0E6-AC9CDEB6FAEE}" type="presParOf" srcId="{FA1DE22A-AF7E-43E0-AD12-C03DDD0EDD2D}" destId="{87995058-79A9-416B-BF72-D58214F6A912}" srcOrd="2" destOrd="0" presId="urn:microsoft.com/office/officeart/2005/8/layout/vList3"/>
    <dgm:cxn modelId="{BEA8E6A5-B185-4689-BBE1-7D57382D7BB8}" type="presParOf" srcId="{87995058-79A9-416B-BF72-D58214F6A912}" destId="{4782D013-0FFD-45FC-819C-158302105C94}" srcOrd="0" destOrd="0" presId="urn:microsoft.com/office/officeart/2005/8/layout/vList3"/>
    <dgm:cxn modelId="{912AEA86-4873-4E59-B12D-432B99E3EDDA}" type="presParOf" srcId="{87995058-79A9-416B-BF72-D58214F6A912}" destId="{612F0C8E-77C9-4DD2-BA3E-7E8281144A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D398-3E3C-42EB-94A9-5696B8AA8B54}">
      <dsp:nvSpPr>
        <dsp:cNvPr id="0" name=""/>
        <dsp:cNvSpPr/>
      </dsp:nvSpPr>
      <dsp:spPr>
        <a:xfrm>
          <a:off x="2736304" y="1440146"/>
          <a:ext cx="2448270" cy="25669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Непрограммные мероприятия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2 634,706 </a:t>
          </a:r>
          <a:r>
            <a:rPr lang="ru-RU" sz="1600" kern="1200" dirty="0" err="1" smtClean="0"/>
            <a:t>тыс.руб</a:t>
          </a:r>
          <a:r>
            <a:rPr lang="ru-RU" sz="1600" kern="1200" dirty="0" smtClean="0"/>
            <a:t>.;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муниципальные программы 1 </a:t>
          </a:r>
          <a:r>
            <a:rPr lang="ru-RU" sz="1600" kern="1200" dirty="0" smtClean="0"/>
            <a:t>500,330 </a:t>
          </a:r>
          <a:r>
            <a:rPr lang="ru-RU" sz="1600" kern="1200" dirty="0" err="1" smtClean="0"/>
            <a:t>тыс.руб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094845" y="1816069"/>
        <a:ext cx="1731188" cy="181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5C0-72D9-45EE-9A79-CAACE46B3E8A}">
      <dsp:nvSpPr>
        <dsp:cNvPr id="0" name=""/>
        <dsp:cNvSpPr/>
      </dsp:nvSpPr>
      <dsp:spPr>
        <a:xfrm rot="10800000">
          <a:off x="2553138" y="504056"/>
          <a:ext cx="4398477" cy="159858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28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Жилищно-коммунальное хозяйство- 1 </a:t>
          </a:r>
          <a:r>
            <a:rPr lang="ru-RU" sz="2000" kern="1200" dirty="0" smtClean="0"/>
            <a:t>074,833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10800000">
        <a:off x="2952784" y="504056"/>
        <a:ext cx="3998831" cy="1598586"/>
      </dsp:txXfrm>
    </dsp:sp>
    <dsp:sp modelId="{FEBCFEB3-34AA-4F7B-B798-88D27A150921}">
      <dsp:nvSpPr>
        <dsp:cNvPr id="0" name=""/>
        <dsp:cNvSpPr/>
      </dsp:nvSpPr>
      <dsp:spPr>
        <a:xfrm>
          <a:off x="0" y="0"/>
          <a:ext cx="2347720" cy="23477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BDEBE-1104-4EA5-96A0-AD4873FD9DA6}">
      <dsp:nvSpPr>
        <dsp:cNvPr id="0" name=""/>
        <dsp:cNvSpPr/>
      </dsp:nvSpPr>
      <dsp:spPr>
        <a:xfrm rot="10800000">
          <a:off x="2518890" y="3384375"/>
          <a:ext cx="4465425" cy="1680381"/>
        </a:xfrm>
        <a:prstGeom prst="homePlate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28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Общегосударственные вопросы- 2 </a:t>
          </a:r>
          <a:r>
            <a:rPr lang="ru-RU" sz="2000" kern="1200" dirty="0" smtClean="0"/>
            <a:t>349,707тыс.руб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10800000">
        <a:off x="2938985" y="3384375"/>
        <a:ext cx="4045330" cy="1680381"/>
      </dsp:txXfrm>
    </dsp:sp>
    <dsp:sp modelId="{89A51BDD-A9B9-4500-9B74-DE10982AA294}">
      <dsp:nvSpPr>
        <dsp:cNvPr id="0" name=""/>
        <dsp:cNvSpPr/>
      </dsp:nvSpPr>
      <dsp:spPr>
        <a:xfrm>
          <a:off x="0" y="2942147"/>
          <a:ext cx="2302433" cy="2347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5C0-72D9-45EE-9A79-CAACE46B3E8A}">
      <dsp:nvSpPr>
        <dsp:cNvPr id="0" name=""/>
        <dsp:cNvSpPr/>
      </dsp:nvSpPr>
      <dsp:spPr>
        <a:xfrm rot="10800000">
          <a:off x="2788121" y="334882"/>
          <a:ext cx="3545456" cy="16093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275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Социальная политика-                  </a:t>
          </a:r>
          <a:r>
            <a:rPr lang="ru-RU" sz="2100" kern="1200" dirty="0" smtClean="0">
              <a:solidFill>
                <a:schemeClr val="tx1"/>
              </a:solidFill>
            </a:rPr>
            <a:t>230,578  </a:t>
          </a:r>
          <a:r>
            <a:rPr lang="ru-RU" sz="2100" kern="1200" dirty="0" err="1" smtClean="0">
              <a:solidFill>
                <a:schemeClr val="tx1"/>
              </a:solidFill>
            </a:rPr>
            <a:t>тыс.руб</a:t>
          </a:r>
          <a:r>
            <a:rPr lang="ru-RU" sz="2100" kern="1200" dirty="0" smtClean="0">
              <a:solidFill>
                <a:schemeClr val="tx1"/>
              </a:solidFill>
            </a:rPr>
            <a:t>.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3190455" y="334882"/>
        <a:ext cx="3143122" cy="1609337"/>
      </dsp:txXfrm>
    </dsp:sp>
    <dsp:sp modelId="{FEBCFEB3-34AA-4F7B-B798-88D27A150921}">
      <dsp:nvSpPr>
        <dsp:cNvPr id="0" name=""/>
        <dsp:cNvSpPr/>
      </dsp:nvSpPr>
      <dsp:spPr>
        <a:xfrm>
          <a:off x="0" y="0"/>
          <a:ext cx="2406162" cy="22770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F0C8E-77C9-4DD2-BA3E-7E8281144AA6}">
      <dsp:nvSpPr>
        <dsp:cNvPr id="0" name=""/>
        <dsp:cNvSpPr/>
      </dsp:nvSpPr>
      <dsp:spPr>
        <a:xfrm rot="10800000">
          <a:off x="2848626" y="3146030"/>
          <a:ext cx="3466185" cy="1606495"/>
        </a:xfrm>
        <a:prstGeom prst="homePlate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275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Национальная безопасность и экономика-                   </a:t>
          </a:r>
          <a:r>
            <a:rPr lang="ru-RU" sz="2100" kern="1200" dirty="0" smtClean="0">
              <a:solidFill>
                <a:schemeClr val="tx1"/>
              </a:solidFill>
            </a:rPr>
            <a:t>30,770 </a:t>
          </a:r>
          <a:r>
            <a:rPr lang="ru-RU" sz="2100" kern="1200" dirty="0" err="1" smtClean="0">
              <a:solidFill>
                <a:schemeClr val="tx1"/>
              </a:solidFill>
            </a:rPr>
            <a:t>тыс.руб</a:t>
          </a:r>
          <a:r>
            <a:rPr lang="ru-RU" sz="2100" kern="1200" dirty="0" smtClean="0">
              <a:solidFill>
                <a:schemeClr val="tx1"/>
              </a:solidFill>
            </a:rPr>
            <a:t>.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3250250" y="3146030"/>
        <a:ext cx="3064561" cy="1606495"/>
      </dsp:txXfrm>
    </dsp:sp>
    <dsp:sp modelId="{4782D013-0FFD-45FC-819C-158302105C94}">
      <dsp:nvSpPr>
        <dsp:cNvPr id="0" name=""/>
        <dsp:cNvSpPr/>
      </dsp:nvSpPr>
      <dsp:spPr>
        <a:xfrm>
          <a:off x="0" y="2692536"/>
          <a:ext cx="2410366" cy="21804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Отчет об исполнении бюджета сельского поселения «</a:t>
            </a:r>
            <a:r>
              <a:rPr lang="ru-RU" sz="4400" dirty="0" err="1" smtClean="0"/>
              <a:t>Серёгово</a:t>
            </a:r>
            <a:r>
              <a:rPr lang="ru-RU" sz="4400" dirty="0" smtClean="0"/>
              <a:t>»</a:t>
            </a:r>
          </a:p>
          <a:p>
            <a:pPr marL="0" indent="0" algn="ctr">
              <a:buNone/>
            </a:pPr>
            <a:r>
              <a:rPr lang="ru-RU" sz="4400" dirty="0" smtClean="0"/>
              <a:t>за </a:t>
            </a:r>
            <a:r>
              <a:rPr lang="ru-RU" sz="4400" dirty="0" smtClean="0"/>
              <a:t>2019 </a:t>
            </a:r>
            <a:r>
              <a:rPr lang="ru-RU" sz="4400" dirty="0" smtClean="0"/>
              <a:t>год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28600"/>
            <a:ext cx="1008112" cy="106551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320025"/>
              </p:ext>
            </p:extLst>
          </p:nvPr>
        </p:nvGraphicFramePr>
        <p:xfrm>
          <a:off x="611560" y="1294110"/>
          <a:ext cx="7920880" cy="544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136" y="228600"/>
            <a:ext cx="7577016" cy="96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259632" y="1412776"/>
            <a:ext cx="2952328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 Развитие жилищно-коммунального хозяйства и повышение степени благоустройства  СП «Серёгово» 1 </a:t>
            </a:r>
            <a:r>
              <a:rPr lang="ru-RU" sz="1400" b="1" dirty="0" smtClean="0">
                <a:solidFill>
                  <a:srgbClr val="7030A0"/>
                </a:solidFill>
              </a:rPr>
              <a:t>469,553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36096" y="3789040"/>
            <a:ext cx="2664296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«Пожарная безопасность в населённых пунктах на территории СП «Серёгово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  <a:r>
              <a:rPr lang="ru-RU" dirty="0" smtClean="0">
                <a:solidFill>
                  <a:srgbClr val="7030A0"/>
                </a:solidFill>
              </a:rPr>
              <a:t>30,770 </a:t>
            </a:r>
            <a:r>
              <a:rPr lang="ru-RU" dirty="0" err="1" smtClean="0">
                <a:solidFill>
                  <a:srgbClr val="7030A0"/>
                </a:solidFill>
              </a:rPr>
              <a:t>тыс.руб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950561"/>
              </p:ext>
            </p:extLst>
          </p:nvPr>
        </p:nvGraphicFramePr>
        <p:xfrm>
          <a:off x="467544" y="1196752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01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627928"/>
              </p:ext>
            </p:extLst>
          </p:nvPr>
        </p:nvGraphicFramePr>
        <p:xfrm>
          <a:off x="916656" y="1412776"/>
          <a:ext cx="72730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08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345" y="2690336"/>
            <a:ext cx="75244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 внимание!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Разработчик: Финансовое управление АМР «Княжпогостский», адрес: 169200, </a:t>
            </a:r>
            <a:r>
              <a:rPr lang="ru-RU" sz="1400" dirty="0" err="1" smtClean="0"/>
              <a:t>г.Емва</a:t>
            </a:r>
            <a:r>
              <a:rPr lang="ru-RU" sz="1400" dirty="0" smtClean="0"/>
              <a:t>, </a:t>
            </a:r>
            <a:r>
              <a:rPr lang="ru-RU" sz="1400" dirty="0" err="1" smtClean="0"/>
              <a:t>ул.Дзержинского</a:t>
            </a:r>
            <a:r>
              <a:rPr lang="ru-RU" sz="1400" dirty="0" smtClean="0"/>
              <a:t>, д.81. Тел.: 8 (82139) 2-14-78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Бюджет сельского </a:t>
            </a:r>
            <a:r>
              <a:rPr lang="ru-RU" sz="2800" dirty="0" err="1" smtClean="0"/>
              <a:t>поселения«Серёгово</a:t>
            </a:r>
            <a:r>
              <a:rPr lang="ru-RU" sz="2800" dirty="0" smtClean="0"/>
              <a:t>» на </a:t>
            </a:r>
            <a:r>
              <a:rPr lang="ru-RU" sz="2800" dirty="0" smtClean="0"/>
              <a:t>2019 </a:t>
            </a:r>
            <a:r>
              <a:rPr lang="ru-RU" sz="2800" dirty="0" smtClean="0"/>
              <a:t>год и плановый период </a:t>
            </a:r>
            <a:r>
              <a:rPr lang="ru-RU" sz="2800" dirty="0" smtClean="0"/>
              <a:t>2020-2021 </a:t>
            </a:r>
            <a:r>
              <a:rPr lang="ru-RU" sz="2800" dirty="0" smtClean="0"/>
              <a:t>годов</a:t>
            </a:r>
          </a:p>
          <a:p>
            <a:pPr marL="0" indent="0" algn="ctr">
              <a:buNone/>
            </a:pPr>
            <a:r>
              <a:rPr lang="ru-RU" sz="2800" dirty="0" smtClean="0"/>
              <a:t> утвержден Решением Совета сельского поселения «Серёгово» </a:t>
            </a:r>
            <a:r>
              <a:rPr lang="ru-RU" sz="2800" dirty="0"/>
              <a:t>от </a:t>
            </a:r>
            <a:r>
              <a:rPr lang="ru-RU" sz="2800" dirty="0" smtClean="0"/>
              <a:t>25.12.2018 </a:t>
            </a:r>
            <a:r>
              <a:rPr lang="ru-RU" sz="2800" dirty="0"/>
              <a:t>г. </a:t>
            </a:r>
            <a:r>
              <a:rPr lang="ru-RU" sz="2800" dirty="0" smtClean="0"/>
              <a:t>№</a:t>
            </a:r>
            <a:r>
              <a:rPr lang="ru-RU" sz="2800" dirty="0" smtClean="0"/>
              <a:t>4-23/1 </a:t>
            </a:r>
            <a:r>
              <a:rPr lang="ru-RU" sz="2800" dirty="0" smtClean="0"/>
              <a:t>(изменения в 2017 году вносились </a:t>
            </a:r>
            <a:r>
              <a:rPr lang="ru-RU" sz="2800" dirty="0" smtClean="0"/>
              <a:t>6 </a:t>
            </a:r>
            <a:r>
              <a:rPr lang="ru-RU" sz="2800" dirty="0" smtClean="0"/>
              <a:t>раз)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79" y="4152058"/>
            <a:ext cx="3845402" cy="24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000" y="1294110"/>
            <a:ext cx="7533456" cy="487119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Основные параметры:</a:t>
            </a:r>
          </a:p>
          <a:p>
            <a:pPr marL="45720" indent="0" algn="ctr">
              <a:buNone/>
            </a:pPr>
            <a:r>
              <a:rPr lang="ru-RU" dirty="0" smtClean="0"/>
              <a:t>Доходы (факт</a:t>
            </a:r>
            <a:r>
              <a:rPr lang="ru-RU" dirty="0" smtClean="0"/>
              <a:t>)- 4 135,456тыс.рублей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Расходы (факт)-4 </a:t>
            </a:r>
            <a:r>
              <a:rPr lang="ru-RU" dirty="0" smtClean="0"/>
              <a:t>135,037 тыс.рублей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Профицит- </a:t>
            </a:r>
            <a:r>
              <a:rPr lang="ru-RU" dirty="0" smtClean="0"/>
              <a:t>419,33 </a:t>
            </a:r>
            <a:r>
              <a:rPr lang="ru-RU" dirty="0" smtClean="0"/>
              <a:t>тыс.рублей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725349"/>
              </p:ext>
            </p:extLst>
          </p:nvPr>
        </p:nvGraphicFramePr>
        <p:xfrm>
          <a:off x="1475656" y="3068960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75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17173"/>
              </p:ext>
            </p:extLst>
          </p:nvPr>
        </p:nvGraphicFramePr>
        <p:xfrm>
          <a:off x="1547662" y="1131184"/>
          <a:ext cx="6768753" cy="2153799"/>
        </p:xfrm>
        <a:graphic>
          <a:graphicData uri="http://schemas.openxmlformats.org/drawingml/2006/table">
            <a:tbl>
              <a:tblPr/>
              <a:tblGrid>
                <a:gridCol w="2050934"/>
                <a:gridCol w="2393264"/>
                <a:gridCol w="2324555"/>
              </a:tblGrid>
              <a:tr h="69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</a:t>
                      </a:r>
                      <a:r>
                        <a:rPr lang="ru-RU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4 137,588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137,888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4 135,456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135,037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507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57883"/>
              </p:ext>
            </p:extLst>
          </p:nvPr>
        </p:nvGraphicFramePr>
        <p:xfrm>
          <a:off x="1403648" y="3284984"/>
          <a:ext cx="727280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52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6960"/>
              </p:ext>
            </p:extLst>
          </p:nvPr>
        </p:nvGraphicFramePr>
        <p:xfrm>
          <a:off x="1143000" y="1294108"/>
          <a:ext cx="7533456" cy="5238881"/>
        </p:xfrm>
        <a:graphic>
          <a:graphicData uri="http://schemas.openxmlformats.org/drawingml/2006/table">
            <a:tbl>
              <a:tblPr/>
              <a:tblGrid>
                <a:gridCol w="2794159"/>
                <a:gridCol w="1786969"/>
                <a:gridCol w="1584176"/>
                <a:gridCol w="1368152"/>
              </a:tblGrid>
              <a:tr h="10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исполнения от общего объема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426,800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416,369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171,399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547,688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547,688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4 137,588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4 135,456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8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40129"/>
              </p:ext>
            </p:extLst>
          </p:nvPr>
        </p:nvGraphicFramePr>
        <p:xfrm>
          <a:off x="1547664" y="1844824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4292011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697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256584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Налоговые </a:t>
            </a:r>
            <a:r>
              <a:rPr lang="ru-RU" sz="3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416,370 </a:t>
            </a:r>
            <a:r>
              <a:rPr lang="ru-RU" sz="35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2600" dirty="0" smtClean="0"/>
              <a:t>НДФЛ- </a:t>
            </a:r>
            <a:r>
              <a:rPr lang="ru-RU" sz="2600" dirty="0" smtClean="0"/>
              <a:t>250,119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</a:t>
            </a:r>
            <a:r>
              <a:rPr lang="ru-RU" sz="2600" dirty="0" smtClean="0"/>
              <a:t>(60%)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Государственная пошлина-1,120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(</a:t>
            </a:r>
            <a:r>
              <a:rPr lang="ru-RU" sz="2600" dirty="0" smtClean="0"/>
              <a:t>0,3%)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Налог на </a:t>
            </a:r>
            <a:r>
              <a:rPr lang="ru-RU" sz="2600" dirty="0" smtClean="0"/>
              <a:t>имущество- 165,131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(</a:t>
            </a:r>
            <a:r>
              <a:rPr lang="ru-RU" sz="2600" dirty="0" smtClean="0"/>
              <a:t>39,7%)</a:t>
            </a:r>
            <a:endParaRPr lang="ru-RU" sz="2600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23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 fontScale="92500" lnSpcReduction="20000"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Неналоговые </a:t>
            </a:r>
            <a:r>
              <a:rPr lang="ru-RU" sz="4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171,398 </a:t>
            </a:r>
            <a:r>
              <a:rPr lang="ru-RU" sz="4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4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Доход, от использования имущества– </a:t>
            </a:r>
            <a:r>
              <a:rPr lang="ru-RU" sz="3400" dirty="0" smtClean="0"/>
              <a:t>125,505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</a:t>
            </a:r>
            <a:r>
              <a:rPr lang="ru-RU" sz="3400" dirty="0" smtClean="0"/>
              <a:t>(73%)</a:t>
            </a:r>
            <a:endParaRPr lang="ru-RU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Штрафы, санкции, возмещение ущерба – </a:t>
            </a:r>
            <a:r>
              <a:rPr lang="ru-RU" sz="3400" dirty="0" smtClean="0"/>
              <a:t>13,493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. </a:t>
            </a:r>
            <a:r>
              <a:rPr lang="ru-RU" sz="3400" dirty="0" smtClean="0"/>
              <a:t>(</a:t>
            </a:r>
            <a:r>
              <a:rPr lang="ru-RU" sz="3400" dirty="0"/>
              <a:t>8</a:t>
            </a:r>
            <a:r>
              <a:rPr lang="ru-RU" sz="3400" dirty="0" smtClean="0"/>
              <a:t>%)</a:t>
            </a:r>
            <a:endParaRPr lang="ru-RU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Прочие неналоговые доходы- </a:t>
            </a:r>
            <a:r>
              <a:rPr lang="ru-RU" sz="3400" dirty="0" smtClean="0"/>
              <a:t>32,400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</a:t>
            </a:r>
            <a:r>
              <a:rPr lang="ru-RU" sz="3400" dirty="0" smtClean="0"/>
              <a:t>(</a:t>
            </a:r>
            <a:r>
              <a:rPr lang="ru-RU" sz="3400" dirty="0" smtClean="0"/>
              <a:t>19</a:t>
            </a:r>
            <a:r>
              <a:rPr lang="ru-RU" sz="3400" dirty="0" smtClean="0"/>
              <a:t> </a:t>
            </a:r>
            <a:r>
              <a:rPr lang="ru-RU" sz="3400" dirty="0" smtClean="0"/>
              <a:t>%)</a:t>
            </a:r>
            <a:endParaRPr lang="ru-RU" sz="3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75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4110"/>
            <a:ext cx="8784976" cy="5159226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Безвозмездные поступления–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 </a:t>
            </a: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547,688 </a:t>
            </a:r>
            <a:r>
              <a:rPr lang="ru-RU" sz="3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Субвенции- 177,159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</a:t>
            </a:r>
            <a:r>
              <a:rPr lang="ru-RU" sz="3200" dirty="0" smtClean="0"/>
              <a:t>(</a:t>
            </a:r>
            <a:r>
              <a:rPr lang="ru-RU" sz="3200" dirty="0"/>
              <a:t>5</a:t>
            </a:r>
            <a:r>
              <a:rPr lang="ru-RU" sz="3200" dirty="0" smtClean="0"/>
              <a:t>%)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 Дотации- 2 </a:t>
            </a:r>
            <a:r>
              <a:rPr lang="ru-RU" sz="3200" dirty="0" smtClean="0"/>
              <a:t>921,389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</a:t>
            </a:r>
            <a:r>
              <a:rPr lang="ru-RU" sz="3200" dirty="0" smtClean="0"/>
              <a:t>(</a:t>
            </a:r>
            <a:r>
              <a:rPr lang="ru-RU" sz="3200" dirty="0" smtClean="0"/>
              <a:t>82</a:t>
            </a:r>
            <a:r>
              <a:rPr lang="ru-RU" sz="3200" dirty="0" smtClean="0"/>
              <a:t>%)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Иные межбюджетные трансферты – </a:t>
            </a:r>
            <a:r>
              <a:rPr lang="ru-RU" sz="3200" dirty="0" smtClean="0"/>
              <a:t>449,140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 </a:t>
            </a:r>
            <a:r>
              <a:rPr lang="ru-RU" sz="3200" dirty="0" smtClean="0"/>
              <a:t>(13%)</a:t>
            </a:r>
            <a:endParaRPr lang="ru-RU" sz="3200" dirty="0" smtClean="0"/>
          </a:p>
          <a:p>
            <a:pPr marL="4572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174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1351</TotalTime>
  <Words>399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Tretyakova</cp:lastModifiedBy>
  <cp:revision>113</cp:revision>
  <dcterms:created xsi:type="dcterms:W3CDTF">2016-03-09T09:58:10Z</dcterms:created>
  <dcterms:modified xsi:type="dcterms:W3CDTF">2020-07-31T06:56:34Z</dcterms:modified>
</cp:coreProperties>
</file>