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4" r:id="rId4"/>
    <p:sldId id="280" r:id="rId5"/>
    <p:sldId id="285" r:id="rId6"/>
    <p:sldId id="306" r:id="rId7"/>
    <p:sldId id="311" r:id="rId8"/>
    <p:sldId id="307" r:id="rId9"/>
    <p:sldId id="309" r:id="rId10"/>
    <p:sldId id="317" r:id="rId11"/>
    <p:sldId id="327" r:id="rId12"/>
    <p:sldId id="322" r:id="rId13"/>
    <p:sldId id="290" r:id="rId14"/>
    <p:sldId id="303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3D3EA"/>
    <a:srgbClr val="35759D"/>
    <a:srgbClr val="35B19D"/>
    <a:srgbClr val="FFFF00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5596" autoAdjust="0"/>
  </p:normalViewPr>
  <p:slideViewPr>
    <p:cSldViewPr>
      <p:cViewPr>
        <p:scale>
          <a:sx n="100" d="100"/>
          <a:sy n="100" d="100"/>
        </p:scale>
        <p:origin x="-106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C6BF4-2850-416F-95C9-EBC193AA5628}" type="doc">
      <dgm:prSet loTypeId="urn:microsoft.com/office/officeart/2005/8/layout/h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98CE632A-9F22-44D3-8FF7-1AE34BEEE7B1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Налоговые доходы </a:t>
          </a:r>
          <a:r>
            <a:rPr lang="ru-RU" sz="1400" dirty="0" smtClean="0"/>
            <a:t>(поступления от уплаты налогов)</a:t>
          </a:r>
          <a:endParaRPr lang="ru-RU" sz="1400" dirty="0"/>
        </a:p>
      </dgm:t>
    </dgm:pt>
    <dgm:pt modelId="{A91A1150-7E69-45AD-912D-AA51E485481A}" type="parTrans" cxnId="{5080BEE2-0EC7-43CD-BD9B-DE9CEA2A015A}">
      <dgm:prSet/>
      <dgm:spPr/>
      <dgm:t>
        <a:bodyPr/>
        <a:lstStyle/>
        <a:p>
          <a:endParaRPr lang="ru-RU"/>
        </a:p>
      </dgm:t>
    </dgm:pt>
    <dgm:pt modelId="{D5858083-2EF8-44E4-9216-EDBBD6223617}" type="sibTrans" cxnId="{5080BEE2-0EC7-43CD-BD9B-DE9CEA2A015A}">
      <dgm:prSet/>
      <dgm:spPr/>
      <dgm:t>
        <a:bodyPr/>
        <a:lstStyle/>
        <a:p>
          <a:endParaRPr lang="ru-RU"/>
        </a:p>
      </dgm:t>
    </dgm:pt>
    <dgm:pt modelId="{1263FE8B-FA7B-49BE-B641-9513D8FD310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22B33B13-8E4C-438F-98B1-636915CB5689}" type="parTrans" cxnId="{4E74C196-2322-4E2B-B676-713762895B89}">
      <dgm:prSet/>
      <dgm:spPr/>
      <dgm:t>
        <a:bodyPr/>
        <a:lstStyle/>
        <a:p>
          <a:endParaRPr lang="ru-RU"/>
        </a:p>
      </dgm:t>
    </dgm:pt>
    <dgm:pt modelId="{8E16A9C4-94E0-4B64-A553-CF16C08A3BF9}" type="sibTrans" cxnId="{4E74C196-2322-4E2B-B676-713762895B89}">
      <dgm:prSet/>
      <dgm:spPr/>
      <dgm:t>
        <a:bodyPr/>
        <a:lstStyle/>
        <a:p>
          <a:endParaRPr lang="ru-RU"/>
        </a:p>
      </dgm:t>
    </dgm:pt>
    <dgm:pt modelId="{A8BCBA04-C4C1-471F-B3D5-DF4691525E22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800" dirty="0" smtClean="0"/>
            <a:t>Неналоговые доходы </a:t>
          </a:r>
          <a:r>
            <a:rPr lang="ru-RU" sz="1400" dirty="0" smtClean="0"/>
            <a:t>(поступления от уплаты прочих пошлин, сборов)</a:t>
          </a:r>
          <a:endParaRPr lang="ru-RU" sz="1400" dirty="0"/>
        </a:p>
      </dgm:t>
    </dgm:pt>
    <dgm:pt modelId="{C3F4D127-80CF-47E0-A4B7-FA0A8C3A0918}" type="parTrans" cxnId="{5F567C3B-1902-4D60-A38A-830AE3272327}">
      <dgm:prSet/>
      <dgm:spPr/>
      <dgm:t>
        <a:bodyPr/>
        <a:lstStyle/>
        <a:p>
          <a:endParaRPr lang="ru-RU"/>
        </a:p>
      </dgm:t>
    </dgm:pt>
    <dgm:pt modelId="{AC7B2846-FDC3-4BA3-B352-F8731EC16939}" type="sibTrans" cxnId="{5F567C3B-1902-4D60-A38A-830AE3272327}">
      <dgm:prSet/>
      <dgm:spPr/>
      <dgm:t>
        <a:bodyPr/>
        <a:lstStyle/>
        <a:p>
          <a:endParaRPr lang="ru-RU"/>
        </a:p>
      </dgm:t>
    </dgm:pt>
    <dgm:pt modelId="{A762076E-A8EC-4B7F-B41D-9CC2E4E61E6D}">
      <dgm:prSet phldrT="[Текст]" custT="1"/>
      <dgm:spPr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ru-RU" sz="1600" dirty="0" smtClean="0"/>
            <a:t>Безвозмездные поступления (поступления из других бюджетов бюджетной системы РФ)</a:t>
          </a:r>
          <a:endParaRPr lang="ru-RU" sz="1600" dirty="0"/>
        </a:p>
      </dgm:t>
    </dgm:pt>
    <dgm:pt modelId="{71710A29-1491-4D66-8B66-46834351D276}" type="parTrans" cxnId="{02D4EBA2-0C65-42FB-A2FA-E535B75E4B9F}">
      <dgm:prSet/>
      <dgm:spPr/>
      <dgm:t>
        <a:bodyPr/>
        <a:lstStyle/>
        <a:p>
          <a:endParaRPr lang="ru-RU"/>
        </a:p>
      </dgm:t>
    </dgm:pt>
    <dgm:pt modelId="{FC37B5AE-41A1-48C4-9688-979B0298AC78}" type="sibTrans" cxnId="{02D4EBA2-0C65-42FB-A2FA-E535B75E4B9F}">
      <dgm:prSet/>
      <dgm:spPr/>
      <dgm:t>
        <a:bodyPr/>
        <a:lstStyle/>
        <a:p>
          <a:endParaRPr lang="ru-RU"/>
        </a:p>
      </dgm:t>
    </dgm:pt>
    <dgm:pt modelId="{3219860F-1DE0-49A9-9A09-FA6858A07E27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Дотации</a:t>
          </a:r>
          <a:endParaRPr lang="ru-RU" sz="1500" dirty="0">
            <a:solidFill>
              <a:srgbClr val="7030A0"/>
            </a:solidFill>
          </a:endParaRPr>
        </a:p>
      </dgm:t>
    </dgm:pt>
    <dgm:pt modelId="{F0CBC99E-A183-413D-907A-3EEC0F72830F}" type="parTrans" cxnId="{2CEC4969-7468-45D5-B1C8-DFF94DAB9880}">
      <dgm:prSet/>
      <dgm:spPr/>
      <dgm:t>
        <a:bodyPr/>
        <a:lstStyle/>
        <a:p>
          <a:endParaRPr lang="ru-RU"/>
        </a:p>
      </dgm:t>
    </dgm:pt>
    <dgm:pt modelId="{20280C7A-F562-4A0B-AFCE-DF36D2F36797}" type="sibTrans" cxnId="{2CEC4969-7468-45D5-B1C8-DFF94DAB9880}">
      <dgm:prSet/>
      <dgm:spPr/>
      <dgm:t>
        <a:bodyPr/>
        <a:lstStyle/>
        <a:p>
          <a:endParaRPr lang="ru-RU"/>
        </a:p>
      </dgm:t>
    </dgm:pt>
    <dgm:pt modelId="{676F481A-4B86-4E0F-9894-A23D54109B2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9D8B8A09-6F10-4690-85A8-E7E10F9E1E03}" type="parTrans" cxnId="{13015AC9-D735-46BC-9EC9-2D1F660D0D38}">
      <dgm:prSet/>
      <dgm:spPr/>
      <dgm:t>
        <a:bodyPr/>
        <a:lstStyle/>
        <a:p>
          <a:endParaRPr lang="ru-RU"/>
        </a:p>
      </dgm:t>
    </dgm:pt>
    <dgm:pt modelId="{174F3E2C-F6BB-4AEC-A4F7-502164AB3872}" type="sibTrans" cxnId="{13015AC9-D735-46BC-9EC9-2D1F660D0D38}">
      <dgm:prSet/>
      <dgm:spPr/>
      <dgm:t>
        <a:bodyPr/>
        <a:lstStyle/>
        <a:p>
          <a:endParaRPr lang="ru-RU"/>
        </a:p>
      </dgm:t>
    </dgm:pt>
    <dgm:pt modelId="{3F7DADBB-6970-4670-B27F-5C52A973D3FC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 sz="1500" dirty="0"/>
        </a:p>
      </dgm:t>
    </dgm:pt>
    <dgm:pt modelId="{DDA4ECBB-A236-45D5-953B-A85AFDDA3928}" type="parTrans" cxnId="{F9C54680-5A55-49F2-815C-FBEDA2989AF6}">
      <dgm:prSet/>
      <dgm:spPr/>
      <dgm:t>
        <a:bodyPr/>
        <a:lstStyle/>
        <a:p>
          <a:endParaRPr lang="ru-RU"/>
        </a:p>
      </dgm:t>
    </dgm:pt>
    <dgm:pt modelId="{110989DF-7913-4D06-BB28-99D8DD6AB8E3}" type="sibTrans" cxnId="{F9C54680-5A55-49F2-815C-FBEDA2989AF6}">
      <dgm:prSet/>
      <dgm:spPr/>
      <dgm:t>
        <a:bodyPr/>
        <a:lstStyle/>
        <a:p>
          <a:endParaRPr lang="ru-RU"/>
        </a:p>
      </dgm:t>
    </dgm:pt>
    <dgm:pt modelId="{91C23C6C-BE7A-49CB-8895-735DE5A02E56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Земельный налог</a:t>
          </a:r>
        </a:p>
      </dgm:t>
    </dgm:pt>
    <dgm:pt modelId="{3E2D3F96-1B12-4F76-901C-ABF7D25E8EFD}" type="parTrans" cxnId="{A30CFBEF-C71D-4589-8E3D-D3118D5A9ECC}">
      <dgm:prSet/>
      <dgm:spPr/>
      <dgm:t>
        <a:bodyPr/>
        <a:lstStyle/>
        <a:p>
          <a:endParaRPr lang="ru-RU"/>
        </a:p>
      </dgm:t>
    </dgm:pt>
    <dgm:pt modelId="{DF3B1F7C-6E8F-4C5D-B9CC-24BC38DBF5BD}" type="sibTrans" cxnId="{A30CFBEF-C71D-4589-8E3D-D3118D5A9ECC}">
      <dgm:prSet/>
      <dgm:spPr/>
      <dgm:t>
        <a:bodyPr/>
        <a:lstStyle/>
        <a:p>
          <a:endParaRPr lang="ru-RU"/>
        </a:p>
      </dgm:t>
    </dgm:pt>
    <dgm:pt modelId="{1FF62CBD-947C-4C8F-A871-0365E0497229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dirty="0">
            <a:solidFill>
              <a:srgbClr val="7030A0"/>
            </a:solidFill>
          </a:endParaRPr>
        </a:p>
      </dgm:t>
    </dgm:pt>
    <dgm:pt modelId="{30FE7B4C-DC06-4F2C-B6B9-2FBF46A17F2C}" type="parTrans" cxnId="{B27F5277-D533-4F8F-951D-16C8E33D865F}">
      <dgm:prSet/>
      <dgm:spPr/>
      <dgm:t>
        <a:bodyPr/>
        <a:lstStyle/>
        <a:p>
          <a:endParaRPr lang="ru-RU"/>
        </a:p>
      </dgm:t>
    </dgm:pt>
    <dgm:pt modelId="{C7D40071-C832-462E-A2A3-8878E225A874}" type="sibTrans" cxnId="{B27F5277-D533-4F8F-951D-16C8E33D865F}">
      <dgm:prSet/>
      <dgm:spPr/>
      <dgm:t>
        <a:bodyPr/>
        <a:lstStyle/>
        <a:p>
          <a:endParaRPr lang="ru-RU"/>
        </a:p>
      </dgm:t>
    </dgm:pt>
    <dgm:pt modelId="{75AE7486-D541-4914-9C36-303749C7F35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Субвенции</a:t>
          </a:r>
          <a:endParaRPr lang="ru-RU" sz="1500" dirty="0">
            <a:solidFill>
              <a:srgbClr val="7030A0"/>
            </a:solidFill>
          </a:endParaRPr>
        </a:p>
      </dgm:t>
    </dgm:pt>
    <dgm:pt modelId="{770D85EF-DF9D-424B-998F-9B5B7A1213C6}" type="parTrans" cxnId="{3774963F-3C49-47CD-9332-9D172F120D00}">
      <dgm:prSet/>
      <dgm:spPr/>
      <dgm:t>
        <a:bodyPr/>
        <a:lstStyle/>
        <a:p>
          <a:endParaRPr lang="ru-RU"/>
        </a:p>
      </dgm:t>
    </dgm:pt>
    <dgm:pt modelId="{6C8427A1-56AF-4885-A748-44BC85B2EC3D}" type="sibTrans" cxnId="{3774963F-3C49-47CD-9332-9D172F120D00}">
      <dgm:prSet/>
      <dgm:spPr/>
      <dgm:t>
        <a:bodyPr/>
        <a:lstStyle/>
        <a:p>
          <a:endParaRPr lang="ru-RU"/>
        </a:p>
      </dgm:t>
    </dgm:pt>
    <dgm:pt modelId="{86010910-4EC4-45C0-A727-19B204A314B4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dirty="0">
            <a:solidFill>
              <a:srgbClr val="7030A0"/>
            </a:solidFill>
          </a:endParaRPr>
        </a:p>
      </dgm:t>
    </dgm:pt>
    <dgm:pt modelId="{EF5A4715-5BB3-47A7-89B1-6A0A66FD4ACB}" type="parTrans" cxnId="{977754D0-55B2-4644-BDCB-16318D90DEAF}">
      <dgm:prSet/>
      <dgm:spPr/>
      <dgm:t>
        <a:bodyPr/>
        <a:lstStyle/>
        <a:p>
          <a:endParaRPr lang="ru-RU"/>
        </a:p>
      </dgm:t>
    </dgm:pt>
    <dgm:pt modelId="{EEA7DB91-4FD3-4728-86FD-4E85665457AA}" type="sibTrans" cxnId="{977754D0-55B2-4644-BDCB-16318D90DEAF}">
      <dgm:prSet/>
      <dgm:spPr/>
      <dgm:t>
        <a:bodyPr/>
        <a:lstStyle/>
        <a:p>
          <a:endParaRPr lang="ru-RU"/>
        </a:p>
      </dgm:t>
    </dgm:pt>
    <dgm:pt modelId="{C3159466-F987-448F-92C9-50880BA48C93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dirty="0">
            <a:solidFill>
              <a:srgbClr val="7030A0"/>
            </a:solidFill>
          </a:endParaRPr>
        </a:p>
      </dgm:t>
    </dgm:pt>
    <dgm:pt modelId="{FEA904D5-4C99-4C79-8903-9F10630AA963}" type="parTrans" cxnId="{CA0488C7-5D1F-425A-A3CE-6D6AA34974D5}">
      <dgm:prSet/>
      <dgm:spPr/>
      <dgm:t>
        <a:bodyPr/>
        <a:lstStyle/>
        <a:p>
          <a:endParaRPr lang="ru-RU"/>
        </a:p>
      </dgm:t>
    </dgm:pt>
    <dgm:pt modelId="{E0C49777-AEAE-4C03-B068-209A5BCBDB58}" type="sibTrans" cxnId="{CA0488C7-5D1F-425A-A3CE-6D6AA34974D5}">
      <dgm:prSet/>
      <dgm:spPr/>
      <dgm:t>
        <a:bodyPr/>
        <a:lstStyle/>
        <a:p>
          <a:endParaRPr lang="ru-RU"/>
        </a:p>
      </dgm:t>
    </dgm:pt>
    <dgm:pt modelId="{EA1BB333-6B50-4154-85B5-B912F02424AB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Единый сельскохозяйственный налог</a:t>
          </a:r>
          <a:endParaRPr lang="ru-RU" sz="1500" dirty="0">
            <a:solidFill>
              <a:srgbClr val="7030A0"/>
            </a:solidFill>
          </a:endParaRPr>
        </a:p>
      </dgm:t>
    </dgm:pt>
    <dgm:pt modelId="{3FB6ADCA-5C53-4ECF-9684-1C0313AE3540}" type="parTrans" cxnId="{3C06A51B-DA9A-4C67-84E7-2BD7E6B2308A}">
      <dgm:prSet/>
      <dgm:spPr/>
      <dgm:t>
        <a:bodyPr/>
        <a:lstStyle/>
        <a:p>
          <a:endParaRPr lang="ru-RU"/>
        </a:p>
      </dgm:t>
    </dgm:pt>
    <dgm:pt modelId="{737A6955-F450-452E-B25C-F811BBF7CF1C}" type="sibTrans" cxnId="{3C06A51B-DA9A-4C67-84E7-2BD7E6B2308A}">
      <dgm:prSet/>
      <dgm:spPr/>
      <dgm:t>
        <a:bodyPr/>
        <a:lstStyle/>
        <a:p>
          <a:endParaRPr lang="ru-RU"/>
        </a:p>
      </dgm:t>
    </dgm:pt>
    <dgm:pt modelId="{40A64D9D-FD66-4552-BA69-CA506A4E18BC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5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dirty="0">
            <a:solidFill>
              <a:srgbClr val="7030A0"/>
            </a:solidFill>
          </a:endParaRPr>
        </a:p>
      </dgm:t>
    </dgm:pt>
    <dgm:pt modelId="{EC424ACF-3ED0-466C-8F5F-DAF2A940F68B}" type="parTrans" cxnId="{D114A224-B8B4-4A97-AB80-5525E965EAB2}">
      <dgm:prSet/>
      <dgm:spPr/>
      <dgm:t>
        <a:bodyPr/>
        <a:lstStyle/>
        <a:p>
          <a:endParaRPr lang="ru-RU"/>
        </a:p>
      </dgm:t>
    </dgm:pt>
    <dgm:pt modelId="{A6F95A87-0D42-42D2-899C-2E2830FF70CC}" type="sibTrans" cxnId="{D114A224-B8B4-4A97-AB80-5525E965EAB2}">
      <dgm:prSet/>
      <dgm:spPr/>
      <dgm:t>
        <a:bodyPr/>
        <a:lstStyle/>
        <a:p>
          <a:endParaRPr lang="ru-RU"/>
        </a:p>
      </dgm:t>
    </dgm:pt>
    <dgm:pt modelId="{870F75BD-BB1D-420E-BB3E-7F5F7CB350C2}" type="pres">
      <dgm:prSet presAssocID="{90CC6BF4-2850-416F-95C9-EBC193AA56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8521E-EC47-4C41-886E-A6E79C008F77}" type="pres">
      <dgm:prSet presAssocID="{98CE632A-9F22-44D3-8FF7-1AE34BEEE7B1}" presName="composite" presStyleCnt="0"/>
      <dgm:spPr/>
    </dgm:pt>
    <dgm:pt modelId="{A3778287-4B04-4172-83DE-9B603818CB81}" type="pres">
      <dgm:prSet presAssocID="{98CE632A-9F22-44D3-8FF7-1AE34BEEE7B1}" presName="parTx" presStyleLbl="alignNode1" presStyleIdx="0" presStyleCnt="3" custScaleY="115687" custLinFactNeighborX="2089" custLinFactNeighborY="-7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CFEFD-4518-4BB0-BDCF-8849EDEBC7D5}" type="pres">
      <dgm:prSet presAssocID="{98CE632A-9F22-44D3-8FF7-1AE34BEEE7B1}" presName="desTx" presStyleLbl="alignAccFollowNode1" presStyleIdx="0" presStyleCnt="3" custScaleY="102413" custLinFactNeighborX="-4086" custLinFactNeighborY="6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07021-6B36-4423-B5AC-26791D8175D2}" type="pres">
      <dgm:prSet presAssocID="{D5858083-2EF8-44E4-9216-EDBBD6223617}" presName="space" presStyleCnt="0"/>
      <dgm:spPr/>
    </dgm:pt>
    <dgm:pt modelId="{E3CF13DE-47B5-4544-AE61-23F4F4687F31}" type="pres">
      <dgm:prSet presAssocID="{A8BCBA04-C4C1-471F-B3D5-DF4691525E22}" presName="composite" presStyleCnt="0"/>
      <dgm:spPr/>
    </dgm:pt>
    <dgm:pt modelId="{B2310FB7-EA56-4FE0-A40A-3378F82B36F7}" type="pres">
      <dgm:prSet presAssocID="{A8BCBA04-C4C1-471F-B3D5-DF4691525E22}" presName="parTx" presStyleLbl="alignNode1" presStyleIdx="1" presStyleCnt="3" custScaleY="114879" custLinFactNeighborX="3304" custLinFactNeighborY="2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FF82A-8571-4949-9B53-8D3D55E4B826}" type="pres">
      <dgm:prSet presAssocID="{A8BCBA04-C4C1-471F-B3D5-DF4691525E22}" presName="desTx" presStyleLbl="alignAccFollowNode1" presStyleIdx="1" presStyleCnt="3" custScaleY="102350" custLinFactNeighborX="2581" custLinFactNeighborY="3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3C653-3769-4EF2-866B-71FC1C5A630F}" type="pres">
      <dgm:prSet presAssocID="{AC7B2846-FDC3-4BA3-B352-F8731EC16939}" presName="space" presStyleCnt="0"/>
      <dgm:spPr/>
    </dgm:pt>
    <dgm:pt modelId="{4D224361-7415-4BF7-B3A0-739C347D2BF5}" type="pres">
      <dgm:prSet presAssocID="{A762076E-A8EC-4B7F-B41D-9CC2E4E61E6D}" presName="composite" presStyleCnt="0"/>
      <dgm:spPr/>
    </dgm:pt>
    <dgm:pt modelId="{BB1FB0B0-77C5-4A8C-A3B5-AA7C21AAAFB3}" type="pres">
      <dgm:prSet presAssocID="{A762076E-A8EC-4B7F-B41D-9CC2E4E61E6D}" presName="parTx" presStyleLbl="alignNode1" presStyleIdx="2" presStyleCnt="3" custScaleX="97958" custScaleY="118372" custLinFactNeighborX="-2315" custLinFactNeighborY="-22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E221E-7E04-47CE-B2D5-CA7B040A95EE}" type="pres">
      <dgm:prSet presAssocID="{A762076E-A8EC-4B7F-B41D-9CC2E4E61E6D}" presName="desTx" presStyleLbl="alignAccFollowNode1" presStyleIdx="2" presStyleCnt="3" custScaleX="94261" custScaleY="103792" custLinFactNeighborX="-4563" custLinFactNeighborY="6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74963F-3C49-47CD-9332-9D172F120D00}" srcId="{A762076E-A8EC-4B7F-B41D-9CC2E4E61E6D}" destId="{75AE7486-D541-4914-9C36-303749C7F354}" srcOrd="1" destOrd="0" parTransId="{770D85EF-DF9D-424B-998F-9B5B7A1213C6}" sibTransId="{6C8427A1-56AF-4885-A748-44BC85B2EC3D}"/>
    <dgm:cxn modelId="{13015AC9-D735-46BC-9EC9-2D1F660D0D38}" srcId="{98CE632A-9F22-44D3-8FF7-1AE34BEEE7B1}" destId="{676F481A-4B86-4E0F-9894-A23D54109B22}" srcOrd="6" destOrd="0" parTransId="{9D8B8A09-6F10-4690-85A8-E7E10F9E1E03}" sibTransId="{174F3E2C-F6BB-4AEC-A4F7-502164AB3872}"/>
    <dgm:cxn modelId="{6E127610-7CBF-4D55-9420-5195C7603A5D}" type="presOf" srcId="{98CE632A-9F22-44D3-8FF7-1AE34BEEE7B1}" destId="{A3778287-4B04-4172-83DE-9B603818CB81}" srcOrd="0" destOrd="0" presId="urn:microsoft.com/office/officeart/2005/8/layout/hList1"/>
    <dgm:cxn modelId="{CA0488C7-5D1F-425A-A3CE-6D6AA34974D5}" srcId="{A8BCBA04-C4C1-471F-B3D5-DF4691525E22}" destId="{C3159466-F987-448F-92C9-50880BA48C93}" srcOrd="0" destOrd="0" parTransId="{FEA904D5-4C99-4C79-8903-9F10630AA963}" sibTransId="{E0C49777-AEAE-4C03-B068-209A5BCBDB58}"/>
    <dgm:cxn modelId="{F46F384E-BC3F-4C3F-AD3A-4D6115C27DF0}" type="presOf" srcId="{86010910-4EC4-45C0-A727-19B204A314B4}" destId="{73BE221E-7E04-47CE-B2D5-CA7B040A95EE}" srcOrd="0" destOrd="2" presId="urn:microsoft.com/office/officeart/2005/8/layout/hList1"/>
    <dgm:cxn modelId="{7337E809-4E54-4DCD-9922-F6C628CEA389}" type="presOf" srcId="{EA1BB333-6B50-4154-85B5-B912F02424AB}" destId="{322CFEFD-4518-4BB0-BDCF-8849EDEBC7D5}" srcOrd="0" destOrd="1" presId="urn:microsoft.com/office/officeart/2005/8/layout/hList1"/>
    <dgm:cxn modelId="{1611276C-DCC4-4668-B584-28EBBC8E4615}" type="presOf" srcId="{3F7DADBB-6970-4670-B27F-5C52A973D3FC}" destId="{322CFEFD-4518-4BB0-BDCF-8849EDEBC7D5}" srcOrd="0" destOrd="5" presId="urn:microsoft.com/office/officeart/2005/8/layout/hList1"/>
    <dgm:cxn modelId="{02D4EBA2-0C65-42FB-A2FA-E535B75E4B9F}" srcId="{90CC6BF4-2850-416F-95C9-EBC193AA5628}" destId="{A762076E-A8EC-4B7F-B41D-9CC2E4E61E6D}" srcOrd="2" destOrd="0" parTransId="{71710A29-1491-4D66-8B66-46834351D276}" sibTransId="{FC37B5AE-41A1-48C4-9688-979B0298AC78}"/>
    <dgm:cxn modelId="{8EB8A32F-DD12-4E04-A995-C512412BDC32}" type="presOf" srcId="{40A64D9D-FD66-4552-BA69-CA506A4E18BC}" destId="{322CFEFD-4518-4BB0-BDCF-8849EDEBC7D5}" srcOrd="0" destOrd="2" presId="urn:microsoft.com/office/officeart/2005/8/layout/hList1"/>
    <dgm:cxn modelId="{0D259D98-4DBC-408F-80BE-4BE49392161D}" type="presOf" srcId="{A8BCBA04-C4C1-471F-B3D5-DF4691525E22}" destId="{B2310FB7-EA56-4FE0-A40A-3378F82B36F7}" srcOrd="0" destOrd="0" presId="urn:microsoft.com/office/officeart/2005/8/layout/hList1"/>
    <dgm:cxn modelId="{D114A224-B8B4-4A97-AB80-5525E965EAB2}" srcId="{98CE632A-9F22-44D3-8FF7-1AE34BEEE7B1}" destId="{40A64D9D-FD66-4552-BA69-CA506A4E18BC}" srcOrd="2" destOrd="0" parTransId="{EC424ACF-3ED0-466C-8F5F-DAF2A940F68B}" sibTransId="{A6F95A87-0D42-42D2-899C-2E2830FF70CC}"/>
    <dgm:cxn modelId="{3C06A51B-DA9A-4C67-84E7-2BD7E6B2308A}" srcId="{98CE632A-9F22-44D3-8FF7-1AE34BEEE7B1}" destId="{EA1BB333-6B50-4154-85B5-B912F02424AB}" srcOrd="1" destOrd="0" parTransId="{3FB6ADCA-5C53-4ECF-9684-1C0313AE3540}" sibTransId="{737A6955-F450-452E-B25C-F811BBF7CF1C}"/>
    <dgm:cxn modelId="{5080BEE2-0EC7-43CD-BD9B-DE9CEA2A015A}" srcId="{90CC6BF4-2850-416F-95C9-EBC193AA5628}" destId="{98CE632A-9F22-44D3-8FF7-1AE34BEEE7B1}" srcOrd="0" destOrd="0" parTransId="{A91A1150-7E69-45AD-912D-AA51E485481A}" sibTransId="{D5858083-2EF8-44E4-9216-EDBBD6223617}"/>
    <dgm:cxn modelId="{248F0126-6439-4A3F-9503-E8651C979119}" type="presOf" srcId="{3219860F-1DE0-49A9-9A09-FA6858A07E27}" destId="{73BE221E-7E04-47CE-B2D5-CA7B040A95EE}" srcOrd="0" destOrd="0" presId="urn:microsoft.com/office/officeart/2005/8/layout/hList1"/>
    <dgm:cxn modelId="{585D023B-CD20-4606-86EC-78E514467532}" type="presOf" srcId="{90CC6BF4-2850-416F-95C9-EBC193AA5628}" destId="{870F75BD-BB1D-420E-BB3E-7F5F7CB350C2}" srcOrd="0" destOrd="0" presId="urn:microsoft.com/office/officeart/2005/8/layout/hList1"/>
    <dgm:cxn modelId="{B27F5277-D533-4F8F-951D-16C8E33D865F}" srcId="{98CE632A-9F22-44D3-8FF7-1AE34BEEE7B1}" destId="{1FF62CBD-947C-4C8F-A871-0365E0497229}" srcOrd="4" destOrd="0" parTransId="{30FE7B4C-DC06-4F2C-B6B9-2FBF46A17F2C}" sibTransId="{C7D40071-C832-462E-A2A3-8878E225A874}"/>
    <dgm:cxn modelId="{CA66FDC2-9AE8-434B-B461-FC22DCA11A5A}" type="presOf" srcId="{C3159466-F987-448F-92C9-50880BA48C93}" destId="{DD1FF82A-8571-4949-9B53-8D3D55E4B826}" srcOrd="0" destOrd="0" presId="urn:microsoft.com/office/officeart/2005/8/layout/hList1"/>
    <dgm:cxn modelId="{A30CFBEF-C71D-4589-8E3D-D3118D5A9ECC}" srcId="{98CE632A-9F22-44D3-8FF7-1AE34BEEE7B1}" destId="{91C23C6C-BE7A-49CB-8895-735DE5A02E56}" srcOrd="3" destOrd="0" parTransId="{3E2D3F96-1B12-4F76-901C-ABF7D25E8EFD}" sibTransId="{DF3B1F7C-6E8F-4C5D-B9CC-24BC38DBF5BD}"/>
    <dgm:cxn modelId="{21B36526-18A8-4013-81CC-BE91411865E8}" type="presOf" srcId="{91C23C6C-BE7A-49CB-8895-735DE5A02E56}" destId="{322CFEFD-4518-4BB0-BDCF-8849EDEBC7D5}" srcOrd="0" destOrd="3" presId="urn:microsoft.com/office/officeart/2005/8/layout/hList1"/>
    <dgm:cxn modelId="{F9C54680-5A55-49F2-815C-FBEDA2989AF6}" srcId="{98CE632A-9F22-44D3-8FF7-1AE34BEEE7B1}" destId="{3F7DADBB-6970-4670-B27F-5C52A973D3FC}" srcOrd="5" destOrd="0" parTransId="{DDA4ECBB-A236-45D5-953B-A85AFDDA3928}" sibTransId="{110989DF-7913-4D06-BB28-99D8DD6AB8E3}"/>
    <dgm:cxn modelId="{FAFEB126-F2C7-47E4-A730-4933B65AC82C}" type="presOf" srcId="{676F481A-4B86-4E0F-9894-A23D54109B22}" destId="{322CFEFD-4518-4BB0-BDCF-8849EDEBC7D5}" srcOrd="0" destOrd="6" presId="urn:microsoft.com/office/officeart/2005/8/layout/hList1"/>
    <dgm:cxn modelId="{D98839DD-2F00-4A23-868A-A31EA37D5E10}" type="presOf" srcId="{75AE7486-D541-4914-9C36-303749C7F354}" destId="{73BE221E-7E04-47CE-B2D5-CA7B040A95EE}" srcOrd="0" destOrd="1" presId="urn:microsoft.com/office/officeart/2005/8/layout/hList1"/>
    <dgm:cxn modelId="{4E74C196-2322-4E2B-B676-713762895B89}" srcId="{98CE632A-9F22-44D3-8FF7-1AE34BEEE7B1}" destId="{1263FE8B-FA7B-49BE-B641-9513D8FD3102}" srcOrd="0" destOrd="0" parTransId="{22B33B13-8E4C-438F-98B1-636915CB5689}" sibTransId="{8E16A9C4-94E0-4B64-A553-CF16C08A3BF9}"/>
    <dgm:cxn modelId="{9501416A-11C8-42EC-9BDD-F880ADAD3FFF}" type="presOf" srcId="{1263FE8B-FA7B-49BE-B641-9513D8FD3102}" destId="{322CFEFD-4518-4BB0-BDCF-8849EDEBC7D5}" srcOrd="0" destOrd="0" presId="urn:microsoft.com/office/officeart/2005/8/layout/hList1"/>
    <dgm:cxn modelId="{2CEC4969-7468-45D5-B1C8-DFF94DAB9880}" srcId="{A762076E-A8EC-4B7F-B41D-9CC2E4E61E6D}" destId="{3219860F-1DE0-49A9-9A09-FA6858A07E27}" srcOrd="0" destOrd="0" parTransId="{F0CBC99E-A183-413D-907A-3EEC0F72830F}" sibTransId="{20280C7A-F562-4A0B-AFCE-DF36D2F36797}"/>
    <dgm:cxn modelId="{82AC6779-336A-4948-A23B-A963C3E70C8B}" type="presOf" srcId="{1FF62CBD-947C-4C8F-A871-0365E0497229}" destId="{322CFEFD-4518-4BB0-BDCF-8849EDEBC7D5}" srcOrd="0" destOrd="4" presId="urn:microsoft.com/office/officeart/2005/8/layout/hList1"/>
    <dgm:cxn modelId="{977754D0-55B2-4644-BDCB-16318D90DEAF}" srcId="{A762076E-A8EC-4B7F-B41D-9CC2E4E61E6D}" destId="{86010910-4EC4-45C0-A727-19B204A314B4}" srcOrd="2" destOrd="0" parTransId="{EF5A4715-5BB3-47A7-89B1-6A0A66FD4ACB}" sibTransId="{EEA7DB91-4FD3-4728-86FD-4E85665457AA}"/>
    <dgm:cxn modelId="{642954F1-2FA2-4732-AA78-D283B2E7678A}" type="presOf" srcId="{A762076E-A8EC-4B7F-B41D-9CC2E4E61E6D}" destId="{BB1FB0B0-77C5-4A8C-A3B5-AA7C21AAAFB3}" srcOrd="0" destOrd="0" presId="urn:microsoft.com/office/officeart/2005/8/layout/hList1"/>
    <dgm:cxn modelId="{5F567C3B-1902-4D60-A38A-830AE3272327}" srcId="{90CC6BF4-2850-416F-95C9-EBC193AA5628}" destId="{A8BCBA04-C4C1-471F-B3D5-DF4691525E22}" srcOrd="1" destOrd="0" parTransId="{C3F4D127-80CF-47E0-A4B7-FA0A8C3A0918}" sibTransId="{AC7B2846-FDC3-4BA3-B352-F8731EC16939}"/>
    <dgm:cxn modelId="{E83A234A-7CCF-4B8F-837D-1DFF6F3A49D1}" type="presParOf" srcId="{870F75BD-BB1D-420E-BB3E-7F5F7CB350C2}" destId="{B3E8521E-EC47-4C41-886E-A6E79C008F77}" srcOrd="0" destOrd="0" presId="urn:microsoft.com/office/officeart/2005/8/layout/hList1"/>
    <dgm:cxn modelId="{3CEB5308-8973-4B2F-B192-A114764EC6E6}" type="presParOf" srcId="{B3E8521E-EC47-4C41-886E-A6E79C008F77}" destId="{A3778287-4B04-4172-83DE-9B603818CB81}" srcOrd="0" destOrd="0" presId="urn:microsoft.com/office/officeart/2005/8/layout/hList1"/>
    <dgm:cxn modelId="{1A0CEB27-078A-418A-9D4F-47F05A4FC30D}" type="presParOf" srcId="{B3E8521E-EC47-4C41-886E-A6E79C008F77}" destId="{322CFEFD-4518-4BB0-BDCF-8849EDEBC7D5}" srcOrd="1" destOrd="0" presId="urn:microsoft.com/office/officeart/2005/8/layout/hList1"/>
    <dgm:cxn modelId="{C038F98D-E9C7-457B-8ABA-5EE7ACFBB21E}" type="presParOf" srcId="{870F75BD-BB1D-420E-BB3E-7F5F7CB350C2}" destId="{06F07021-6B36-4423-B5AC-26791D8175D2}" srcOrd="1" destOrd="0" presId="urn:microsoft.com/office/officeart/2005/8/layout/hList1"/>
    <dgm:cxn modelId="{9FF9CAC4-E423-49B9-A032-9AED8D93014F}" type="presParOf" srcId="{870F75BD-BB1D-420E-BB3E-7F5F7CB350C2}" destId="{E3CF13DE-47B5-4544-AE61-23F4F4687F31}" srcOrd="2" destOrd="0" presId="urn:microsoft.com/office/officeart/2005/8/layout/hList1"/>
    <dgm:cxn modelId="{2784A692-C8DD-4F64-8B7C-E74C1D3CE264}" type="presParOf" srcId="{E3CF13DE-47B5-4544-AE61-23F4F4687F31}" destId="{B2310FB7-EA56-4FE0-A40A-3378F82B36F7}" srcOrd="0" destOrd="0" presId="urn:microsoft.com/office/officeart/2005/8/layout/hList1"/>
    <dgm:cxn modelId="{662A472C-C766-4337-879D-B222AF6CFD99}" type="presParOf" srcId="{E3CF13DE-47B5-4544-AE61-23F4F4687F31}" destId="{DD1FF82A-8571-4949-9B53-8D3D55E4B826}" srcOrd="1" destOrd="0" presId="urn:microsoft.com/office/officeart/2005/8/layout/hList1"/>
    <dgm:cxn modelId="{AFF7818A-B0BD-4B77-B969-7F4F07451583}" type="presParOf" srcId="{870F75BD-BB1D-420E-BB3E-7F5F7CB350C2}" destId="{86C3C653-3769-4EF2-866B-71FC1C5A630F}" srcOrd="3" destOrd="0" presId="urn:microsoft.com/office/officeart/2005/8/layout/hList1"/>
    <dgm:cxn modelId="{BEE5C92A-2C03-4BC1-AF08-DB283B4FBE73}" type="presParOf" srcId="{870F75BD-BB1D-420E-BB3E-7F5F7CB350C2}" destId="{4D224361-7415-4BF7-B3A0-739C347D2BF5}" srcOrd="4" destOrd="0" presId="urn:microsoft.com/office/officeart/2005/8/layout/hList1"/>
    <dgm:cxn modelId="{E4DE69D0-94A2-42CA-B55F-6D4F2A0A695F}" type="presParOf" srcId="{4D224361-7415-4BF7-B3A0-739C347D2BF5}" destId="{BB1FB0B0-77C5-4A8C-A3B5-AA7C21AAAFB3}" srcOrd="0" destOrd="0" presId="urn:microsoft.com/office/officeart/2005/8/layout/hList1"/>
    <dgm:cxn modelId="{C665810A-8C2F-4733-B35E-F101B6F0CAE7}" type="presParOf" srcId="{4D224361-7415-4BF7-B3A0-739C347D2BF5}" destId="{73BE221E-7E04-47CE-B2D5-CA7B040A95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 custT="1"/>
      <dgm:spPr>
        <a:xfrm>
          <a:off x="2557874" y="1213134"/>
          <a:ext cx="2441815" cy="3021525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Муниципальные программы -   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 </a:t>
          </a:r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1 215,290 тыс.руб.</a:t>
          </a:r>
          <a:endParaRPr lang="ru-RU" sz="15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Непрограммные мероприятия -   </a:t>
          </a:r>
        </a:p>
        <a:p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</a:t>
          </a:r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3 022,972 </a:t>
          </a:r>
          <a:r>
            <a:rPr lang="ru-RU" sz="15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тыс.руб</a:t>
          </a:r>
          <a:endParaRPr lang="ru-RU" sz="15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>
        <a:xfrm>
          <a:off x="2805034" y="271"/>
          <a:ext cx="1947494" cy="1511835"/>
        </a:xfr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8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</a:t>
          </a:r>
          <a:endParaRPr lang="ru-RU" sz="18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>
        <a:xfrm>
          <a:off x="1800201" y="561130"/>
          <a:ext cx="1643982" cy="1141713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Пенсионное обеспечение</a:t>
          </a:r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>
        <a:xfrm>
          <a:off x="1130124" y="1524922"/>
          <a:ext cx="1542776" cy="1258042"/>
        </a:xfr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Коммунальное хозяйство</a:t>
          </a:r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>
        <a:xfrm>
          <a:off x="1000688" y="2728810"/>
          <a:ext cx="1813383" cy="1206283"/>
        </a:xfr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4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Транспорт</a:t>
          </a:r>
        </a:p>
        <a:p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>
        <a:xfrm>
          <a:off x="1728194" y="3575046"/>
          <a:ext cx="1883830" cy="1510762"/>
        </a:xfr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3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Защита населения и территории от чрезвычайных ситуаций природного и техногенного характера, гражданская оборона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>
        <a:xfrm>
          <a:off x="2736299" y="3936495"/>
          <a:ext cx="1801615" cy="1510762"/>
        </a:xfrm>
        <a:solidFill>
          <a:srgbClr val="6BB1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Другие общегосударственные вопросы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>
        <a:xfrm>
          <a:off x="3960447" y="3647056"/>
          <a:ext cx="2902749" cy="1510778"/>
        </a:xfr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Обеспечение деятельности финансовых, налоговых и таможенных органов и органов финансового надзора</a:t>
          </a:r>
        </a:p>
        <a:p>
          <a:endParaRPr lang="ru-RU" sz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>
        <a:xfrm>
          <a:off x="4396844" y="2566939"/>
          <a:ext cx="2540015" cy="1510762"/>
        </a:xfr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3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органов государственной власти, местных администраций</a:t>
          </a:r>
        </a:p>
        <a:p>
          <a:endParaRPr lang="ru-RU" sz="13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>
        <a:xfrm>
          <a:off x="4655882" y="1414806"/>
          <a:ext cx="2257865" cy="1510762"/>
        </a:xfr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 sz="13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r>
            <a:rPr lang="ru-RU" sz="13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высшего должностного лица</a:t>
          </a:r>
        </a:p>
        <a:p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>
        <a:xfrm>
          <a:off x="4536508" y="550709"/>
          <a:ext cx="1827856" cy="1366741"/>
        </a:xfr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Благоустройство</a:t>
          </a:r>
          <a:endParaRPr lang="ru-RU" sz="14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16C0F860-6437-4D17-9753-927A78D804FF}">
      <dgm:prSet custAng="0" custScaleX="145593" custScaleY="46403" custRadScaleRad="121628" custRadScaleInc="-68704"/>
      <dgm:spPr>
        <a:xfrm>
          <a:off x="1130124" y="1524922"/>
          <a:ext cx="1542776" cy="1258042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050CC025-941C-4729-920E-37637B6D91B7}" type="parTrans" cxnId="{37F38D46-4CC7-4077-B5FE-7A6E06AC6DF9}">
      <dgm:prSet/>
      <dgm:spPr/>
      <dgm:t>
        <a:bodyPr/>
        <a:lstStyle/>
        <a:p>
          <a:endParaRPr lang="ru-RU"/>
        </a:p>
      </dgm:t>
    </dgm:pt>
    <dgm:pt modelId="{C0AD396D-A446-4ECA-81AD-0F107939B781}" type="sibTrans" cxnId="{37F38D46-4CC7-4077-B5FE-7A6E06AC6DF9}">
      <dgm:prSet/>
      <dgm:spPr/>
      <dgm:t>
        <a:bodyPr/>
        <a:lstStyle/>
        <a:p>
          <a:endParaRPr lang="ru-RU"/>
        </a:p>
      </dgm:t>
    </dgm:pt>
    <dgm:pt modelId="{5DAD2B46-3C16-4EC3-ACBA-A87652F0DB27}">
      <dgm:prSet/>
      <dgm:spPr/>
    </dgm:pt>
    <dgm:pt modelId="{8E775197-536E-4E2B-9C77-D5585F9FA267}" type="parTrans" cxnId="{2549CD8B-6BC8-43CA-84BE-C1F256D62164}">
      <dgm:prSet/>
      <dgm:spPr/>
      <dgm:t>
        <a:bodyPr/>
        <a:lstStyle/>
        <a:p>
          <a:endParaRPr lang="ru-RU"/>
        </a:p>
      </dgm:t>
    </dgm:pt>
    <dgm:pt modelId="{D6A728A8-01EF-4337-BAD3-448AF999EE6B}" type="sibTrans" cxnId="{2549CD8B-6BC8-43CA-84BE-C1F256D62164}">
      <dgm:prSet/>
      <dgm:spPr/>
      <dgm:t>
        <a:bodyPr/>
        <a:lstStyle/>
        <a:p>
          <a:endParaRPr lang="ru-RU"/>
        </a:p>
      </dgm:t>
    </dgm:pt>
    <dgm:pt modelId="{8A0E6D08-CAF0-4719-BDF9-91B4400D9907}">
      <dgm:prSet/>
      <dgm:spPr/>
      <dgm:t>
        <a:bodyPr/>
        <a:lstStyle/>
        <a:p>
          <a:endParaRPr lang="ru-RU"/>
        </a:p>
      </dgm:t>
    </dgm:pt>
    <dgm:pt modelId="{9CA7F09B-69F8-4467-97D5-CFD7CCDD3EC3}" type="parTrans" cxnId="{2160F7D3-713B-41C6-AFAD-55D1D7FA48EB}">
      <dgm:prSet/>
      <dgm:spPr/>
      <dgm:t>
        <a:bodyPr/>
        <a:lstStyle/>
        <a:p>
          <a:endParaRPr lang="ru-RU"/>
        </a:p>
      </dgm:t>
    </dgm:pt>
    <dgm:pt modelId="{04D827B0-89A1-4E66-95DA-B9A7D6B2FB06}" type="sibTrans" cxnId="{2160F7D3-713B-41C6-AFAD-55D1D7FA48EB}">
      <dgm:prSet/>
      <dgm:spPr/>
      <dgm:t>
        <a:bodyPr/>
        <a:lstStyle/>
        <a:p>
          <a:endParaRPr lang="ru-RU"/>
        </a:p>
      </dgm:t>
    </dgm:pt>
    <dgm:pt modelId="{D0E8828F-F1E7-49A5-A145-6640F484DFBC}">
      <dgm:prSet custAng="0" custScaleX="145593" custScaleY="46403" custRadScaleRad="121628" custRadScaleInc="-68704"/>
      <dgm:spPr>
        <a:xfrm>
          <a:off x="1130124" y="1524922"/>
          <a:ext cx="1542776" cy="1258042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BECB9163-C8F1-471B-AFFD-CE877188771E}" type="parTrans" cxnId="{3901EB57-51CA-4140-BE44-93119AE8550E}">
      <dgm:prSet/>
      <dgm:spPr/>
      <dgm:t>
        <a:bodyPr/>
        <a:lstStyle/>
        <a:p>
          <a:endParaRPr lang="ru-RU"/>
        </a:p>
      </dgm:t>
    </dgm:pt>
    <dgm:pt modelId="{3B1338FA-6FE9-462A-BD0F-E716EAE594E9}" type="sibTrans" cxnId="{3901EB57-51CA-4140-BE44-93119AE8550E}">
      <dgm:prSet/>
      <dgm:spPr/>
      <dgm:t>
        <a:bodyPr/>
        <a:lstStyle/>
        <a:p>
          <a:endParaRPr lang="ru-RU"/>
        </a:p>
      </dgm:t>
    </dgm:pt>
    <dgm:pt modelId="{ECD0DC78-69EA-4DD4-8078-813BA0B66743}">
      <dgm:prSet custAng="0" custScaleX="145593" custScaleY="46403" custRadScaleRad="121628" custRadScaleInc="-68704"/>
      <dgm:spPr>
        <a:xfrm>
          <a:off x="1130124" y="1524922"/>
          <a:ext cx="1542776" cy="1258042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0D7A0227-62FC-4F74-8426-C753E3897134}" type="parTrans" cxnId="{576483EF-508D-406A-9184-5EC1672D4802}">
      <dgm:prSet/>
      <dgm:spPr/>
      <dgm:t>
        <a:bodyPr/>
        <a:lstStyle/>
        <a:p>
          <a:endParaRPr lang="ru-RU"/>
        </a:p>
      </dgm:t>
    </dgm:pt>
    <dgm:pt modelId="{239B1284-87C3-49DC-BB9F-D21BE71C33E4}" type="sibTrans" cxnId="{576483EF-508D-406A-9184-5EC1672D4802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  <dgm:t>
        <a:bodyPr/>
        <a:lstStyle/>
        <a:p>
          <a:endParaRPr lang="ru-RU"/>
        </a:p>
      </dgm:t>
    </dgm:pt>
    <dgm:pt modelId="{7A06D398-3E3C-42EB-94A9-5696B8AA8B54}" type="pres">
      <dgm:prSet presAssocID="{3A55A208-12F5-4386-80EB-94E615947318}" presName="centerShape" presStyleLbl="vennNode1" presStyleIdx="0" presStyleCnt="11" custScaleX="80814" custLinFactNeighborX="3019" custLinFactNeighborY="-654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1" custScaleX="128908" custScaleY="76358" custRadScaleRad="101302" custRadScaleInc="26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1" custScaleX="147122" custScaleY="38964" custRadScaleRad="97419" custRadScaleInc="-33241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1" custScaleX="149452" custScaleY="66414" custRadScaleRad="120744" custRadScaleInc="-7281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1" custScaleX="168128" custScaleY="83590" custRadScaleRad="111347" custRadScaleInc="-9609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1" custScaleX="180058" custScaleY="96428" custRadScaleRad="115537" custRadScaleInc="-11335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1" custScaleX="166728" custScaleY="57847" custRadScaleRad="126283" custRadScaleInc="-15361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7" presStyleCnt="11" custScaleX="199852" custScaleY="92788" custRadScaleRad="85404" custRadScaleInc="-9229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8" presStyleCnt="11" custScaleX="120031" custScaleY="40254" custRadScaleRad="101043" custRadScaleInc="-3409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9" presStyleCnt="11" custAng="0" custScaleX="145593" custScaleY="46403" custRadScaleRad="101761" custRadScaleInc="-8365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0" presStyleCnt="11" custScaleX="108818" custScaleY="47835" custRadScaleRad="100436" custRadScaleInc="-980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92AD0202-0A6C-414D-B1F5-B25772DCDBA3}" srcId="{3A55A208-12F5-4386-80EB-94E615947318}" destId="{D4622B15-66FD-4D6A-A6A2-4BB137D85C67}" srcOrd="7" destOrd="0" parTransId="{ECFF8D21-EEAF-4F9F-B270-AE0FA032F6BF}" sibTransId="{D192A00C-DFED-4E68-A634-9965A00BF0E7}"/>
    <dgm:cxn modelId="{361DBA74-50AA-4EE9-804C-A9D330D2A68F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4F322AB0-F9BF-45BF-A57B-59B3DB226066}" type="presOf" srcId="{1EC09600-BE2D-4074-A7AA-6E266EB42790}" destId="{46ACD81D-6589-48BB-A8AF-BFF18913190A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2160F7D3-713B-41C6-AFAD-55D1D7FA48EB}" srcId="{7F943B5C-5FC6-4AC7-8904-2A8C7B8C317F}" destId="{8A0E6D08-CAF0-4719-BDF9-91B4400D9907}" srcOrd="5" destOrd="0" parTransId="{9CA7F09B-69F8-4467-97D5-CFD7CCDD3EC3}" sibTransId="{04D827B0-89A1-4E66-95DA-B9A7D6B2FB06}"/>
    <dgm:cxn modelId="{C9C3A891-5429-4E34-9B65-252584EBE50F}" type="presOf" srcId="{9D4CEDEA-96A0-4D88-8026-9D5B12D10BB3}" destId="{1AB1F8D7-1FA2-4756-98B4-9A9FDD0B0692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CB5CDDF3-450C-4B87-93EF-20E182E65A5D}" type="presOf" srcId="{3A55A208-12F5-4386-80EB-94E615947318}" destId="{7A06D398-3E3C-42EB-94A9-5696B8AA8B54}" srcOrd="0" destOrd="0" presId="urn:microsoft.com/office/officeart/2005/8/layout/radial3"/>
    <dgm:cxn modelId="{576483EF-508D-406A-9184-5EC1672D4802}" srcId="{7F943B5C-5FC6-4AC7-8904-2A8C7B8C317F}" destId="{ECD0DC78-69EA-4DD4-8078-813BA0B66743}" srcOrd="2" destOrd="0" parTransId="{0D7A0227-62FC-4F74-8426-C753E3897134}" sibTransId="{239B1284-87C3-49DC-BB9F-D21BE71C33E4}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A5FB5DC8-FBF5-49C9-8646-C889BA493306}" type="presOf" srcId="{FA8F8C97-C69E-4080-8972-F4091A315365}" destId="{0367FF73-353F-48C1-A0AA-A399E02CDCAA}" srcOrd="0" destOrd="0" presId="urn:microsoft.com/office/officeart/2005/8/layout/radial3"/>
    <dgm:cxn modelId="{3901EB57-51CA-4140-BE44-93119AE8550E}" srcId="{7F943B5C-5FC6-4AC7-8904-2A8C7B8C317F}" destId="{D0E8828F-F1E7-49A5-A145-6640F484DFBC}" srcOrd="3" destOrd="0" parTransId="{BECB9163-C8F1-471B-AFFD-CE877188771E}" sibTransId="{3B1338FA-6FE9-462A-BD0F-E716EAE594E9}"/>
    <dgm:cxn modelId="{C86F5B98-8CB7-4D3D-9301-333BCEB82878}" type="presOf" srcId="{66FCE942-7095-451C-B165-E7FEC258C9FF}" destId="{AFD72172-934E-421C-B705-D98C2803D8DA}" srcOrd="0" destOrd="0" presId="urn:microsoft.com/office/officeart/2005/8/layout/radial3"/>
    <dgm:cxn modelId="{18801FBE-42F3-4CED-B2A5-73879BF64D95}" type="presOf" srcId="{7F943B5C-5FC6-4AC7-8904-2A8C7B8C317F}" destId="{D1EF46A3-D8AF-4121-B1BC-6C42AC115C30}" srcOrd="0" destOrd="0" presId="urn:microsoft.com/office/officeart/2005/8/layout/radial3"/>
    <dgm:cxn modelId="{C01CA208-6746-47E6-AFAD-0FDD6645A688}" type="presOf" srcId="{DB45F910-E5E9-48D5-A703-1E0E6698DCB6}" destId="{9D3105CF-4645-4AC5-BB17-CE0DBD5AC6B1}" srcOrd="0" destOrd="0" presId="urn:microsoft.com/office/officeart/2005/8/layout/radial3"/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0BA20FB6-FC60-4831-818A-4B3B2561F0AB}" srcId="{3A55A208-12F5-4386-80EB-94E615947318}" destId="{9D4CEDEA-96A0-4D88-8026-9D5B12D10BB3}" srcOrd="9" destOrd="0" parTransId="{C11BA66C-1AEA-4F66-9141-2AF617149337}" sibTransId="{62931387-3684-4599-89F5-72E45F189562}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37F38D46-4CC7-4077-B5FE-7A6E06AC6DF9}" srcId="{7F943B5C-5FC6-4AC7-8904-2A8C7B8C317F}" destId="{16C0F860-6437-4D17-9753-927A78D804FF}" srcOrd="1" destOrd="0" parTransId="{050CC025-941C-4729-920E-37637B6D91B7}" sibTransId="{C0AD396D-A446-4ECA-81AD-0F107939B781}"/>
    <dgm:cxn modelId="{99355F71-D5E6-40A9-8339-867B567D6183}" type="presOf" srcId="{D4622B15-66FD-4D6A-A6A2-4BB137D85C67}" destId="{E86FAC6D-57B9-41B5-A28E-9CAAE822A5C2}" srcOrd="0" destOrd="0" presId="urn:microsoft.com/office/officeart/2005/8/layout/radial3"/>
    <dgm:cxn modelId="{286432DB-85A9-46A5-A61F-E72E4B77CC09}" type="presOf" srcId="{5D53D5F3-25C9-498C-BC21-03397D61FA27}" destId="{2ECD8DE4-6A26-4A81-AEE9-F9F7C9AA47AF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B5269694-74BE-4DA0-9BBC-05FDC8AD55FE}" srcId="{3A55A208-12F5-4386-80EB-94E615947318}" destId="{C7001C66-2D31-4AAA-9AC2-E9EE030D91BE}" srcOrd="8" destOrd="0" parTransId="{718333E4-003B-4940-82E8-594A7AC2E6A8}" sibTransId="{BC28192E-89CD-4C53-BBFA-1509AA4EDEDE}"/>
    <dgm:cxn modelId="{A067A3D8-F693-42C9-A1DD-7DCFAC63DF54}" type="presOf" srcId="{86169282-4608-470E-AC5D-4E16492C0534}" destId="{9CEF0E47-C6E7-4D44-890C-9BF2F0E45865}" srcOrd="0" destOrd="0" presId="urn:microsoft.com/office/officeart/2005/8/layout/radial3"/>
    <dgm:cxn modelId="{0116083A-7B3C-4156-9F7E-744E9DA41BA0}" type="presOf" srcId="{4E8B7062-3B85-44DC-9D3F-E3878170FE4A}" destId="{38226479-25E2-4E23-8E9B-EECE66A102C2}" srcOrd="0" destOrd="0" presId="urn:microsoft.com/office/officeart/2005/8/layout/radial3"/>
    <dgm:cxn modelId="{DAE9CBCA-535F-4020-86F5-278AB4FBB5D0}" srcId="{3A55A208-12F5-4386-80EB-94E615947318}" destId="{66FCE942-7095-451C-B165-E7FEC258C9FF}" srcOrd="6" destOrd="0" parTransId="{C14BE7C1-7D40-43DF-8B3A-48B597720B72}" sibTransId="{3F920748-C66D-40D8-ABFE-73CCB6F645D2}"/>
    <dgm:cxn modelId="{2549CD8B-6BC8-43CA-84BE-C1F256D62164}" srcId="{7F943B5C-5FC6-4AC7-8904-2A8C7B8C317F}" destId="{5DAD2B46-3C16-4EC3-ACBA-A87652F0DB27}" srcOrd="4" destOrd="0" parTransId="{8E775197-536E-4E2B-9C77-D5585F9FA267}" sibTransId="{D6A728A8-01EF-4337-BAD3-448AF999EE6B}"/>
    <dgm:cxn modelId="{703F70EA-0B41-46DA-9CF2-BE29C9D5863C}" type="presParOf" srcId="{D1EF46A3-D8AF-4121-B1BC-6C42AC115C30}" destId="{222CCC0B-D284-4264-83B0-FC90F2F5C468}" srcOrd="0" destOrd="0" presId="urn:microsoft.com/office/officeart/2005/8/layout/radial3"/>
    <dgm:cxn modelId="{A1F2ABEA-495B-46C8-BB47-99F0DACA5F4A}" type="presParOf" srcId="{222CCC0B-D284-4264-83B0-FC90F2F5C468}" destId="{7A06D398-3E3C-42EB-94A9-5696B8AA8B54}" srcOrd="0" destOrd="0" presId="urn:microsoft.com/office/officeart/2005/8/layout/radial3"/>
    <dgm:cxn modelId="{92057FC4-915A-4A41-9B86-3ECB0B10F598}" type="presParOf" srcId="{222CCC0B-D284-4264-83B0-FC90F2F5C468}" destId="{2ECD8DE4-6A26-4A81-AEE9-F9F7C9AA47AF}" srcOrd="1" destOrd="0" presId="urn:microsoft.com/office/officeart/2005/8/layout/radial3"/>
    <dgm:cxn modelId="{96DFC6D0-2F92-4A8C-9D8C-63F51B00356D}" type="presParOf" srcId="{222CCC0B-D284-4264-83B0-FC90F2F5C468}" destId="{0367FF73-353F-48C1-A0AA-A399E02CDCAA}" srcOrd="2" destOrd="0" presId="urn:microsoft.com/office/officeart/2005/8/layout/radial3"/>
    <dgm:cxn modelId="{73F1C80A-3881-40BC-86C7-ECED46E61B08}" type="presParOf" srcId="{222CCC0B-D284-4264-83B0-FC90F2F5C468}" destId="{9D3105CF-4645-4AC5-BB17-CE0DBD5AC6B1}" srcOrd="3" destOrd="0" presId="urn:microsoft.com/office/officeart/2005/8/layout/radial3"/>
    <dgm:cxn modelId="{535A7391-A02F-44E5-97A1-C06F1363123B}" type="presParOf" srcId="{222CCC0B-D284-4264-83B0-FC90F2F5C468}" destId="{9CEF0E47-C6E7-4D44-890C-9BF2F0E45865}" srcOrd="4" destOrd="0" presId="urn:microsoft.com/office/officeart/2005/8/layout/radial3"/>
    <dgm:cxn modelId="{8FCC8031-11DD-4399-B74A-2F62E78D3240}" type="presParOf" srcId="{222CCC0B-D284-4264-83B0-FC90F2F5C468}" destId="{38226479-25E2-4E23-8E9B-EECE66A102C2}" srcOrd="5" destOrd="0" presId="urn:microsoft.com/office/officeart/2005/8/layout/radial3"/>
    <dgm:cxn modelId="{306DE7BD-1448-447A-872D-CC2735ACD45C}" type="presParOf" srcId="{222CCC0B-D284-4264-83B0-FC90F2F5C468}" destId="{46ACD81D-6589-48BB-A8AF-BFF18913190A}" srcOrd="6" destOrd="0" presId="urn:microsoft.com/office/officeart/2005/8/layout/radial3"/>
    <dgm:cxn modelId="{A2CEF591-DAF4-452B-B052-C1C83E950646}" type="presParOf" srcId="{222CCC0B-D284-4264-83B0-FC90F2F5C468}" destId="{AFD72172-934E-421C-B705-D98C2803D8DA}" srcOrd="7" destOrd="0" presId="urn:microsoft.com/office/officeart/2005/8/layout/radial3"/>
    <dgm:cxn modelId="{F32AD73B-55BB-4DD7-876F-888C4E826CAD}" type="presParOf" srcId="{222CCC0B-D284-4264-83B0-FC90F2F5C468}" destId="{E86FAC6D-57B9-41B5-A28E-9CAAE822A5C2}" srcOrd="8" destOrd="0" presId="urn:microsoft.com/office/officeart/2005/8/layout/radial3"/>
    <dgm:cxn modelId="{ED2DFEA6-A1DB-4C34-B095-6F33DA3A4FEE}" type="presParOf" srcId="{222CCC0B-D284-4264-83B0-FC90F2F5C468}" destId="{C149863C-C7B7-4F26-ADCA-3D337D50EBB6}" srcOrd="9" destOrd="0" presId="urn:microsoft.com/office/officeart/2005/8/layout/radial3"/>
    <dgm:cxn modelId="{2F460167-812B-49B9-9ACB-F1F35913A7CA}" type="presParOf" srcId="{222CCC0B-D284-4264-83B0-FC90F2F5C468}" destId="{1AB1F8D7-1FA2-4756-98B4-9A9FDD0B069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78287-4B04-4172-83DE-9B603818CB81}">
      <dsp:nvSpPr>
        <dsp:cNvPr id="0" name=""/>
        <dsp:cNvSpPr/>
      </dsp:nvSpPr>
      <dsp:spPr>
        <a:xfrm>
          <a:off x="58862" y="1008113"/>
          <a:ext cx="2715910" cy="1228275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Налоговые доходы </a:t>
          </a:r>
          <a:r>
            <a:rPr lang="ru-RU" sz="1400" kern="1200" dirty="0" smtClean="0"/>
            <a:t>(поступления от уплаты налогов)</a:t>
          </a:r>
          <a:endParaRPr lang="ru-RU" sz="1400" kern="1200" dirty="0"/>
        </a:p>
      </dsp:txBody>
      <dsp:txXfrm>
        <a:off x="58862" y="1008113"/>
        <a:ext cx="2715910" cy="1228275"/>
      </dsp:txXfrm>
    </dsp:sp>
    <dsp:sp modelId="{322CFEFD-4518-4BB0-BDCF-8849EDEBC7D5}">
      <dsp:nvSpPr>
        <dsp:cNvPr id="0" name=""/>
        <dsp:cNvSpPr/>
      </dsp:nvSpPr>
      <dsp:spPr>
        <a:xfrm>
          <a:off x="0" y="2321149"/>
          <a:ext cx="2715910" cy="2878706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доходы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Единый сельскохозяйственный налог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Налог на имущество физических лиц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Земельный налог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Государственная пошлина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0" y="2321149"/>
        <a:ext cx="2715910" cy="2878706"/>
      </dsp:txXfrm>
    </dsp:sp>
    <dsp:sp modelId="{B2310FB7-EA56-4FE0-A40A-3378F82B36F7}">
      <dsp:nvSpPr>
        <dsp:cNvPr id="0" name=""/>
        <dsp:cNvSpPr/>
      </dsp:nvSpPr>
      <dsp:spPr>
        <a:xfrm>
          <a:off x="3187999" y="1050584"/>
          <a:ext cx="2715910" cy="1211177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Неналоговые доходы </a:t>
          </a:r>
          <a:r>
            <a:rPr lang="ru-RU" sz="1400" kern="1200" dirty="0" smtClean="0"/>
            <a:t>(поступления от уплаты прочих пошлин, сборов)</a:t>
          </a:r>
          <a:endParaRPr lang="ru-RU" sz="1400" kern="1200" dirty="0"/>
        </a:p>
      </dsp:txBody>
      <dsp:txXfrm>
        <a:off x="3187999" y="1050584"/>
        <a:ext cx="2715910" cy="1211177"/>
      </dsp:txXfrm>
    </dsp:sp>
    <dsp:sp modelId="{DD1FF82A-8571-4949-9B53-8D3D55E4B826}">
      <dsp:nvSpPr>
        <dsp:cNvPr id="0" name=""/>
        <dsp:cNvSpPr/>
      </dsp:nvSpPr>
      <dsp:spPr>
        <a:xfrm>
          <a:off x="3168363" y="2232247"/>
          <a:ext cx="2715910" cy="2876935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Прочие неналоговые доходы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3168363" y="2232247"/>
        <a:ext cx="2715910" cy="2876935"/>
      </dsp:txXfrm>
    </dsp:sp>
    <dsp:sp modelId="{BB1FB0B0-77C5-4A8C-A3B5-AA7C21AAAFB3}">
      <dsp:nvSpPr>
        <dsp:cNvPr id="0" name=""/>
        <dsp:cNvSpPr/>
      </dsp:nvSpPr>
      <dsp:spPr>
        <a:xfrm>
          <a:off x="6131530" y="961142"/>
          <a:ext cx="2660451" cy="1285951"/>
        </a:xfrm>
        <a:prstGeom prst="rect">
          <a:avLst/>
        </a:prstGeom>
        <a:gradFill flip="none" rotWithShape="0">
          <a:gsLst>
            <a:gs pos="0">
              <a:srgbClr val="00B0F0">
                <a:shade val="30000"/>
                <a:satMod val="115000"/>
              </a:srgbClr>
            </a:gs>
            <a:gs pos="50000">
              <a:srgbClr val="00B0F0">
                <a:shade val="67500"/>
                <a:satMod val="115000"/>
              </a:srgbClr>
            </a:gs>
            <a:gs pos="100000">
              <a:srgbClr val="00B0F0">
                <a:shade val="100000"/>
                <a:satMod val="115000"/>
              </a:srgbClr>
            </a:gs>
          </a:gsLst>
          <a:lin ang="10800000" scaled="1"/>
          <a:tileRect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Безвозмездные поступления (поступления из других бюджетов бюджетной системы РФ)</a:t>
          </a:r>
          <a:endParaRPr lang="ru-RU" sz="1600" kern="1200" dirty="0"/>
        </a:p>
      </dsp:txBody>
      <dsp:txXfrm>
        <a:off x="6131530" y="961142"/>
        <a:ext cx="2660451" cy="1285951"/>
      </dsp:txXfrm>
    </dsp:sp>
    <dsp:sp modelId="{73BE221E-7E04-47CE-B2D5-CA7B040A95EE}">
      <dsp:nvSpPr>
        <dsp:cNvPr id="0" name=""/>
        <dsp:cNvSpPr/>
      </dsp:nvSpPr>
      <dsp:spPr>
        <a:xfrm>
          <a:off x="6120680" y="2304252"/>
          <a:ext cx="2560044" cy="2917468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Дотации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Субвенции</a:t>
          </a:r>
          <a:endParaRPr lang="ru-RU" sz="1500" kern="1200" dirty="0">
            <a:solidFill>
              <a:srgbClr val="7030A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solidFill>
                <a:srgbClr val="7030A0"/>
              </a:solidFill>
            </a:rPr>
            <a:t>Иные межбюджетные трансферты</a:t>
          </a:r>
          <a:endParaRPr lang="ru-RU" sz="1500" kern="1200" dirty="0">
            <a:solidFill>
              <a:srgbClr val="7030A0"/>
            </a:solidFill>
          </a:endParaRPr>
        </a:p>
      </dsp:txBody>
      <dsp:txXfrm>
        <a:off x="6120680" y="2304252"/>
        <a:ext cx="2560044" cy="2917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6D398-3E3C-42EB-94A9-5696B8AA8B54}">
      <dsp:nvSpPr>
        <dsp:cNvPr id="0" name=""/>
        <dsp:cNvSpPr/>
      </dsp:nvSpPr>
      <dsp:spPr>
        <a:xfrm>
          <a:off x="2736316" y="1296126"/>
          <a:ext cx="2517736" cy="3115471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Муниципальные программы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 </a:t>
          </a: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1 215,290 тыс.руб.</a:t>
          </a:r>
          <a:endParaRPr lang="ru-RU" sz="15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Непрограммные мероприятия -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 </a:t>
          </a: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3 022,972 </a:t>
          </a:r>
          <a:r>
            <a:rPr lang="ru-RU" sz="15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тыс.руб</a:t>
          </a:r>
          <a:endParaRPr lang="ru-RU" sz="15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3105030" y="1752376"/>
        <a:ext cx="1780308" cy="2202971"/>
      </dsp:txXfrm>
    </dsp:sp>
    <dsp:sp modelId="{2ECD8DE4-6A26-4A81-AEE9-F9F7C9AA47AF}">
      <dsp:nvSpPr>
        <dsp:cNvPr id="0" name=""/>
        <dsp:cNvSpPr/>
      </dsp:nvSpPr>
      <dsp:spPr>
        <a:xfrm>
          <a:off x="2872041" y="230370"/>
          <a:ext cx="2008045" cy="118945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 </a:t>
          </a:r>
          <a:endParaRPr lang="ru-RU" sz="18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3166112" y="404562"/>
        <a:ext cx="1419903" cy="841071"/>
      </dsp:txXfrm>
    </dsp:sp>
    <dsp:sp modelId="{0367FF73-353F-48C1-A0AA-A399E02CDCAA}">
      <dsp:nvSpPr>
        <dsp:cNvPr id="0" name=""/>
        <dsp:cNvSpPr/>
      </dsp:nvSpPr>
      <dsp:spPr>
        <a:xfrm>
          <a:off x="762330" y="2358931"/>
          <a:ext cx="2291771" cy="606956"/>
        </a:xfrm>
        <a:prstGeom prst="ellipse">
          <a:avLst/>
        </a:prstGeo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Благоустройство</a:t>
          </a: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097952" y="2447818"/>
        <a:ext cx="1620527" cy="429182"/>
      </dsp:txXfrm>
    </dsp:sp>
    <dsp:sp modelId="{9D3105CF-4645-4AC5-BB17-CE0DBD5AC6B1}">
      <dsp:nvSpPr>
        <dsp:cNvPr id="0" name=""/>
        <dsp:cNvSpPr/>
      </dsp:nvSpPr>
      <dsp:spPr>
        <a:xfrm>
          <a:off x="4464486" y="654802"/>
          <a:ext cx="2328066" cy="1034554"/>
        </a:xfrm>
        <a:prstGeom prst="ellipse">
          <a:avLst/>
        </a:prstGeo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высшего должностного лица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4805423" y="806309"/>
        <a:ext cx="1646192" cy="731540"/>
      </dsp:txXfrm>
    </dsp:sp>
    <dsp:sp modelId="{9CEF0E47-C6E7-4D44-890C-9BF2F0E45865}">
      <dsp:nvSpPr>
        <dsp:cNvPr id="0" name=""/>
        <dsp:cNvSpPr/>
      </dsp:nvSpPr>
      <dsp:spPr>
        <a:xfrm>
          <a:off x="4728207" y="1584176"/>
          <a:ext cx="2618989" cy="1302111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Функционирование органов государственной власти, местных администраций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111749" y="1774866"/>
        <a:ext cx="1851905" cy="920731"/>
      </dsp:txXfrm>
    </dsp:sp>
    <dsp:sp modelId="{38226479-25E2-4E23-8E9B-EECE66A102C2}">
      <dsp:nvSpPr>
        <dsp:cNvPr id="0" name=""/>
        <dsp:cNvSpPr/>
      </dsp:nvSpPr>
      <dsp:spPr>
        <a:xfrm>
          <a:off x="4752529" y="2664295"/>
          <a:ext cx="2804827" cy="1502093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Обеспечение деятельности финансовых, налоговых и таможенных органов и органов финансового надзора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163286" y="2884271"/>
        <a:ext cx="1983313" cy="1062141"/>
      </dsp:txXfrm>
    </dsp:sp>
    <dsp:sp modelId="{46ACD81D-6589-48BB-A8AF-BFF18913190A}">
      <dsp:nvSpPr>
        <dsp:cNvPr id="0" name=""/>
        <dsp:cNvSpPr/>
      </dsp:nvSpPr>
      <dsp:spPr>
        <a:xfrm>
          <a:off x="4680528" y="3888437"/>
          <a:ext cx="2597181" cy="901103"/>
        </a:xfrm>
        <a:prstGeom prst="ellipse">
          <a:avLst/>
        </a:prstGeom>
        <a:solidFill>
          <a:srgbClr val="6BB1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Другие общегосударственные вопросы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5060876" y="4020400"/>
        <a:ext cx="1836485" cy="637177"/>
      </dsp:txXfrm>
    </dsp:sp>
    <dsp:sp modelId="{AFD72172-934E-421C-B705-D98C2803D8DA}">
      <dsp:nvSpPr>
        <dsp:cNvPr id="0" name=""/>
        <dsp:cNvSpPr/>
      </dsp:nvSpPr>
      <dsp:spPr>
        <a:xfrm>
          <a:off x="2232245" y="3888425"/>
          <a:ext cx="3113165" cy="1445391"/>
        </a:xfrm>
        <a:prstGeom prst="ellipse">
          <a:avLst/>
        </a:prstGeom>
        <a:solidFill>
          <a:srgbClr val="6585CF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Защита населения и территории от чрезвычайных ситуаций природного и техногенного характера, гражданская оборона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2688157" y="4100098"/>
        <a:ext cx="2201341" cy="1022045"/>
      </dsp:txXfrm>
    </dsp:sp>
    <dsp:sp modelId="{E86FAC6D-57B9-41B5-A28E-9CAAE822A5C2}">
      <dsp:nvSpPr>
        <dsp:cNvPr id="0" name=""/>
        <dsp:cNvSpPr/>
      </dsp:nvSpPr>
      <dsp:spPr>
        <a:xfrm>
          <a:off x="1167335" y="3600395"/>
          <a:ext cx="1869765" cy="627050"/>
        </a:xfrm>
        <a:prstGeom prst="ellipse">
          <a:avLst/>
        </a:prstGeom>
        <a:solidFill>
          <a:srgbClr val="7E6BC9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Транспорт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441156" y="3692224"/>
        <a:ext cx="1322123" cy="443392"/>
      </dsp:txXfrm>
    </dsp:sp>
    <dsp:sp modelId="{C149863C-C7B7-4F26-ADCA-3D337D50EBB6}">
      <dsp:nvSpPr>
        <dsp:cNvPr id="0" name=""/>
        <dsp:cNvSpPr/>
      </dsp:nvSpPr>
      <dsp:spPr>
        <a:xfrm>
          <a:off x="720078" y="2952333"/>
          <a:ext cx="2267953" cy="722836"/>
        </a:xfrm>
        <a:prstGeom prst="ellipse">
          <a:avLst/>
        </a:prstGeom>
        <a:solidFill>
          <a:srgbClr val="A379BB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Коммунальное хозяйство</a:t>
          </a:r>
          <a:endParaRPr lang="ru-RU" sz="14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052212" y="3058190"/>
        <a:ext cx="1603685" cy="511122"/>
      </dsp:txXfrm>
    </dsp:sp>
    <dsp:sp modelId="{1AB1F8D7-1FA2-4756-98B4-9A9FDD0B0692}">
      <dsp:nvSpPr>
        <dsp:cNvPr id="0" name=""/>
        <dsp:cNvSpPr/>
      </dsp:nvSpPr>
      <dsp:spPr>
        <a:xfrm>
          <a:off x="1728196" y="936104"/>
          <a:ext cx="1695096" cy="745142"/>
        </a:xfrm>
        <a:prstGeom prst="ellipse">
          <a:avLst/>
        </a:prstGeom>
        <a:solidFill>
          <a:srgbClr val="9CB084">
            <a:alpha val="50000"/>
            <a:hueOff val="0"/>
            <a:satOff val="0"/>
            <a:lumOff val="0"/>
            <a:alphaOff val="0"/>
          </a:srgbClr>
        </a:solidFill>
        <a:ln w="1587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ysClr val="windowText" lastClr="000000"/>
              </a:solidFill>
              <a:latin typeface="Trebuchet MS"/>
              <a:ea typeface="+mn-ea"/>
              <a:cs typeface="+mn-cs"/>
            </a:rPr>
            <a:t>Пенсионное обеспечение</a:t>
          </a:r>
          <a:endParaRPr lang="ru-RU" sz="1300" kern="1200" dirty="0">
            <a:solidFill>
              <a:sysClr val="windowText" lastClr="000000"/>
            </a:solidFill>
            <a:latin typeface="Trebuchet MS"/>
            <a:ea typeface="+mn-ea"/>
            <a:cs typeface="+mn-cs"/>
          </a:endParaRPr>
        </a:p>
      </dsp:txBody>
      <dsp:txXfrm>
        <a:off x="1976437" y="1045228"/>
        <a:ext cx="1198614" cy="526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659D6-EBB3-4347-8AE9-78E4EAB3A86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20301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CEFA5-F83A-4E39-8BD3-B09B810AB029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4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4659D6-EBB3-4347-8AE9-78E4EAB3A86C}" type="slidenum">
              <a:rPr lang="en-US" altLang="ru-RU" smtClean="0"/>
              <a:pPr/>
              <a:t>10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4606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12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09BF6-C83C-4091-AE5E-6C892A590CF5}" type="slidenum">
              <a:rPr lang="en-US" altLang="ru-RU"/>
              <a:pPr/>
              <a:t>14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7244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4102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35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17526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7526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94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3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1750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5146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8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55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20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65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5946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771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7526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514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fo@emvarkomi.r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653136"/>
            <a:ext cx="5106988" cy="685800"/>
          </a:xfrm>
        </p:spPr>
        <p:txBody>
          <a:bodyPr/>
          <a:lstStyle/>
          <a:p>
            <a:pPr algn="ctr"/>
            <a:r>
              <a:rPr lang="ru-RU" altLang="ru-RU" sz="4000" dirty="0" smtClean="0"/>
              <a:t>Исполнение бюджета сельского поселения</a:t>
            </a:r>
            <a:br>
              <a:rPr lang="ru-RU" altLang="ru-RU" sz="4000" dirty="0" smtClean="0"/>
            </a:br>
            <a:r>
              <a:rPr lang="ru-RU" altLang="ru-RU" sz="4000" dirty="0" smtClean="0"/>
              <a:t>«</a:t>
            </a:r>
            <a:r>
              <a:rPr lang="ru-RU" altLang="ru-RU" sz="4000" dirty="0" err="1" smtClean="0"/>
              <a:t>Туръя</a:t>
            </a:r>
            <a:r>
              <a:rPr lang="ru-RU" altLang="ru-RU" sz="4000" dirty="0" smtClean="0"/>
              <a:t>»</a:t>
            </a:r>
            <a:br>
              <a:rPr lang="ru-RU" altLang="ru-RU" sz="4000" dirty="0" smtClean="0"/>
            </a:br>
            <a:r>
              <a:rPr lang="ru-RU" altLang="ru-RU" sz="4000" dirty="0" smtClean="0"/>
              <a:t> за </a:t>
            </a:r>
            <a:r>
              <a:rPr lang="ru-RU" altLang="ru-RU" sz="4000" dirty="0" smtClean="0"/>
              <a:t>2020 </a:t>
            </a:r>
            <a:r>
              <a:rPr lang="ru-RU" altLang="ru-RU" sz="4000" dirty="0" smtClean="0"/>
              <a:t>год</a:t>
            </a:r>
            <a:br>
              <a:rPr lang="ru-RU" altLang="ru-RU" sz="4000" dirty="0" smtClean="0"/>
            </a:br>
            <a:endParaRPr lang="en-US" altLang="ru-RU" sz="4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08720"/>
            <a:ext cx="858837" cy="93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2">
                        <a:gamma/>
                        <a:tint val="26667"/>
                        <a:invGamma/>
                      </a:schemeClr>
                    </a:gs>
                    <a:gs pos="100000">
                      <a:schemeClr val="bg2">
                        <a:alpha val="14999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D:\NetSpeakerphone\Received Files\3-34-4 (FU_3-34-4 Столбовская К_А__21-4-78)\Герб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770" y="775630"/>
            <a:ext cx="1605856" cy="120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3300" dirty="0" smtClean="0"/>
              <a:t>Р</a:t>
            </a:r>
            <a:r>
              <a:rPr lang="ru-RU" altLang="ru-RU" sz="3300" b="1" dirty="0" smtClean="0">
                <a:solidFill>
                  <a:srgbClr val="4D4D4D"/>
                </a:solidFill>
              </a:rPr>
              <a:t>асходная </a:t>
            </a:r>
            <a:r>
              <a:rPr lang="ru-RU" altLang="ru-RU" sz="3300" b="1" dirty="0">
                <a:solidFill>
                  <a:srgbClr val="4D4D4D"/>
                </a:solidFill>
              </a:rPr>
              <a:t>часть </a:t>
            </a:r>
            <a:r>
              <a:rPr lang="ru-RU" altLang="ru-RU" sz="3300" b="1" dirty="0" smtClean="0">
                <a:solidFill>
                  <a:srgbClr val="4D4D4D"/>
                </a:solidFill>
              </a:rPr>
              <a:t>бюджета</a:t>
            </a:r>
            <a:r>
              <a:rPr lang="ru-RU" sz="3300" dirty="0"/>
              <a:t/>
            </a:r>
            <a:br>
              <a:rPr lang="ru-RU" sz="3300" dirty="0"/>
            </a:br>
            <a:endParaRPr lang="ru-RU" sz="33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4466017"/>
              </p:ext>
            </p:extLst>
          </p:nvPr>
        </p:nvGraphicFramePr>
        <p:xfrm>
          <a:off x="611560" y="1124744"/>
          <a:ext cx="792088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Овал 2"/>
          <p:cNvSpPr/>
          <p:nvPr/>
        </p:nvSpPr>
        <p:spPr bwMode="auto">
          <a:xfrm>
            <a:off x="1187624" y="2682064"/>
            <a:ext cx="2664296" cy="792088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z="1300" dirty="0" smtClean="0">
                <a:solidFill>
                  <a:sysClr val="windowText" lastClr="000000"/>
                </a:solidFill>
                <a:latin typeface="Trebuchet MS"/>
              </a:rPr>
              <a:t>Сбор, удаление </a:t>
            </a:r>
          </a:p>
          <a:p>
            <a:pPr lvl="0"/>
            <a:r>
              <a:rPr lang="ru-RU" sz="1300" dirty="0" smtClean="0">
                <a:solidFill>
                  <a:sysClr val="windowText" lastClr="000000"/>
                </a:solidFill>
                <a:latin typeface="Trebuchet MS"/>
              </a:rPr>
              <a:t>отходов и очистка </a:t>
            </a:r>
          </a:p>
          <a:p>
            <a:pPr lvl="0"/>
            <a:r>
              <a:rPr lang="ru-RU" sz="1300" dirty="0" smtClean="0">
                <a:solidFill>
                  <a:sysClr val="windowText" lastClr="000000"/>
                </a:solidFill>
                <a:latin typeface="Trebuchet MS"/>
              </a:rPr>
              <a:t>сточных вод</a:t>
            </a:r>
            <a:endParaRPr lang="ru-RU" sz="1300" dirty="0">
              <a:solidFill>
                <a:sysClr val="windowText" lastClr="000000"/>
              </a:solidFill>
              <a:latin typeface="Trebuchet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300147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024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9" y="404664"/>
            <a:ext cx="7309364" cy="64807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2400" dirty="0" smtClean="0">
                <a:solidFill>
                  <a:prstClr val="black"/>
                </a:solidFill>
              </a:rPr>
              <a:t>Основные характеристики бюджета </a:t>
            </a:r>
            <a:br>
              <a:rPr lang="ru-RU" sz="2400" dirty="0" smtClean="0">
                <a:solidFill>
                  <a:prstClr val="black"/>
                </a:solidFill>
              </a:rPr>
            </a:br>
            <a:r>
              <a:rPr lang="ru-RU" sz="2400" dirty="0" smtClean="0">
                <a:solidFill>
                  <a:prstClr val="black"/>
                </a:solidFill>
              </a:rPr>
              <a:t>(расходы) </a:t>
            </a:r>
            <a:r>
              <a:rPr lang="ru-RU" sz="2400" dirty="0" smtClean="0">
                <a:solidFill>
                  <a:prstClr val="black"/>
                </a:solidFill>
              </a:rPr>
              <a:t>2020 </a:t>
            </a:r>
            <a:r>
              <a:rPr lang="ru-RU" sz="2400" dirty="0" smtClean="0">
                <a:solidFill>
                  <a:prstClr val="black"/>
                </a:solidFill>
              </a:rPr>
              <a:t>год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072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124744"/>
            <a:ext cx="8929117" cy="5904656"/>
          </a:xfrm>
        </p:spPr>
        <p:txBody>
          <a:bodyPr/>
          <a:lstStyle/>
          <a:p>
            <a:pPr algn="r"/>
            <a:r>
              <a:rPr lang="ru-RU" sz="1800" b="1" dirty="0" smtClean="0">
                <a:solidFill>
                  <a:srgbClr val="0070C0"/>
                </a:solidFill>
              </a:rPr>
              <a:t>тыс.руб.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055837"/>
              </p:ext>
            </p:extLst>
          </p:nvPr>
        </p:nvGraphicFramePr>
        <p:xfrm>
          <a:off x="107504" y="1484784"/>
          <a:ext cx="8712968" cy="4127074"/>
        </p:xfrm>
        <a:graphic>
          <a:graphicData uri="http://schemas.openxmlformats.org/drawingml/2006/table">
            <a:tbl>
              <a:tblPr/>
              <a:tblGrid>
                <a:gridCol w="5832650"/>
                <a:gridCol w="864094"/>
                <a:gridCol w="1080120"/>
                <a:gridCol w="936104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Наименование  направления расходов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MS Sans Serif"/>
                        </a:rPr>
                        <a:t>План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Исполнение</a:t>
                      </a:r>
                      <a:endParaRPr lang="ru-RU" sz="12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MS Sans Serif"/>
                        </a:rPr>
                        <a:t>% исполнения</a:t>
                      </a:r>
                      <a:endParaRPr lang="ru-RU" sz="1200" b="1" i="0" u="none" strike="noStrike" dirty="0">
                        <a:effectLst/>
                        <a:latin typeface="MS Sans Serif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862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 (0102)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670,953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669,788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(0104)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966,393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987,380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923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надзора (0106)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0,418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0,418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фонды (0111)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(0113)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20,125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17,925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 (0309)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r" fontAlgn="ctr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 (0408)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190,500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177,330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 (0502)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0503)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679,860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679,860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02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Сбор, удаление отходов и очистка сточных вод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0602)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 (1001)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336,761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336,761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9844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4 265,310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4 238,262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79" marR="4279" marT="4279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198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04664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 smtClean="0">
                <a:solidFill>
                  <a:srgbClr val="4D4D4D"/>
                </a:solidFill>
              </a:rPr>
              <a:t>(Расходная часть </a:t>
            </a:r>
            <a:r>
              <a:rPr lang="ru-RU" altLang="ru-RU" sz="2400" b="1" dirty="0">
                <a:solidFill>
                  <a:srgbClr val="4D4D4D"/>
                </a:solidFill>
              </a:rPr>
              <a:t>бюджета)</a:t>
            </a:r>
            <a:endParaRPr lang="en-US" altLang="ru-RU" sz="24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05273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0" lvl="0" indent="0" algn="l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программа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– это документ,</a:t>
            </a:r>
            <a:r>
              <a:rPr kumimoji="0" lang="ru-RU" sz="1800" b="0" i="0" u="none" strike="noStrike" kern="0" cap="none" spc="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определяющий:</a:t>
            </a:r>
          </a:p>
          <a:p>
            <a:pPr marL="12700" marR="474345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57350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цели</a:t>
            </a:r>
            <a:r>
              <a:rPr kumimoji="0" lang="ru-RU" sz="1800" b="0" i="0" u="none" strike="noStrike" kern="0" cap="none" spc="-2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задачи	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политики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определенной сфере, способы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их достижения,  примерные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объемы используемых финансовых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ресурсов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508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объединяет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все финансовые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иные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ресурсы,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планируемые на достижение определенной </a:t>
            </a:r>
            <a:r>
              <a:rPr kumimoji="0" lang="ru-RU" sz="18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стратегической 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цели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социально-экономического 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развития сельского поселения «</a:t>
            </a:r>
            <a:r>
              <a:rPr kumimoji="0" lang="ru-RU" sz="1800" b="0" i="0" u="none" strike="noStrike" kern="0" cap="none" spc="5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Туръя</a:t>
            </a:r>
            <a:r>
              <a:rPr kumimoji="0" lang="ru-RU" sz="1800" b="0" i="0" u="none" strike="noStrike" kern="0" cap="none" spc="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0" lvl="0" indent="0" algn="l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6589395" algn="l"/>
              </a:tabLst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разрабатывается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на срок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6</a:t>
            </a:r>
            <a:r>
              <a:rPr kumimoji="0" lang="ru-RU" sz="1800" b="0" i="0" u="none" strike="noStrike" kern="0" cap="none" spc="1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лет</a:t>
            </a:r>
            <a:r>
              <a:rPr kumimoji="0" lang="ru-RU" sz="1800" b="0" i="0" u="none" strike="noStrike" kern="0" cap="none" spc="2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	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более.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8255" lvl="0" indent="0" algn="just" defTabSz="91440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Муниципальная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программа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утверждается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постановлением  администрации сельского поселения «</a:t>
            </a:r>
            <a:r>
              <a:rPr kumimoji="0" lang="ru-RU" sz="1800" b="0" i="0" u="none" strike="noStrike" kern="0" cap="none" spc="-5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Туръя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cs typeface="Tahoma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12700" marR="5715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2020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году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в сельском поселении «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Туръя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»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осуществлялась реализация 3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муниципальных программ,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по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которым </a:t>
            </a:r>
            <a:r>
              <a:rPr kumimoji="0" lang="ru-RU" sz="1800" b="0" i="0" u="none" strike="noStrike" kern="0" cap="none" spc="-1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исполнение 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составило </a:t>
            </a:r>
          </a:p>
          <a:p>
            <a:pPr marL="12700" marR="5715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1 215,290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тыс. рублей, это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29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 </a:t>
            </a:r>
            <a:r>
              <a:rPr kumimoji="0" lang="ru-RU" sz="1800" b="0" i="0" u="none" strike="noStrike" kern="0" cap="none" spc="-5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cs typeface="Tahoma"/>
              </a:rPr>
              <a:t>% от общих расходов бюджета поселения.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48593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04664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4D4D4D"/>
                </a:solidFill>
              </a:rPr>
              <a:t>Расходная часть бюджета </a:t>
            </a:r>
            <a:r>
              <a:rPr lang="ru-RU" altLang="ru-RU" sz="2400" b="1" dirty="0">
                <a:solidFill>
                  <a:srgbClr val="4D4D4D"/>
                </a:solidFill>
              </a:rPr>
              <a:t/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000" b="1" dirty="0" smtClean="0">
                <a:solidFill>
                  <a:srgbClr val="4D4D4D"/>
                </a:solidFill>
              </a:rPr>
              <a:t>(муниципальные программы)</a:t>
            </a:r>
            <a:endParaRPr lang="en-US" altLang="ru-RU" sz="2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60234"/>
              </p:ext>
            </p:extLst>
          </p:nvPr>
        </p:nvGraphicFramePr>
        <p:xfrm>
          <a:off x="755576" y="1988840"/>
          <a:ext cx="7992887" cy="3468816"/>
        </p:xfrm>
        <a:graphic>
          <a:graphicData uri="http://schemas.openxmlformats.org/drawingml/2006/table">
            <a:tbl>
              <a:tblPr/>
              <a:tblGrid>
                <a:gridCol w="2734647"/>
                <a:gridCol w="2165682"/>
                <a:gridCol w="1595296"/>
                <a:gridCol w="1497262"/>
              </a:tblGrid>
              <a:tr h="6051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Наименование муниципальной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программы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План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Исполнение</a:t>
                      </a: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%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исполнения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55673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«Развитие жилищно-коммунального хозяйства и благоустройства сельского поселения «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/>
                        </a:rPr>
                        <a:t>Туръя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1 117,360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1 117,360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50989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«Противодействие 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экстремизму и профилактика терроризма на территории сельского поселения «</a:t>
                      </a:r>
                      <a:r>
                        <a:rPr lang="ru-RU" sz="1200" b="0" i="0" u="none" strike="noStrike" baseline="0" dirty="0" err="1" smtClean="0">
                          <a:effectLst/>
                          <a:latin typeface="Arial"/>
                        </a:rPr>
                        <a:t>Туръя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» </a:t>
                      </a:r>
                      <a:r>
                        <a:rPr lang="ru-RU" sz="1200" b="0" i="0" u="none" strike="noStrike" baseline="0" dirty="0" err="1" smtClean="0">
                          <a:effectLst/>
                          <a:latin typeface="Arial"/>
                        </a:rPr>
                        <a:t>Княжпогостского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района Республики Коми»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0,300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Arial"/>
                        </a:rPr>
                        <a:t>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0,300 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79251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«Пожарная безопасность в населенных пунктах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 на территории сельского поселения «</a:t>
                      </a:r>
                      <a:r>
                        <a:rPr lang="ru-RU" sz="1200" b="0" i="0" u="none" strike="noStrike" baseline="0" dirty="0" err="1" smtClean="0">
                          <a:effectLst/>
                          <a:latin typeface="Arial"/>
                        </a:rPr>
                        <a:t>Туръя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Arial"/>
                        </a:rPr>
                        <a:t>»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                         </a:t>
                      </a:r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110,800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97,630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effectLst/>
                          <a:latin typeface="Arial"/>
                        </a:rPr>
                        <a:t>88</a:t>
                      </a:r>
                      <a:endParaRPr lang="ru-RU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925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"/>
                        </a:rPr>
                        <a:t>Итого</a:t>
                      </a: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                          </a:t>
                      </a:r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1 228,460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1 215,290          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effectLst/>
                          <a:latin typeface="Arial"/>
                        </a:rPr>
                        <a:t>99</a:t>
                      </a:r>
                      <a:endParaRPr lang="ru-RU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8021" marR="8021" marT="80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579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0880" cy="1008112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4D4D4D"/>
                </a:solidFill>
              </a:rPr>
              <a:t/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/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endParaRPr lang="en-US" altLang="ru-RU" sz="24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48680"/>
            <a:ext cx="7992888" cy="5316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5255" lvl="0" fontAlgn="auto">
              <a:spcBef>
                <a:spcPts val="100"/>
              </a:spcBef>
              <a:spcAft>
                <a:spcPts val="0"/>
              </a:spcAft>
            </a:pPr>
            <a:endParaRPr lang="ru-RU" sz="1800" b="1" spc="-2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35255" lvl="0" fontAlgn="auto">
              <a:spcBef>
                <a:spcPts val="100"/>
              </a:spcBef>
              <a:spcAft>
                <a:spcPts val="0"/>
              </a:spcAft>
            </a:pPr>
            <a:r>
              <a:rPr lang="ru-RU" sz="1800" b="1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«</a:t>
            </a:r>
            <a:r>
              <a:rPr lang="ru-RU" sz="18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Бюджет </a:t>
            </a:r>
            <a:r>
              <a:rPr lang="ru-RU" sz="1800" b="1" dirty="0">
                <a:solidFill>
                  <a:prstClr val="black"/>
                </a:solidFill>
                <a:latin typeface="Times New Roman"/>
                <a:cs typeface="Times New Roman"/>
              </a:rPr>
              <a:t>для</a:t>
            </a:r>
            <a:r>
              <a:rPr lang="ru-RU" sz="1800" b="1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spc="-5" dirty="0">
                <a:solidFill>
                  <a:prstClr val="black"/>
                </a:solidFill>
                <a:latin typeface="Times New Roman"/>
                <a:cs typeface="Times New Roman"/>
              </a:rPr>
              <a:t>граждан»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36525" lvl="0" fontAlgn="auto">
              <a:spcBef>
                <a:spcPts val="0"/>
              </a:spcBef>
              <a:spcAft>
                <a:spcPts val="0"/>
              </a:spcAft>
            </a:pPr>
            <a:r>
              <a:rPr lang="ru-RU" sz="1800" b="1" spc="-25" dirty="0">
                <a:solidFill>
                  <a:prstClr val="black"/>
                </a:solidFill>
                <a:latin typeface="Times New Roman"/>
                <a:cs typeface="Times New Roman"/>
              </a:rPr>
              <a:t>подготовлен </a:t>
            </a:r>
            <a:r>
              <a:rPr lang="ru-RU" sz="1800" b="1" spc="-10" dirty="0">
                <a:solidFill>
                  <a:prstClr val="black"/>
                </a:solidFill>
                <a:latin typeface="Times New Roman"/>
                <a:cs typeface="Times New Roman"/>
              </a:rPr>
              <a:t>Финансовым </a:t>
            </a:r>
            <a:r>
              <a:rPr lang="ru-RU" sz="1800" b="1" spc="-15" dirty="0">
                <a:solidFill>
                  <a:prstClr val="black"/>
                </a:solidFill>
                <a:latin typeface="Times New Roman"/>
                <a:cs typeface="Times New Roman"/>
              </a:rPr>
              <a:t>управлением администрации муниципального района «Княжпогостский»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endParaRPr lang="ru-RU"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1430"/>
              </a:spcBef>
              <a:spcAft>
                <a:spcPts val="0"/>
              </a:spcAft>
            </a:pP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169200,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Республика Коми, г. Емва ул. Дзержинского д. 81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Телефон/факс: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(882139)</a:t>
            </a:r>
            <a:r>
              <a:rPr lang="ru-RU" sz="18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Times New Roman"/>
                <a:cs typeface="Times New Roman"/>
              </a:rPr>
              <a:t>23 602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;</a:t>
            </a: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5" dirty="0">
                <a:solidFill>
                  <a:prstClr val="black"/>
                </a:solidFill>
                <a:latin typeface="Times New Roman"/>
                <a:cs typeface="Times New Roman"/>
              </a:rPr>
              <a:t>Адрес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электронной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</a:rPr>
              <a:t>почты: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  <a:hlinkClick r:id="rId3"/>
              </a:rPr>
              <a:t>fo@emvarkomi.ru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30"/>
              </a:spcBef>
              <a:spcAft>
                <a:spcPts val="0"/>
              </a:spcAft>
            </a:pPr>
            <a:endParaRPr lang="ru-RU" sz="185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9944" lvl="0" algn="l" fontAlgn="auto">
              <a:spcBef>
                <a:spcPts val="5"/>
              </a:spcBef>
              <a:spcAft>
                <a:spcPts val="0"/>
              </a:spcAft>
            </a:pPr>
            <a:r>
              <a:rPr lang="ru-RU" sz="1800" spc="-20" dirty="0">
                <a:solidFill>
                  <a:prstClr val="black"/>
                </a:solidFill>
                <a:latin typeface="Times New Roman"/>
                <a:cs typeface="Times New Roman"/>
              </a:rPr>
              <a:t>График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работы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Финансового управления АМР «Княжпогостский»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:  с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понедельника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по пятницу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с 9-00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до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18-00,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суббота, </a:t>
            </a:r>
            <a:r>
              <a:rPr lang="ru-RU" sz="1800" spc="10" dirty="0">
                <a:solidFill>
                  <a:prstClr val="black"/>
                </a:solidFill>
                <a:latin typeface="Times New Roman"/>
                <a:cs typeface="Times New Roman"/>
              </a:rPr>
              <a:t>воскресенье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</a:t>
            </a:r>
            <a:r>
              <a:rPr lang="ru-RU" sz="1800" spc="-20" dirty="0">
                <a:solidFill>
                  <a:prstClr val="black"/>
                </a:solidFill>
                <a:latin typeface="Times New Roman"/>
                <a:cs typeface="Times New Roman"/>
              </a:rPr>
              <a:t>выходные</a:t>
            </a:r>
            <a:r>
              <a:rPr lang="ru-RU" sz="1800" spc="-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дни.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 algn="l" fontAlgn="auto">
              <a:spcBef>
                <a:spcPts val="0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Обед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- с 13-00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до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14-00.</a:t>
            </a:r>
          </a:p>
          <a:p>
            <a:pPr lvl="0" algn="l" fontAlgn="auto">
              <a:spcBef>
                <a:spcPts val="35"/>
              </a:spcBef>
              <a:spcAft>
                <a:spcPts val="0"/>
              </a:spcAft>
            </a:pPr>
            <a:r>
              <a:rPr lang="ru-RU" sz="1850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Решение </a:t>
            </a:r>
            <a:r>
              <a:rPr lang="ru-RU" sz="1850" dirty="0">
                <a:solidFill>
                  <a:prstClr val="black"/>
                </a:solidFill>
                <a:latin typeface="Times New Roman"/>
                <a:cs typeface="Times New Roman"/>
              </a:rPr>
              <a:t>Совета 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5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5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«Об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исполнении </a:t>
            </a: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бюджета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spc="-1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за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2020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год» </a:t>
            </a:r>
            <a:r>
              <a:rPr lang="ru-RU" sz="18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размещен </a:t>
            </a:r>
            <a:r>
              <a:rPr lang="ru-RU" sz="1800" spc="-5" dirty="0">
                <a:solidFill>
                  <a:prstClr val="black"/>
                </a:solidFill>
                <a:latin typeface="Times New Roman"/>
                <a:cs typeface="Times New Roman"/>
              </a:rPr>
              <a:t>на  официальном </a:t>
            </a:r>
            <a:r>
              <a:rPr lang="ru-RU" sz="1800" spc="5" dirty="0">
                <a:solidFill>
                  <a:prstClr val="black"/>
                </a:solidFill>
                <a:latin typeface="Times New Roman"/>
                <a:cs typeface="Times New Roman"/>
              </a:rPr>
              <a:t>сайте </a:t>
            </a:r>
            <a:r>
              <a:rPr lang="ru-RU" sz="1800" dirty="0">
                <a:solidFill>
                  <a:prstClr val="black"/>
                </a:solidFill>
                <a:latin typeface="Times New Roman"/>
                <a:cs typeface="Times New Roman"/>
              </a:rPr>
              <a:t>администрация </a:t>
            </a:r>
            <a:r>
              <a:rPr lang="ru-RU" sz="1800" spc="-15" dirty="0">
                <a:solidFill>
                  <a:prstClr val="black"/>
                </a:solidFill>
                <a:latin typeface="Times New Roman"/>
                <a:cs typeface="Times New Roman"/>
              </a:rPr>
              <a:t>муниципального района «Княжпогостский» (mrk11.ru</a:t>
            </a:r>
            <a:r>
              <a:rPr lang="ru-RU" sz="18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, раздел «Поселения».</a:t>
            </a:r>
            <a:endParaRPr lang="ru-RU" sz="1800" spc="-1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0" algn="l" fontAlgn="auto">
              <a:spcBef>
                <a:spcPts val="35"/>
              </a:spcBef>
              <a:spcAft>
                <a:spcPts val="0"/>
              </a:spcAft>
            </a:pPr>
            <a:r>
              <a:rPr lang="ru-RU" sz="1800" spc="-10" dirty="0">
                <a:solidFill>
                  <a:prstClr val="black"/>
                </a:solidFill>
                <a:latin typeface="Times New Roman"/>
                <a:cs typeface="Times New Roman"/>
              </a:rPr>
              <a:t>Исполнитель: </a:t>
            </a:r>
            <a:r>
              <a:rPr lang="ru-RU" sz="18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Главный специалист финансового управления Шпренгель И.Н.</a:t>
            </a:r>
            <a:endParaRPr lang="ru-RU" sz="18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519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7566100" cy="1117178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600" b="1" kern="1200" spc="-65" dirty="0" smtClean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ОБРАЩЕНИЕ АДМИНИСТРАЦИИ СЕЛЬСКОГО ПОСЕЛЕНИЯ «ТУРЪЯ»</a:t>
            </a:r>
            <a: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r>
              <a:rPr lang="ru-RU" sz="1600" b="1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К </a:t>
            </a:r>
            <a:r>
              <a:rPr lang="ru-RU" sz="1600" b="1" kern="1200" spc="-5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ЖИТЕЛЯМ </a:t>
            </a:r>
            <a:r>
              <a:rPr lang="ru-RU" sz="1600" b="1" kern="1200" spc="-1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КНЯЖПОГОСТСКОГО </a:t>
            </a:r>
            <a:r>
              <a:rPr lang="ru-RU" sz="1600" b="1" kern="1200" spc="-45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>РАЙОНА</a:t>
            </a:r>
            <a: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600" kern="1200" dirty="0">
                <a:solidFill>
                  <a:schemeClr val="tx1">
                    <a:lumMod val="50000"/>
                  </a:schemeClr>
                </a:solidFill>
                <a:latin typeface="Times New Roman"/>
                <a:ea typeface="+mn-ea"/>
                <a:cs typeface="Times New Roman"/>
              </a:rPr>
            </a:br>
            <a:endParaRPr lang="en-US" altLang="ru-RU" sz="16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1196752"/>
            <a:ext cx="6336704" cy="489654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	Администрация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 </a:t>
            </a:r>
            <a:r>
              <a:rPr lang="ru-RU" sz="1400" dirty="0" err="1" smtClean="0"/>
              <a:t>Княжпогостского</a:t>
            </a:r>
            <a:r>
              <a:rPr lang="ru-RU" sz="1400" dirty="0" smtClean="0"/>
              <a:t> района представляет </a:t>
            </a:r>
            <a:r>
              <a:rPr lang="ru-RU" sz="1400" dirty="0"/>
              <a:t>Вашему вниманию информационный ресурс «Бюджет для граждан» созданный для обеспечения реализации принципа прозрачности (открытости) и обеспечения доступного информирования граждан о местном бюджете и бюджетном процессе </a:t>
            </a:r>
            <a:r>
              <a:rPr lang="ru-RU" sz="1400" dirty="0" smtClean="0"/>
              <a:t>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Информационный </a:t>
            </a:r>
            <a:r>
              <a:rPr lang="ru-RU" sz="1400" dirty="0"/>
              <a:t>ресурс «Бюджет для граждан» - это упрощенная версия основного финансового документа </a:t>
            </a:r>
            <a:r>
              <a:rPr lang="ru-RU" sz="1400" dirty="0" smtClean="0"/>
              <a:t>поселения </a:t>
            </a:r>
            <a:r>
              <a:rPr lang="ru-RU" sz="1400" dirty="0"/>
              <a:t>– </a:t>
            </a:r>
            <a:r>
              <a:rPr lang="ru-RU" sz="1400" dirty="0" smtClean="0"/>
              <a:t>решение Совета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 </a:t>
            </a:r>
            <a:r>
              <a:rPr lang="ru-RU" sz="1400" dirty="0"/>
              <a:t>«Об исполнении </a:t>
            </a:r>
            <a:r>
              <a:rPr lang="ru-RU" sz="1400" dirty="0" smtClean="0"/>
              <a:t>бюджета  сельского поселения «</a:t>
            </a:r>
            <a:r>
              <a:rPr lang="ru-RU" sz="1400" dirty="0" err="1" smtClean="0"/>
              <a:t>Туръя</a:t>
            </a:r>
            <a:r>
              <a:rPr lang="ru-RU" sz="1400" dirty="0" smtClean="0"/>
              <a:t>» за </a:t>
            </a:r>
            <a:r>
              <a:rPr lang="ru-RU" sz="1400" dirty="0" smtClean="0"/>
              <a:t>2020 </a:t>
            </a:r>
            <a:r>
              <a:rPr lang="ru-RU" sz="1400" dirty="0"/>
              <a:t>год», в котором используется неформальный язык и доступный формат. </a:t>
            </a:r>
            <a:endParaRPr lang="ru-RU" sz="1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400" dirty="0" smtClean="0"/>
              <a:t>Каждый </a:t>
            </a:r>
            <a:r>
              <a:rPr lang="ru-RU" sz="1400" dirty="0"/>
              <a:t>житель нашего </a:t>
            </a:r>
            <a:r>
              <a:rPr lang="ru-RU" sz="1400" dirty="0" smtClean="0"/>
              <a:t>района </a:t>
            </a:r>
            <a:r>
              <a:rPr lang="ru-RU" sz="1400" dirty="0"/>
              <a:t>может, не прибегая к анализу большого </a:t>
            </a:r>
            <a:r>
              <a:rPr lang="ru-RU" sz="1400" dirty="0" smtClean="0"/>
              <a:t>объёма </a:t>
            </a:r>
            <a:r>
              <a:rPr lang="ru-RU" sz="1400" dirty="0"/>
              <a:t>информации и цифр, быстро найти необходимые данные. Надеемся, что представленная информация в данном формате окажется для Вас интересной и полезной, как в повседневной, так и в профессиональной деятельности, а также повысит уровень общественного участия граждан в бюджетном процессе.</a:t>
            </a:r>
            <a:endParaRPr lang="en-US" alt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883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67704"/>
            <a:ext cx="2411730" cy="25641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Бюджет́</a:t>
            </a:r>
            <a:r>
              <a:rPr lang="ru-RU" altLang="ru-RU" sz="1400" dirty="0" smtClean="0"/>
              <a:t>(от </a:t>
            </a:r>
            <a:r>
              <a:rPr lang="ru-RU" altLang="ru-RU" sz="1400" dirty="0" err="1" smtClean="0"/>
              <a:t>старонормандского</a:t>
            </a:r>
            <a:r>
              <a:rPr lang="ru-RU" altLang="ru-RU" sz="1400" dirty="0" smtClean="0"/>
              <a:t> </a:t>
            </a:r>
            <a:r>
              <a:rPr lang="ru-RU" altLang="ru-RU" sz="1400" dirty="0" err="1" smtClean="0"/>
              <a:t>bougette</a:t>
            </a:r>
            <a:r>
              <a:rPr lang="ru-RU" altLang="ru-RU" sz="1400" dirty="0" smtClean="0"/>
              <a:t> — мешок с деньгами) - это план доходов и расходов, устанавливаемый на определенный период времени.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 поселения</a:t>
            </a:r>
            <a:r>
              <a:rPr lang="ru-RU" altLang="ru-RU" sz="1400" dirty="0" smtClean="0"/>
              <a:t>- форма образования и расходования денежных средств, предназначенных для обеспечения задач и функций, отнесенных к предметам ведения муниципального образования.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Бюджетные инвестиции</a:t>
            </a:r>
            <a:r>
              <a:rPr lang="ru-RU" altLang="ru-RU" sz="1400" dirty="0" smtClean="0"/>
              <a:t> – бюджетные средства, направляемые на создание или увеличение за счет средств бюджета стоимости государственного (муниципального) имущества.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Доходы бюджета </a:t>
            </a:r>
            <a:r>
              <a:rPr lang="ru-RU" altLang="ru-RU" sz="1400" dirty="0" smtClean="0"/>
              <a:t>— денежные средства, поступающие в соответствии с законодательством в бюджет.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Расходы бюджета </a:t>
            </a:r>
            <a:r>
              <a:rPr lang="ru-RU" altLang="ru-RU" sz="1400" dirty="0" smtClean="0"/>
              <a:t>— денежные средства, направляемые на финансовое обеспечение задач и функций муниципального образования.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Сбалансированный бюджет</a:t>
            </a:r>
            <a:r>
              <a:rPr lang="ru-RU" altLang="ru-RU" sz="1400" dirty="0" smtClean="0"/>
              <a:t> – равенство доходов и расходов бюджета.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Дефицит бюджета </a:t>
            </a:r>
            <a:r>
              <a:rPr lang="ru-RU" altLang="ru-RU" sz="1400" dirty="0" smtClean="0"/>
              <a:t>– это превышение расходов бюджета над его доходами.</a:t>
            </a:r>
          </a:p>
          <a:p>
            <a:pPr marL="0" indent="0">
              <a:lnSpc>
                <a:spcPct val="80000"/>
              </a:lnSpc>
              <a:buNone/>
            </a:pPr>
            <a:endParaRPr lang="ru-RU" altLang="ru-RU" sz="1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1400" dirty="0" smtClean="0"/>
              <a:t>❖ </a:t>
            </a:r>
            <a:r>
              <a:rPr lang="ru-RU" altLang="ru-RU" sz="1400" dirty="0" smtClean="0">
                <a:solidFill>
                  <a:schemeClr val="bg2"/>
                </a:solidFill>
              </a:rPr>
              <a:t>Профицит бюджета </a:t>
            </a:r>
            <a:r>
              <a:rPr lang="ru-RU" altLang="ru-RU" sz="1400" dirty="0" smtClean="0"/>
              <a:t>– превышение доходов бюджета над его расходами.</a:t>
            </a:r>
          </a:p>
          <a:p>
            <a:pPr>
              <a:lnSpc>
                <a:spcPct val="80000"/>
              </a:lnSpc>
            </a:pP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71493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ru-RU" altLang="ru-RU" sz="1400" dirty="0" smtClean="0">
                <a:solidFill>
                  <a:srgbClr val="CC0000"/>
                </a:solidFill>
              </a:rPr>
              <a:t>Межбюджетные </a:t>
            </a:r>
            <a:r>
              <a:rPr lang="ru-RU" altLang="ru-RU" sz="1400" dirty="0">
                <a:solidFill>
                  <a:srgbClr val="CC0000"/>
                </a:solidFill>
              </a:rPr>
              <a:t>трансферты</a:t>
            </a:r>
            <a:r>
              <a:rPr lang="ru-RU" altLang="ru-RU" sz="1400" dirty="0">
                <a:solidFill>
                  <a:srgbClr val="4D4D4D"/>
                </a:solidFill>
              </a:rPr>
              <a:t> –это передача денежных средств из одного уровня бюджета в другой:</a:t>
            </a: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Дотации</a:t>
            </a:r>
            <a:r>
              <a:rPr lang="ru-RU" altLang="ru-RU" sz="1400" dirty="0">
                <a:solidFill>
                  <a:srgbClr val="4D4D4D"/>
                </a:solidFill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Субсидия</a:t>
            </a:r>
            <a:r>
              <a:rPr lang="ru-RU" altLang="ru-RU" sz="1400" dirty="0">
                <a:solidFill>
                  <a:srgbClr val="4D4D4D"/>
                </a:solidFill>
              </a:rPr>
              <a:t> — денежные средства, предоставляемые на решение приоритетных задач района при условии обязательного участия средств местных бюджетов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Субвенция</a:t>
            </a:r>
            <a:r>
              <a:rPr lang="ru-RU" altLang="ru-RU" sz="1400" dirty="0">
                <a:solidFill>
                  <a:srgbClr val="4D4D4D"/>
                </a:solidFill>
              </a:rPr>
              <a:t> — денежные средства, предоставляемые местным бюджетам на выполнение переданных полномочий государственных органов власти</a:t>
            </a:r>
            <a:r>
              <a:rPr lang="ru-RU" altLang="ru-RU" sz="1400" dirty="0" smtClean="0">
                <a:solidFill>
                  <a:srgbClr val="4D4D4D"/>
                </a:solidFill>
              </a:rPr>
              <a:t>.</a:t>
            </a:r>
          </a:p>
          <a:p>
            <a:pPr marL="0" lvl="0" indent="0" algn="just">
              <a:lnSpc>
                <a:spcPct val="80000"/>
              </a:lnSpc>
              <a:buNone/>
            </a:pPr>
            <a:endParaRPr lang="ru-RU" altLang="ru-RU" sz="1400" dirty="0">
              <a:solidFill>
                <a:srgbClr val="4D4D4D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ru-RU" altLang="ru-RU" sz="1400" dirty="0">
                <a:solidFill>
                  <a:srgbClr val="CC0000"/>
                </a:solidFill>
              </a:rPr>
              <a:t>Иные межбюджетные трансферты</a:t>
            </a:r>
            <a:r>
              <a:rPr lang="ru-RU" altLang="ru-RU" sz="1400" dirty="0">
                <a:solidFill>
                  <a:srgbClr val="4D4D4D"/>
                </a:solidFill>
              </a:rPr>
              <a:t>—денежные средства, предоставляемые в течение года муниципальным образованиям в целях компенсации выпадающих доходов и дополнительных расходов, а также на выделение </a:t>
            </a:r>
            <a:r>
              <a:rPr lang="ru-RU" altLang="ru-RU" sz="1400" dirty="0" smtClean="0">
                <a:solidFill>
                  <a:srgbClr val="4D4D4D"/>
                </a:solidFill>
              </a:rPr>
              <a:t>грантов.</a:t>
            </a:r>
            <a:endParaRPr lang="en-US" altLang="ru-RU" sz="1400" dirty="0">
              <a:solidFill>
                <a:srgbClr val="4D4D4D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57936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5"/>
            <a:ext cx="7086600" cy="504056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3000" b="1" dirty="0" smtClean="0"/>
              <a:t>Бюджет для граждан</a:t>
            </a:r>
            <a:endParaRPr lang="en-US" altLang="ru-RU" sz="3000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8208912" cy="5688632"/>
          </a:xfrm>
        </p:spPr>
        <p:txBody>
          <a:bodyPr/>
          <a:lstStyle/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 smtClean="0">
              <a:solidFill>
                <a:srgbClr val="CC0000"/>
              </a:solidFill>
            </a:endParaRPr>
          </a:p>
          <a:p>
            <a:pPr lvl="0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ru-RU" altLang="ru-RU" sz="1400" dirty="0">
              <a:solidFill>
                <a:srgbClr val="CC0000"/>
              </a:solidFill>
            </a:endParaRPr>
          </a:p>
          <a:p>
            <a:pPr marL="12700" marR="5080" lvl="0" indent="469265" algn="just" fontAlgn="auto">
              <a:lnSpc>
                <a:spcPct val="91100"/>
              </a:lnSpc>
              <a:spcBef>
                <a:spcPts val="290"/>
              </a:spcBef>
              <a:spcAft>
                <a:spcPts val="0"/>
              </a:spcAft>
              <a:buNone/>
            </a:pP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–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форма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реализации прав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населения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участие в  процессе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принятия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решений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путем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проведения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собрания для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обсуждения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общественно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значимых</a:t>
            </a:r>
            <a:r>
              <a:rPr lang="ru-RU" sz="1800" b="1" kern="1200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вопросов.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350" lvl="0" indent="514984" algn="just" fontAlgn="auto">
              <a:lnSpc>
                <a:spcPts val="1939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Каждый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житель вправе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высказать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свое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мнение, представить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материалы,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письменные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предложения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замечания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для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включения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их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протокол 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</a:t>
            </a:r>
            <a:r>
              <a:rPr lang="ru-RU" sz="1800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49225" lvl="0" indent="469265" algn="just" fontAlgn="auto">
              <a:lnSpc>
                <a:spcPts val="1989"/>
              </a:lnSpc>
              <a:spcBef>
                <a:spcPts val="305"/>
              </a:spcBef>
              <a:spcAft>
                <a:spcPts val="0"/>
              </a:spcAft>
              <a:buNone/>
            </a:pP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На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в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обязательном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порядке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выносится проект  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бюджета поселения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отчет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о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его</a:t>
            </a:r>
            <a:r>
              <a:rPr lang="ru-RU" sz="1800" b="1" kern="1200"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исполнении.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49860" lvl="0" indent="514984" algn="just" fontAlgn="auto">
              <a:spcBef>
                <a:spcPts val="5"/>
              </a:spcBef>
              <a:spcAft>
                <a:spcPts val="0"/>
              </a:spcAft>
              <a:buNone/>
            </a:pP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По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результатам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готовится итоговый </a:t>
            </a:r>
            <a:r>
              <a:rPr lang="ru-RU" sz="1800" b="1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документ, 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который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содержит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позицию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и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рекомендации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жителей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поселения.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Итоговый 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документ публичных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слушаний </a:t>
            </a:r>
            <a:r>
              <a:rPr lang="ru-RU" sz="1800" b="1" kern="1200" spc="-15" dirty="0">
                <a:solidFill>
                  <a:prstClr val="black"/>
                </a:solidFill>
                <a:latin typeface="Times New Roman"/>
                <a:cs typeface="Times New Roman"/>
              </a:rPr>
              <a:t>подлежит</a:t>
            </a:r>
            <a:r>
              <a:rPr lang="ru-RU" sz="1800" b="1" kern="1200"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опубликованию (обнародованию).</a:t>
            </a: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Публичные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слушания по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проекту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решения </a:t>
            </a:r>
            <a:r>
              <a:rPr lang="ru-RU" sz="1800" b="1" kern="1200" spc="-10" dirty="0">
                <a:solidFill>
                  <a:prstClr val="black"/>
                </a:solidFill>
                <a:latin typeface="Times New Roman"/>
                <a:cs typeface="Times New Roman"/>
              </a:rPr>
              <a:t>Совета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b="1" kern="1200" spc="-1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</a:t>
            </a:r>
            <a:r>
              <a:rPr lang="ru-RU" sz="1800" b="1" kern="1200" spc="-1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dirty="0">
                <a:solidFill>
                  <a:prstClr val="black"/>
                </a:solidFill>
                <a:latin typeface="Times New Roman"/>
                <a:cs typeface="Times New Roman"/>
              </a:rPr>
              <a:t>«Об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исполнении </a:t>
            </a:r>
            <a:r>
              <a:rPr lang="ru-RU" sz="1800" b="1" kern="1200" spc="-20" dirty="0">
                <a:solidFill>
                  <a:prstClr val="black"/>
                </a:solidFill>
                <a:latin typeface="Times New Roman"/>
                <a:cs typeface="Times New Roman"/>
              </a:rPr>
              <a:t>бюджета 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сельского поселения «</a:t>
            </a:r>
            <a:r>
              <a:rPr lang="ru-RU" sz="1800" b="1" kern="1200" spc="-20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20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 </a:t>
            </a:r>
            <a:r>
              <a:rPr lang="ru-RU" sz="1800" b="1" kern="1200" spc="-5" dirty="0">
                <a:solidFill>
                  <a:prstClr val="black"/>
                </a:solidFill>
                <a:latin typeface="Times New Roman"/>
                <a:cs typeface="Times New Roman"/>
              </a:rPr>
              <a:t>за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2020 </a:t>
            </a:r>
            <a:r>
              <a:rPr lang="ru-RU" sz="1800" b="1" kern="1200" spc="-30" dirty="0">
                <a:solidFill>
                  <a:prstClr val="black"/>
                </a:solidFill>
                <a:latin typeface="Times New Roman"/>
                <a:cs typeface="Times New Roman"/>
              </a:rPr>
              <a:t>год»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состоялись 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04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июня</a:t>
            </a:r>
            <a:r>
              <a:rPr lang="ru-RU" sz="1800" b="1" kern="1200" spc="-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2021</a:t>
            </a:r>
            <a:r>
              <a:rPr lang="ru-RU" sz="1800" b="1" kern="1200" spc="11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800" b="1" kern="1200" spc="-25" dirty="0">
                <a:solidFill>
                  <a:prstClr val="black"/>
                </a:solidFill>
                <a:latin typeface="Times New Roman"/>
                <a:cs typeface="Times New Roman"/>
              </a:rPr>
              <a:t>года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Утверждено решение «Об исполнении бюджета сельского поселения «</a:t>
            </a:r>
            <a:r>
              <a:rPr lang="ru-RU" sz="1800" b="1" kern="1200" spc="-2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за 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2020 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год» на сессии Совета сельского поселения «</a:t>
            </a:r>
            <a:r>
              <a:rPr lang="ru-RU" sz="1800" b="1" kern="1200" spc="-2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Туръя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» 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29 июня 2021 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года за № 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1-31/1</a:t>
            </a:r>
            <a:r>
              <a:rPr lang="ru-RU" sz="1800" b="1" kern="1200" spc="-25" dirty="0" smtClean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</a:p>
          <a:p>
            <a:pPr marL="12700" marR="8255" lvl="0" indent="469265" algn="just" fontAlgn="auto">
              <a:lnSpc>
                <a:spcPct val="101200"/>
              </a:lnSpc>
              <a:spcBef>
                <a:spcPts val="465"/>
              </a:spcBef>
              <a:spcAft>
                <a:spcPts val="0"/>
              </a:spcAft>
              <a:buNone/>
            </a:pPr>
            <a:endParaRPr lang="ru-RU" sz="1800" kern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0" lvl="0" indent="0">
              <a:lnSpc>
                <a:spcPct val="80000"/>
              </a:lnSpc>
              <a:buNone/>
            </a:pPr>
            <a:endParaRPr lang="ru-RU" altLang="ru-RU" sz="14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8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0"/>
            <a:ext cx="1755577" cy="1443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71600" y="188640"/>
            <a:ext cx="713879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Microsoft Sans Serif" pitchFamily="34" charset="0"/>
              </a:defRPr>
            </a:lvl9pPr>
          </a:lstStyle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endParaRPr lang="ru-RU" sz="3000" kern="0" dirty="0" smtClean="0"/>
          </a:p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kern="0" dirty="0" smtClean="0"/>
              <a:t>Основные характеристики бюджета </a:t>
            </a:r>
          </a:p>
          <a:p>
            <a:pPr marL="18288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b="1" kern="0" dirty="0" smtClean="0"/>
              <a:t>сельского поселения «</a:t>
            </a:r>
            <a:r>
              <a:rPr lang="ru-RU" sz="2000" b="1" kern="0" dirty="0" err="1" smtClean="0"/>
              <a:t>Туръя</a:t>
            </a:r>
            <a:r>
              <a:rPr lang="ru-RU" sz="2000" b="1" kern="0" dirty="0" smtClean="0"/>
              <a:t>»</a:t>
            </a:r>
            <a:r>
              <a:rPr lang="ru-RU" sz="3000" kern="0" dirty="0" smtClean="0"/>
              <a:t/>
            </a:r>
            <a:br>
              <a:rPr lang="ru-RU" sz="3000" kern="0" dirty="0" smtClean="0"/>
            </a:br>
            <a:endParaRPr lang="ru-RU" sz="3000" kern="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28920"/>
              </p:ext>
            </p:extLst>
          </p:nvPr>
        </p:nvGraphicFramePr>
        <p:xfrm>
          <a:off x="971600" y="1772817"/>
          <a:ext cx="7344816" cy="45233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90851"/>
                <a:gridCol w="1653565"/>
                <a:gridCol w="1764196"/>
                <a:gridCol w="1836204"/>
              </a:tblGrid>
              <a:tr h="945242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Показатели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План на </a:t>
                      </a:r>
                      <a:r>
                        <a:rPr lang="ru-RU" sz="1600" b="0" dirty="0" smtClean="0"/>
                        <a:t>2020 </a:t>
                      </a:r>
                      <a:r>
                        <a:rPr lang="ru-RU" sz="1600" b="0" dirty="0" smtClean="0"/>
                        <a:t>г </a:t>
                      </a:r>
                    </a:p>
                    <a:p>
                      <a:pPr algn="ctr"/>
                      <a:r>
                        <a:rPr lang="ru-RU" sz="1200" b="0" dirty="0" smtClean="0"/>
                        <a:t>(решение Совета  СП «</a:t>
                      </a:r>
                      <a:r>
                        <a:rPr lang="ru-RU" sz="1200" b="0" dirty="0" err="1" smtClean="0"/>
                        <a:t>Туръя</a:t>
                      </a:r>
                      <a:r>
                        <a:rPr lang="ru-RU" sz="1200" b="0" dirty="0" smtClean="0"/>
                        <a:t>»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b="0" dirty="0" smtClean="0"/>
                        <a:t>за </a:t>
                      </a:r>
                      <a:r>
                        <a:rPr lang="ru-RU" sz="1600" b="0" dirty="0" smtClean="0"/>
                        <a:t>2020 </a:t>
                      </a:r>
                      <a:r>
                        <a:rPr lang="ru-RU" sz="1600" b="0" dirty="0" smtClean="0"/>
                        <a:t>г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% исполнения</a:t>
                      </a:r>
                      <a:endParaRPr lang="ru-RU" sz="1600" b="0" dirty="0"/>
                    </a:p>
                  </a:txBody>
                  <a:tcPr/>
                </a:tc>
              </a:tr>
              <a:tr h="1020861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4 172,510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4 180,658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100</a:t>
                      </a:r>
                      <a:endParaRPr lang="ru-RU" dirty="0" smtClean="0"/>
                    </a:p>
                  </a:txBody>
                  <a:tcPr/>
                </a:tc>
              </a:tr>
              <a:tr h="1536415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в том числе:</a:t>
                      </a:r>
                    </a:p>
                    <a:p>
                      <a:r>
                        <a:rPr lang="ru-RU" sz="1600" dirty="0" smtClean="0"/>
                        <a:t>на 1 жителя</a:t>
                      </a:r>
                    </a:p>
                    <a:p>
                      <a:r>
                        <a:rPr lang="ru-RU" sz="1200" dirty="0" smtClean="0"/>
                        <a:t>(209 чел. на 01.01.2020г)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4 265,310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20,408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4 238,262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20,279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99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99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020861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Дефицит(-)/ Профицит(+)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lang="ru-RU" dirty="0" smtClean="0"/>
                        <a:t>92,800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  <a:r>
                        <a:rPr lang="ru-RU" dirty="0" smtClean="0"/>
                        <a:t>- 57,604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-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9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45034024"/>
              </p:ext>
            </p:extLst>
          </p:nvPr>
        </p:nvGraphicFramePr>
        <p:xfrm>
          <a:off x="107504" y="836713"/>
          <a:ext cx="8856983" cy="6021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138795" cy="1368152"/>
          </a:xfrm>
        </p:spPr>
        <p:txBody>
          <a:bodyPr>
            <a:noAutofit/>
          </a:bodyPr>
          <a:lstStyle/>
          <a:p>
            <a:pPr marL="182880" algn="ctr"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>
                <a:solidFill>
                  <a:prstClr val="black"/>
                </a:solidFill>
              </a:rPr>
              <a:t/>
            </a:r>
            <a:br>
              <a:rPr lang="ru-RU" sz="3200" dirty="0" smtClean="0">
                <a:solidFill>
                  <a:prstClr val="black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26064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3000" b="1" dirty="0" smtClean="0">
                <a:solidFill>
                  <a:srgbClr val="4D4D4D"/>
                </a:solidFill>
              </a:rPr>
              <a:t>Доходная </a:t>
            </a:r>
            <a:r>
              <a:rPr lang="ru-RU" altLang="ru-RU" sz="3000" b="1" dirty="0">
                <a:solidFill>
                  <a:srgbClr val="4D4D4D"/>
                </a:solidFill>
              </a:rPr>
              <a:t>часть </a:t>
            </a:r>
            <a:r>
              <a:rPr lang="ru-RU" altLang="ru-RU" sz="3000" b="1" dirty="0" smtClean="0">
                <a:solidFill>
                  <a:srgbClr val="4D4D4D"/>
                </a:solidFill>
              </a:rPr>
              <a:t>бюджета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8263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>(</a:t>
            </a:r>
            <a:r>
              <a:rPr lang="ru-RU" altLang="ru-RU" sz="2400" b="1" dirty="0" smtClean="0">
                <a:solidFill>
                  <a:srgbClr val="4D4D4D"/>
                </a:solidFill>
              </a:rPr>
              <a:t>доходы)</a:t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400" b="1" dirty="0" smtClean="0">
                <a:solidFill>
                  <a:srgbClr val="4D4D4D"/>
                </a:solidFill>
              </a:rPr>
              <a:t/>
            </a:r>
            <a:br>
              <a:rPr lang="ru-RU" altLang="ru-RU" sz="2400" b="1" dirty="0" smtClean="0">
                <a:solidFill>
                  <a:srgbClr val="4D4D4D"/>
                </a:solidFill>
              </a:rPr>
            </a:br>
            <a:r>
              <a:rPr lang="ru-RU" altLang="ru-RU" sz="2000" b="1" dirty="0" smtClean="0">
                <a:solidFill>
                  <a:srgbClr val="4D4D4D"/>
                </a:solidFill>
              </a:rPr>
              <a:t>тыс.руб.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680737"/>
              </p:ext>
            </p:extLst>
          </p:nvPr>
        </p:nvGraphicFramePr>
        <p:xfrm>
          <a:off x="971600" y="2852936"/>
          <a:ext cx="7315200" cy="306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</a:tblGrid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</a:t>
                      </a:r>
                    </a:p>
                    <a:p>
                      <a:r>
                        <a:rPr lang="ru-RU" sz="160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2019 год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2019 год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исполнения</a:t>
                      </a:r>
                      <a:endParaRPr lang="ru-RU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50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Налоговые и неналоговые доходы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99,251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107,399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r>
                        <a:rPr lang="ru-RU" sz="1600" dirty="0" smtClean="0"/>
                        <a:t>108</a:t>
                      </a:r>
                      <a:endParaRPr lang="ru-RU" sz="1600" dirty="0"/>
                    </a:p>
                  </a:txBody>
                  <a:tcPr/>
                </a:tc>
              </a:tr>
              <a:tr h="906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Arial"/>
                        </a:rPr>
                        <a:t>Безвозмездные поступления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4 073,259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4 073,259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/>
                </a:tc>
              </a:tr>
              <a:tr h="40845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Итого: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4 172,510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4 180,658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</a:t>
                      </a:r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5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08920"/>
            <a:ext cx="6968487" cy="3548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rgbClr val="4D4D4D"/>
                </a:solidFill>
              </a:rPr>
              <a:t>Основные характеристики бюджета </a:t>
            </a:r>
            <a:br>
              <a:rPr lang="ru-RU" altLang="ru-RU" sz="2400" b="1" dirty="0">
                <a:solidFill>
                  <a:srgbClr val="4D4D4D"/>
                </a:solidFill>
              </a:rPr>
            </a:br>
            <a:r>
              <a:rPr lang="ru-RU" altLang="ru-RU" sz="2400" b="1" dirty="0">
                <a:solidFill>
                  <a:srgbClr val="4D4D4D"/>
                </a:solidFill>
              </a:rPr>
              <a:t>(</a:t>
            </a:r>
            <a:r>
              <a:rPr lang="ru-RU" altLang="ru-RU" sz="2400" b="1" dirty="0" smtClean="0">
                <a:solidFill>
                  <a:srgbClr val="4D4D4D"/>
                </a:solidFill>
              </a:rPr>
              <a:t>доходы) - исполнение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059832" y="2820847"/>
            <a:ext cx="1728192" cy="5078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900" b="1" dirty="0" smtClean="0"/>
              <a:t>Налоговые и неналоговые доходы:</a:t>
            </a:r>
          </a:p>
          <a:p>
            <a:r>
              <a:rPr lang="ru-RU" sz="900" b="1" dirty="0" smtClean="0"/>
              <a:t>107,399; 3%</a:t>
            </a:r>
            <a:endParaRPr lang="ru-RU" sz="9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12232" y="5517232"/>
            <a:ext cx="1728192" cy="5078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900" b="1" dirty="0" smtClean="0"/>
              <a:t>Безвозмездные поступления:</a:t>
            </a:r>
          </a:p>
          <a:p>
            <a:r>
              <a:rPr lang="ru-RU" sz="900" b="1" dirty="0" smtClean="0"/>
              <a:t>4 073,259; 97%</a:t>
            </a:r>
            <a:endParaRPr lang="ru-RU" sz="900" b="1" dirty="0"/>
          </a:p>
        </p:txBody>
      </p:sp>
    </p:spTree>
    <p:extLst>
      <p:ext uri="{BB962C8B-B14F-4D97-AF65-F5344CB8AC3E}">
        <p14:creationId xmlns:p14="http://schemas.microsoft.com/office/powerpoint/2010/main" val="130919266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 (2)">
  <a:themeElements>
    <a:clrScheme name="powerpoint-template-24 1">
      <a:dk1>
        <a:srgbClr val="4D4D4D"/>
      </a:dk1>
      <a:lt1>
        <a:srgbClr val="FFFFFF"/>
      </a:lt1>
      <a:dk2>
        <a:srgbClr val="4D4D4D"/>
      </a:dk2>
      <a:lt2>
        <a:srgbClr val="CC0000"/>
      </a:lt2>
      <a:accent1>
        <a:srgbClr val="FF9933"/>
      </a:accent1>
      <a:accent2>
        <a:srgbClr val="009900"/>
      </a:accent2>
      <a:accent3>
        <a:srgbClr val="FFFFFF"/>
      </a:accent3>
      <a:accent4>
        <a:srgbClr val="404040"/>
      </a:accent4>
      <a:accent5>
        <a:srgbClr val="FFCAAD"/>
      </a:accent5>
      <a:accent6>
        <a:srgbClr val="008A00"/>
      </a:accent6>
      <a:hlink>
        <a:srgbClr val="3366FF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 (2)</Template>
  <TotalTime>1881</TotalTime>
  <Words>980</Words>
  <Application>Microsoft Office PowerPoint</Application>
  <PresentationFormat>Экран (4:3)</PresentationFormat>
  <Paragraphs>256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powerpoint-template (2)</vt:lpstr>
      <vt:lpstr>Исполнение бюджета сельского поселения «Туръя»  за 2020 год </vt:lpstr>
      <vt:lpstr> ОБРАЩЕНИЕ АДМИНИСТРАЦИИ СЕЛЬСКОГО ПОСЕЛЕНИЯ «ТУРЪЯ» К ЖИТЕЛЯМ КНЯЖПОГОСТСКОГО РАЙОНА </vt:lpstr>
      <vt:lpstr>Бюджет для граждан</vt:lpstr>
      <vt:lpstr>Бюджет для граждан</vt:lpstr>
      <vt:lpstr>Бюджет для граждан</vt:lpstr>
      <vt:lpstr>Презентация PowerPoint</vt:lpstr>
      <vt:lpstr>  </vt:lpstr>
      <vt:lpstr>Основные характеристики бюджета  (доходы)  тыс.руб.</vt:lpstr>
      <vt:lpstr>Основные характеристики бюджета  (доходы) - исполнение</vt:lpstr>
      <vt:lpstr>    Расходная часть бюджета </vt:lpstr>
      <vt:lpstr>Основные характеристики бюджета  (расходы) 2020 год</vt:lpstr>
      <vt:lpstr>Основные характеристики бюджета  (Расходная часть бюджета)</vt:lpstr>
      <vt:lpstr>Расходная часть бюджета  (муниципальные программы)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муниципального района «Княжпогостский» за 2020 год</dc:title>
  <dc:creator>Hlupina</dc:creator>
  <cp:lastModifiedBy>Shprengel</cp:lastModifiedBy>
  <cp:revision>171</cp:revision>
  <dcterms:created xsi:type="dcterms:W3CDTF">2020-05-18T13:28:43Z</dcterms:created>
  <dcterms:modified xsi:type="dcterms:W3CDTF">2021-07-05T15:56:29Z</dcterms:modified>
</cp:coreProperties>
</file>