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6"/>
  </p:notesMasterIdLst>
  <p:sldIdLst>
    <p:sldId id="256" r:id="rId2"/>
    <p:sldId id="291" r:id="rId3"/>
    <p:sldId id="292" r:id="rId4"/>
    <p:sldId id="259" r:id="rId5"/>
    <p:sldId id="258" r:id="rId6"/>
    <p:sldId id="293" r:id="rId7"/>
    <p:sldId id="299" r:id="rId8"/>
    <p:sldId id="269" r:id="rId9"/>
    <p:sldId id="300" r:id="rId10"/>
    <p:sldId id="263" r:id="rId11"/>
    <p:sldId id="271" r:id="rId12"/>
    <p:sldId id="273" r:id="rId13"/>
    <p:sldId id="274" r:id="rId14"/>
    <p:sldId id="290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DEDB"/>
    <a:srgbClr val="CDD0B8"/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883" autoAdjust="0"/>
  </p:normalViewPr>
  <p:slideViewPr>
    <p:cSldViewPr>
      <p:cViewPr varScale="1">
        <p:scale>
          <a:sx n="101" d="100"/>
          <a:sy n="101" d="100"/>
        </p:scale>
        <p:origin x="-1914" y="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</a:t>
          </a:r>
        </a:p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(+) Профицит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 custLinFactNeighborX="-4446" custLinFactNeighborY="2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-58006" custLinFactNeighborY="8433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 custLinFactX="-4236" custLinFactNeighborX="-100000" custLinFactNeighborY="7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 custLinFactX="-12402" custLinFactNeighborX="-100000" custLinFactNeighborY="8433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217296" custScaleY="86480" custLinFactX="-13518" custLinFactNeighborX="-100000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B662C747-5E60-4637-96F2-33C13F96C9C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C9ADE4FA-4FF2-4040-A843-FFD8B58BC328}" type="parTrans" cxnId="{EB829E8B-1591-4013-AC0D-7897E923FB0A}">
      <dgm:prSet/>
      <dgm:spPr/>
      <dgm:t>
        <a:bodyPr/>
        <a:lstStyle/>
        <a:p>
          <a:endParaRPr lang="ru-RU"/>
        </a:p>
      </dgm:t>
    </dgm:pt>
    <dgm:pt modelId="{3AF3F38E-1A7C-45E4-BC64-2CDB45A55B7B}" type="sibTrans" cxnId="{EB829E8B-1591-4013-AC0D-7897E923FB0A}">
      <dgm:prSet/>
      <dgm:spPr/>
      <dgm:t>
        <a:bodyPr/>
        <a:lstStyle/>
        <a:p>
          <a:endParaRPr lang="ru-RU"/>
        </a:p>
      </dgm:t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  <dgm:t>
        <a:bodyPr/>
        <a:lstStyle/>
        <a:p>
          <a:endParaRPr lang="ru-RU"/>
        </a:p>
      </dgm:t>
    </dgm:pt>
    <dgm:pt modelId="{EEA7DB91-4FD3-4728-86FD-4E85665457AA}" type="sibTrans" cxnId="{977754D0-55B2-4644-BDCB-16318D90DEAF}">
      <dgm:prSet/>
      <dgm:spPr/>
      <dgm:t>
        <a:bodyPr/>
        <a:lstStyle/>
        <a:p>
          <a:endParaRPr lang="ru-RU"/>
        </a:p>
      </dgm:t>
    </dgm:pt>
    <dgm:pt modelId="{6B1A865B-E580-4ABD-A2AE-90E96C1E8103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Единый сельскохозяйственный налог</a:t>
          </a:r>
          <a:endParaRPr lang="ru-RU" sz="1500" dirty="0">
            <a:solidFill>
              <a:srgbClr val="7030A0"/>
            </a:solidFill>
          </a:endParaRPr>
        </a:p>
      </dgm:t>
    </dgm:pt>
    <dgm:pt modelId="{C395DA75-2A16-41ED-9A28-E66C57F48211}" type="parTrans" cxnId="{CC8A886F-37B6-474B-ABF6-09B133A06566}">
      <dgm:prSet/>
      <dgm:spPr/>
      <dgm:t>
        <a:bodyPr/>
        <a:lstStyle/>
        <a:p>
          <a:endParaRPr lang="ru-RU"/>
        </a:p>
      </dgm:t>
    </dgm:pt>
    <dgm:pt modelId="{617FFEC3-F655-45CD-A80D-BE4BB0A46FD7}" type="sibTrans" cxnId="{CC8A886F-37B6-474B-ABF6-09B133A06566}">
      <dgm:prSet/>
      <dgm:spPr/>
      <dgm:t>
        <a:bodyPr/>
        <a:lstStyle/>
        <a:p>
          <a:endParaRPr lang="ru-RU"/>
        </a:p>
      </dgm:t>
    </dgm:pt>
    <dgm:pt modelId="{694E889F-3B1E-48E7-A678-A60990038FA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  <a:endParaRPr lang="ru-RU" sz="1500" dirty="0">
            <a:solidFill>
              <a:srgbClr val="7030A0"/>
            </a:solidFill>
          </a:endParaRPr>
        </a:p>
      </dgm:t>
    </dgm:pt>
    <dgm:pt modelId="{CDD3564D-E5D3-4494-9D58-47F5298C8C1F}" type="parTrans" cxnId="{8E7D0376-4D1E-4FD5-B78C-BA40F8E2C750}">
      <dgm:prSet/>
      <dgm:spPr/>
      <dgm:t>
        <a:bodyPr/>
        <a:lstStyle/>
        <a:p>
          <a:endParaRPr lang="ru-RU"/>
        </a:p>
      </dgm:t>
    </dgm:pt>
    <dgm:pt modelId="{2EA9BDC3-A4CE-4A4B-97A7-B58E96994C42}" type="sibTrans" cxnId="{8E7D0376-4D1E-4FD5-B78C-BA40F8E2C750}">
      <dgm:prSet/>
      <dgm:spPr/>
      <dgm:t>
        <a:bodyPr/>
        <a:lstStyle/>
        <a:p>
          <a:endParaRPr lang="ru-RU"/>
        </a:p>
      </dgm:t>
    </dgm:pt>
    <dgm:pt modelId="{6F1A2C88-318E-4044-BE47-03EFD517F67D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Доходы от использования имущества</a:t>
          </a:r>
          <a:endParaRPr lang="ru-RU" sz="1500" dirty="0">
            <a:solidFill>
              <a:srgbClr val="7030A0"/>
            </a:solidFill>
          </a:endParaRPr>
        </a:p>
      </dgm:t>
    </dgm:pt>
    <dgm:pt modelId="{EA347A95-0FCB-4188-BDDB-EDCC2EF49023}" type="parTrans" cxnId="{04091607-E842-4197-85F8-B43C4FD09AEA}">
      <dgm:prSet/>
      <dgm:spPr/>
      <dgm:t>
        <a:bodyPr/>
        <a:lstStyle/>
        <a:p>
          <a:endParaRPr lang="ru-RU"/>
        </a:p>
      </dgm:t>
    </dgm:pt>
    <dgm:pt modelId="{17D8DCFB-3429-456B-A369-62C6EAC3D1E3}" type="sibTrans" cxnId="{04091607-E842-4197-85F8-B43C4FD09AEA}">
      <dgm:prSet/>
      <dgm:spPr/>
      <dgm:t>
        <a:bodyPr/>
        <a:lstStyle/>
        <a:p>
          <a:endParaRPr lang="ru-RU"/>
        </a:p>
      </dgm:t>
    </dgm:pt>
    <dgm:pt modelId="{11DBAED7-F45F-4E83-9502-2753306A4D5B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неналоговые доходы </a:t>
          </a:r>
          <a:endParaRPr lang="ru-RU" sz="1500" dirty="0">
            <a:solidFill>
              <a:srgbClr val="7030A0"/>
            </a:solidFill>
          </a:endParaRPr>
        </a:p>
      </dgm:t>
    </dgm:pt>
    <dgm:pt modelId="{6B5FB51B-B596-474A-8A4C-64989956C5EF}" type="parTrans" cxnId="{75321E7E-B602-4FF2-85F6-10F64B61F978}">
      <dgm:prSet/>
      <dgm:spPr/>
      <dgm:t>
        <a:bodyPr/>
        <a:lstStyle/>
        <a:p>
          <a:endParaRPr lang="ru-RU"/>
        </a:p>
      </dgm:t>
    </dgm:pt>
    <dgm:pt modelId="{BF77B4B0-D829-4D9E-8F97-80090CE44B7C}" type="sibTrans" cxnId="{75321E7E-B602-4FF2-85F6-10F64B61F978}">
      <dgm:prSet/>
      <dgm:spPr/>
      <dgm:t>
        <a:bodyPr/>
        <a:lstStyle/>
        <a:p>
          <a:endParaRPr lang="ru-RU"/>
        </a:p>
      </dgm:t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740" custLinFactNeighborY="4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3FCC3B42-9D18-4355-9C5F-0C74C6E406E1}" type="presOf" srcId="{86010910-4EC4-45C0-A727-19B204A314B4}" destId="{73BE221E-7E04-47CE-B2D5-CA7B040A95EE}" srcOrd="0" destOrd="3" presId="urn:microsoft.com/office/officeart/2005/8/layout/hList1"/>
    <dgm:cxn modelId="{13015AC9-D735-46BC-9EC9-2D1F660D0D38}" srcId="{98CE632A-9F22-44D3-8FF7-1AE34BEEE7B1}" destId="{676F481A-4B86-4E0F-9894-A23D54109B22}" srcOrd="6" destOrd="0" parTransId="{9D8B8A09-6F10-4690-85A8-E7E10F9E1E03}" sibTransId="{174F3E2C-F6BB-4AEC-A4F7-502164AB3872}"/>
    <dgm:cxn modelId="{CC8A886F-37B6-474B-ABF6-09B133A06566}" srcId="{98CE632A-9F22-44D3-8FF7-1AE34BEEE7B1}" destId="{6B1A865B-E580-4ABD-A2AE-90E96C1E8103}" srcOrd="1" destOrd="0" parTransId="{C395DA75-2A16-41ED-9A28-E66C57F48211}" sibTransId="{617FFEC3-F655-45CD-A80D-BE4BB0A46FD7}"/>
    <dgm:cxn modelId="{94563F1B-1CE4-4E36-96F7-8A3D4A08F334}" type="presOf" srcId="{6B1A865B-E580-4ABD-A2AE-90E96C1E8103}" destId="{322CFEFD-4518-4BB0-BDCF-8849EDEBC7D5}" srcOrd="0" destOrd="1" presId="urn:microsoft.com/office/officeart/2005/8/layout/hList1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04091607-E842-4197-85F8-B43C4FD09AEA}" srcId="{A8BCBA04-C4C1-471F-B3D5-DF4691525E22}" destId="{6F1A2C88-318E-4044-BE47-03EFD517F67D}" srcOrd="0" destOrd="0" parTransId="{EA347A95-0FCB-4188-BDDB-EDCC2EF49023}" sibTransId="{17D8DCFB-3429-456B-A369-62C6EAC3D1E3}"/>
    <dgm:cxn modelId="{EB829E8B-1591-4013-AC0D-7897E923FB0A}" srcId="{A762076E-A8EC-4B7F-B41D-9CC2E4E61E6D}" destId="{B662C747-5E60-4637-96F2-33C13F96C9C2}" srcOrd="1" destOrd="0" parTransId="{C9ADE4FA-4FF2-4040-A843-FFD8B58BC328}" sibTransId="{3AF3F38E-1A7C-45E4-BC64-2CDB45A55B7B}"/>
    <dgm:cxn modelId="{608A9306-66A9-4F89-BE29-8FA909B531EC}" type="presOf" srcId="{6F1A2C88-318E-4044-BE47-03EFD517F67D}" destId="{DD1FF82A-8571-4949-9B53-8D3D55E4B826}" srcOrd="0" destOrd="0" presId="urn:microsoft.com/office/officeart/2005/8/layout/hList1"/>
    <dgm:cxn modelId="{4F160A3C-BF7D-490E-89EC-0F821995470A}" type="presOf" srcId="{B662C747-5E60-4637-96F2-33C13F96C9C2}" destId="{73BE221E-7E04-47CE-B2D5-CA7B040A95EE}" srcOrd="0" destOrd="1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46895ED9-24AF-465E-A823-9C27E06A59DD}" srcId="{98CE632A-9F22-44D3-8FF7-1AE34BEEE7B1}" destId="{59841725-4710-4ADF-BCF2-4EE35805CCBA}" srcOrd="2" destOrd="0" parTransId="{7825AD6B-94AB-4ACC-B591-629532C53694}" sibTransId="{161FFF2F-4784-42F2-A7C5-34DF0FD3083A}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75321E7E-B602-4FF2-85F6-10F64B61F978}" srcId="{A8BCBA04-C4C1-471F-B3D5-DF4691525E22}" destId="{11DBAED7-F45F-4E83-9502-2753306A4D5B}" srcOrd="1" destOrd="0" parTransId="{6B5FB51B-B596-474A-8A4C-64989956C5EF}" sibTransId="{BF77B4B0-D829-4D9E-8F97-80090CE44B7C}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6159BEDA-DE31-4341-8C74-690C9B60C03E}" type="presOf" srcId="{3F7DADBB-6970-4670-B27F-5C52A973D3FC}" destId="{322CFEFD-4518-4BB0-BDCF-8849EDEBC7D5}" srcOrd="0" destOrd="5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59DDA79-1C71-46B1-B6FF-1FBD8E702465}" type="presOf" srcId="{1FF62CBD-947C-4C8F-A871-0365E0497229}" destId="{322CFEFD-4518-4BB0-BDCF-8849EDEBC7D5}" srcOrd="0" destOrd="4" presId="urn:microsoft.com/office/officeart/2005/8/layout/hList1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B27F5277-D533-4F8F-951D-16C8E33D865F}" srcId="{98CE632A-9F22-44D3-8FF7-1AE34BEEE7B1}" destId="{1FF62CBD-947C-4C8F-A871-0365E0497229}" srcOrd="4" destOrd="0" parTransId="{30FE7B4C-DC06-4F2C-B6B9-2FBF46A17F2C}" sibTransId="{C7D40071-C832-462E-A2A3-8878E225A874}"/>
    <dgm:cxn modelId="{F9C54680-5A55-49F2-815C-FBEDA2989AF6}" srcId="{98CE632A-9F22-44D3-8FF7-1AE34BEEE7B1}" destId="{3F7DADBB-6970-4670-B27F-5C52A973D3FC}" srcOrd="5" destOrd="0" parTransId="{DDA4ECBB-A236-45D5-953B-A85AFDDA3928}" sibTransId="{110989DF-7913-4D06-BB28-99D8DD6AB8E3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8E7D0376-4D1E-4FD5-B78C-BA40F8E2C750}" srcId="{98CE632A-9F22-44D3-8FF7-1AE34BEEE7B1}" destId="{694E889F-3B1E-48E7-A678-A60990038FA8}" srcOrd="3" destOrd="0" parTransId="{CDD3564D-E5D3-4494-9D58-47F5298C8C1F}" sibTransId="{2EA9BDC3-A4CE-4A4B-97A7-B58E96994C42}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98D17D40-6C91-4374-B21C-21C0CEDD69AB}" type="presOf" srcId="{676F481A-4B86-4E0F-9894-A23D54109B22}" destId="{322CFEFD-4518-4BB0-BDCF-8849EDEBC7D5}" srcOrd="0" destOrd="6" presId="urn:microsoft.com/office/officeart/2005/8/layout/hList1"/>
    <dgm:cxn modelId="{E63EA111-22C2-4F0D-9A83-192377306C15}" type="presOf" srcId="{694E889F-3B1E-48E7-A678-A60990038FA8}" destId="{322CFEFD-4518-4BB0-BDCF-8849EDEBC7D5}" srcOrd="0" destOrd="3" presId="urn:microsoft.com/office/officeart/2005/8/layout/hList1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26BDACBE-BF6D-4FAA-8374-4CF94EC56901}" type="presOf" srcId="{11DBAED7-F45F-4E83-9502-2753306A4D5B}" destId="{DD1FF82A-8571-4949-9B53-8D3D55E4B826}" srcOrd="0" destOrd="1" presId="urn:microsoft.com/office/officeart/2005/8/layout/hList1"/>
    <dgm:cxn modelId="{4FB9B01B-E1C7-4F69-9028-21D1DF107B1D}" type="presOf" srcId="{59841725-4710-4ADF-BCF2-4EE35805CCBA}" destId="{322CFEFD-4518-4BB0-BDCF-8849EDEBC7D5}" srcOrd="0" destOrd="2" presId="urn:microsoft.com/office/officeart/2005/8/layout/hList1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0" y="288027"/>
          <a:ext cx="1613317" cy="837758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6265" y="410714"/>
        <a:ext cx="1140787" cy="592384"/>
      </dsp:txXfrm>
    </dsp:sp>
    <dsp:sp modelId="{1816D16A-814C-4C22-A6CC-12105B3989BB}">
      <dsp:nvSpPr>
        <dsp:cNvPr id="0" name=""/>
        <dsp:cNvSpPr/>
      </dsp:nvSpPr>
      <dsp:spPr>
        <a:xfrm>
          <a:off x="1652737" y="432049"/>
          <a:ext cx="606313" cy="606313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1733104" y="663903"/>
        <a:ext cx="445579" cy="142605"/>
      </dsp:txXfrm>
    </dsp:sp>
    <dsp:sp modelId="{32775538-2AC3-4373-B014-5A44732CBC7F}">
      <dsp:nvSpPr>
        <dsp:cNvPr id="0" name=""/>
        <dsp:cNvSpPr/>
      </dsp:nvSpPr>
      <dsp:spPr>
        <a:xfrm>
          <a:off x="2264007" y="360043"/>
          <a:ext cx="1551881" cy="813694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91275" y="479206"/>
        <a:ext cx="1097345" cy="575368"/>
      </dsp:txXfrm>
    </dsp:sp>
    <dsp:sp modelId="{4B955819-9EB5-4C61-BE5E-7CE7027DF3F0}">
      <dsp:nvSpPr>
        <dsp:cNvPr id="0" name=""/>
        <dsp:cNvSpPr/>
      </dsp:nvSpPr>
      <dsp:spPr>
        <a:xfrm>
          <a:off x="3869859" y="432049"/>
          <a:ext cx="606313" cy="606313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3950226" y="556949"/>
        <a:ext cx="445579" cy="356513"/>
      </dsp:txXfrm>
    </dsp:sp>
    <dsp:sp modelId="{A84245DF-C8CC-47D2-83AC-15EF153255E0}">
      <dsp:nvSpPr>
        <dsp:cNvPr id="0" name=""/>
        <dsp:cNvSpPr/>
      </dsp:nvSpPr>
      <dsp:spPr>
        <a:xfrm>
          <a:off x="4494938" y="260879"/>
          <a:ext cx="2271544" cy="904034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(+) Профицит</a:t>
          </a:r>
        </a:p>
      </dsp:txBody>
      <dsp:txXfrm>
        <a:off x="4827598" y="393272"/>
        <a:ext cx="1606224" cy="639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926847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926847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242274"/>
          <a:ext cx="2715910" cy="305862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Единый сельскохозяйственный налог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242274"/>
        <a:ext cx="2715910" cy="3058625"/>
      </dsp:txXfrm>
    </dsp:sp>
    <dsp:sp modelId="{B2310FB7-EA56-4FE0-A40A-3378F82B36F7}">
      <dsp:nvSpPr>
        <dsp:cNvPr id="0" name=""/>
        <dsp:cNvSpPr/>
      </dsp:nvSpPr>
      <dsp:spPr>
        <a:xfrm>
          <a:off x="3187999" y="961712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961712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68363" y="2148199"/>
          <a:ext cx="2715910" cy="3056744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Доходы от использования имущества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Прочие неналоговые доходы 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168363" y="2148199"/>
        <a:ext cx="2715910" cy="3056744"/>
      </dsp:txXfrm>
    </dsp:sp>
    <dsp:sp modelId="{BB1FB0B0-77C5-4A8C-A3B5-AA7C21AAAFB3}">
      <dsp:nvSpPr>
        <dsp:cNvPr id="0" name=""/>
        <dsp:cNvSpPr/>
      </dsp:nvSpPr>
      <dsp:spPr>
        <a:xfrm>
          <a:off x="6131530" y="871637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871637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264705" y="2160228"/>
          <a:ext cx="2560044" cy="309981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264705" y="2160228"/>
        <a:ext cx="2560044" cy="3099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900B-68BD-4504-AEB2-D2B09876F20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5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05.12.2023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8" y="3573016"/>
            <a:ext cx="370986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14859" cy="2952329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500" dirty="0" smtClean="0">
                <a:solidFill>
                  <a:srgbClr val="0070C0"/>
                </a:solidFill>
              </a:rPr>
              <a:t>Бюджет для граждан </a:t>
            </a:r>
            <a:r>
              <a:rPr lang="ru-RU" sz="3500" smtClean="0">
                <a:solidFill>
                  <a:srgbClr val="0070C0"/>
                </a:solidFill>
              </a:rPr>
              <a:t>на </a:t>
            </a:r>
            <a:r>
              <a:rPr lang="ru-RU" sz="3200" smtClean="0">
                <a:solidFill>
                  <a:srgbClr val="0070C0"/>
                </a:solidFill>
              </a:rPr>
              <a:t>2024 </a:t>
            </a:r>
            <a:r>
              <a:rPr lang="ru-RU" sz="3200" dirty="0" smtClean="0">
                <a:solidFill>
                  <a:srgbClr val="0070C0"/>
                </a:solidFill>
              </a:rPr>
              <a:t>год и плановый </a:t>
            </a:r>
            <a:r>
              <a:rPr lang="ru-RU" sz="3200" smtClean="0">
                <a:solidFill>
                  <a:srgbClr val="0070C0"/>
                </a:solidFill>
              </a:rPr>
              <a:t>период </a:t>
            </a:r>
            <a:r>
              <a:rPr lang="ru-RU" sz="3200" smtClean="0">
                <a:solidFill>
                  <a:srgbClr val="0070C0"/>
                </a:solidFill>
              </a:rPr>
              <a:t>2025 </a:t>
            </a:r>
            <a:r>
              <a:rPr lang="ru-RU" sz="3200" smtClean="0">
                <a:solidFill>
                  <a:srgbClr val="0070C0"/>
                </a:solidFill>
              </a:rPr>
              <a:t>и </a:t>
            </a:r>
            <a:r>
              <a:rPr lang="ru-RU" sz="3200" smtClean="0">
                <a:solidFill>
                  <a:srgbClr val="0070C0"/>
                </a:solidFill>
              </a:rPr>
              <a:t>2026 </a:t>
            </a:r>
            <a:r>
              <a:rPr lang="ru-RU" sz="3200" dirty="0" smtClean="0">
                <a:solidFill>
                  <a:srgbClr val="0070C0"/>
                </a:solidFill>
              </a:rPr>
              <a:t>годов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5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(Проект решения совета сельского поселения «</a:t>
            </a:r>
            <a:r>
              <a:rPr lang="ru-RU" sz="2000" dirty="0" err="1" smtClean="0">
                <a:solidFill>
                  <a:srgbClr val="0070C0"/>
                </a:solidFill>
                <a:effectLst/>
              </a:rPr>
              <a:t>Туръя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» на 2024 год и плановый период 2025 и 2026 годов)</a:t>
            </a:r>
            <a:endParaRPr lang="ru-RU" sz="2000" dirty="0">
              <a:solidFill>
                <a:srgbClr val="0070C0"/>
              </a:solidFill>
              <a:effectLst/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07951" y="7317432"/>
            <a:ext cx="5256137" cy="792088"/>
          </a:xfrm>
          <a:ln>
            <a:noFill/>
          </a:ln>
        </p:spPr>
        <p:txBody>
          <a:bodyPr>
            <a:normAutofit/>
          </a:bodyPr>
          <a:lstStyle/>
          <a:p>
            <a:pPr algn="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://www.vseflagi.ru/upload/symbolics/vect/coa/komi_co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30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92623642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91896" cy="1913657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192688"/>
          </a:xfrm>
          <a:prstGeom prst="rect">
            <a:avLst/>
          </a:prstGeom>
        </p:spPr>
        <p:txBody>
          <a:bodyPr vert="horz" anchor="b">
            <a:normAutofit fontScale="850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kumimoji="0" lang="ru-RU" sz="32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z="32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</a:t>
            </a:r>
            <a:r>
              <a:rPr kumimoji="0" lang="ru-RU" sz="2400" b="0" i="0" u="sng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Туръя</a:t>
            </a: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B05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8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	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2024 год – 0,6%                              2024 год – 99,4%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lang="ru-RU" sz="24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2025 год – 5,4%                             2025 год – 94,6%  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2026 год –  0,6%                            2026 год – 99,4%</a:t>
            </a:r>
            <a:r>
              <a:rPr kumimoji="0" lang="ru-RU" sz="24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4509120"/>
            <a:ext cx="0" cy="28803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45175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Принятые муниципальные программы на уровне сельского поселения «</a:t>
            </a:r>
            <a:r>
              <a:rPr lang="ru-RU" sz="1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Туръя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907859"/>
              </p:ext>
            </p:extLst>
          </p:nvPr>
        </p:nvGraphicFramePr>
        <p:xfrm>
          <a:off x="1060008" y="1628800"/>
          <a:ext cx="7416329" cy="3831833"/>
        </p:xfrm>
        <a:graphic>
          <a:graphicData uri="http://schemas.openxmlformats.org/drawingml/2006/table">
            <a:tbl>
              <a:tblPr/>
              <a:tblGrid>
                <a:gridCol w="4336880"/>
                <a:gridCol w="941777"/>
                <a:gridCol w="1068836"/>
                <a:gridCol w="1068836"/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2025 </a:t>
                      </a:r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2026 </a:t>
                      </a:r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ПРОГРАММНЫЕ РАСХОДЫ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1 180,818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498,979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494,979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Arial Cyr"/>
                        </a:rPr>
                        <a:t> «Пожарная безопасность в населенных пунктах на территории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 сельского поселения «</a:t>
                      </a:r>
                      <a:r>
                        <a:rPr lang="ru-RU" sz="1300" b="0" i="0" u="none" strike="noStrike" dirty="0" err="1" smtClean="0">
                          <a:effectLst/>
                          <a:latin typeface="Arial Cyr"/>
                        </a:rPr>
                        <a:t>Туръя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10,800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99,592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10,800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34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706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-  </a:t>
                      </a:r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Техническое </a:t>
                      </a:r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обслуживание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 Cyr"/>
                        </a:rPr>
                        <a:t> пожарной сигнализации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10,800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10,800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10,800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190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-  </a:t>
                      </a:r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Обеспечение первичных мер пожарной безопасности (обустройство и (или) ремонт пожарных водоемов)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88,792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2050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prstClr val="black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сельского поселения «</a:t>
            </a:r>
            <a:r>
              <a:rPr lang="ru-RU" sz="1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Туръя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152713"/>
              </p:ext>
            </p:extLst>
          </p:nvPr>
        </p:nvGraphicFramePr>
        <p:xfrm>
          <a:off x="251520" y="1484784"/>
          <a:ext cx="8496946" cy="4104456"/>
        </p:xfrm>
        <a:graphic>
          <a:graphicData uri="http://schemas.openxmlformats.org/drawingml/2006/table">
            <a:tbl>
              <a:tblPr/>
              <a:tblGrid>
                <a:gridCol w="5688634"/>
                <a:gridCol w="936104"/>
                <a:gridCol w="864095"/>
                <a:gridCol w="1008113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3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1" i="0" u="none" strike="noStrike" dirty="0" smtClean="0">
                          <a:effectLst/>
                          <a:latin typeface="MS Sans Serif"/>
                        </a:rPr>
                        <a:t>2024</a:t>
                      </a:r>
                      <a:endParaRPr lang="ru-RU" sz="1300" b="1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MS Sans Serif"/>
                        </a:rPr>
                        <a:t> </a:t>
                      </a:r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1" i="0" u="none" strike="noStrike" dirty="0" smtClean="0">
                          <a:effectLst/>
                          <a:latin typeface="MS Sans Serif"/>
                        </a:rPr>
                        <a:t>2025 </a:t>
                      </a:r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1" i="0" u="none" strike="noStrike" dirty="0" smtClean="0">
                          <a:effectLst/>
                          <a:latin typeface="MS Sans Serif"/>
                        </a:rPr>
                        <a:t>2026 </a:t>
                      </a:r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 (0102)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696,013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696,013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696,013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</a:tr>
              <a:tr h="7414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 (0104)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015,936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1 017,166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1 019,785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</a:t>
                      </a:r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надзора (0106)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0,264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0,264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0,264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 (0111)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</a:t>
                      </a:r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(0113)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4,132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4,132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4,132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</a:tr>
              <a:tr h="517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оборона (0310)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99,592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0408)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4,816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4,816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4,816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 (9999)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1 732,961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1 829,783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1 749,610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r>
              <a:rPr lang="ru-RU" sz="3500" dirty="0" smtClean="0">
                <a:solidFill>
                  <a:srgbClr val="0070C0"/>
                </a:solidFill>
              </a:rPr>
              <a:t>СПАСИБО </a:t>
            </a:r>
            <a:r>
              <a:rPr lang="ru-RU" sz="3500" dirty="0">
                <a:solidFill>
                  <a:srgbClr val="0070C0"/>
                </a:solidFill>
              </a:rPr>
              <a:t>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Исполнитель</a:t>
            </a:r>
            <a:r>
              <a:rPr lang="ru-RU" dirty="0">
                <a:solidFill>
                  <a:srgbClr val="7030A0"/>
                </a:solidFill>
              </a:rPr>
              <a:t>: Финансовое управление администрации МР «</a:t>
            </a:r>
            <a:r>
              <a:rPr lang="ru-RU" dirty="0" err="1">
                <a:solidFill>
                  <a:srgbClr val="7030A0"/>
                </a:solidFill>
              </a:rPr>
              <a:t>Княжпогостский</a:t>
            </a:r>
            <a:r>
              <a:rPr lang="ru-RU" dirty="0">
                <a:solidFill>
                  <a:srgbClr val="7030A0"/>
                </a:solidFill>
              </a:rPr>
              <a:t>»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Адрес: г. </a:t>
            </a:r>
            <a:r>
              <a:rPr lang="ru-RU" dirty="0" err="1">
                <a:solidFill>
                  <a:srgbClr val="7030A0"/>
                </a:solidFill>
              </a:rPr>
              <a:t>Емва</a:t>
            </a:r>
            <a:r>
              <a:rPr lang="ru-RU" dirty="0">
                <a:solidFill>
                  <a:srgbClr val="7030A0"/>
                </a:solidFill>
              </a:rPr>
              <a:t> ул. Дзержинского 81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Тел. </a:t>
            </a:r>
            <a:r>
              <a:rPr lang="ru-RU" dirty="0" smtClean="0">
                <a:solidFill>
                  <a:srgbClr val="7030A0"/>
                </a:solidFill>
              </a:rPr>
              <a:t>82139-21153</a:t>
            </a:r>
            <a:endParaRPr lang="ru-RU" dirty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63688" y="260648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</a:t>
            </a:r>
            <a:r>
              <a:rPr lang="ru-RU" sz="4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РАЖДАН</a:t>
            </a:r>
            <a:r>
              <a:rPr lang="ru-RU" sz="4500" dirty="0"/>
              <a:t/>
            </a:r>
            <a:br>
              <a:rPr lang="ru-RU" sz="4500" dirty="0"/>
            </a:b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отчетности.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9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483768" y="306896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156176" y="3077783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837678962"/>
              </p:ext>
            </p:extLst>
          </p:nvPr>
        </p:nvGraphicFramePr>
        <p:xfrm>
          <a:off x="1175946" y="4149080"/>
          <a:ext cx="6996454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5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35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926" y="1438274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70523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Туръя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Туръя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Туръя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1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l" fontAlgn="auto">
              <a:buClr>
                <a:srgbClr val="441ABA"/>
              </a:buClr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района</a:t>
            </a: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961453"/>
              </p:ext>
            </p:extLst>
          </p:nvPr>
        </p:nvGraphicFramePr>
        <p:xfrm>
          <a:off x="1619672" y="1916832"/>
          <a:ext cx="6072336" cy="4379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2026 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1 731,961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</a:t>
                      </a:r>
                      <a:r>
                        <a:rPr lang="ru-RU" dirty="0" smtClean="0"/>
                        <a:t> 1 828,783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1 748,610</a:t>
                      </a:r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 том числе:</a:t>
                      </a:r>
                    </a:p>
                    <a:p>
                      <a:r>
                        <a:rPr lang="ru-RU" sz="1600" dirty="0" smtClean="0"/>
                        <a:t>на 1 жителя</a:t>
                      </a:r>
                    </a:p>
                    <a:p>
                      <a:r>
                        <a:rPr lang="ru-RU" sz="1200" dirty="0" smtClean="0"/>
                        <a:t>(132 чел. на 01.04.2023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1 732,961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13,128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1 829,783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13,862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1 749,610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13,255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-1,000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- 1,000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- 1,000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4254</TotalTime>
  <Words>600</Words>
  <Application>Microsoft Office PowerPoint</Application>
  <PresentationFormat>Экран (4:3)</PresentationFormat>
  <Paragraphs>210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Бюджет для граждан на 2024 год и плановый период 2025 и 2026 годов  (Проект решения совета сельского поселения «Туръя» на 2024 год и плановый период 2025 и 2026 годов)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</vt:lpstr>
      <vt:lpstr>БЮДЖЕТ ДЛЯ ГРАЖДАН  Доходы бюджета</vt:lpstr>
      <vt:lpstr>        </vt:lpstr>
      <vt:lpstr>БЮДЖЕТ ДЛЯ ГРАЖДАН </vt:lpstr>
      <vt:lpstr> БЮДЖЕТ ДЛЯ ГРАЖДАН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Shprengel</cp:lastModifiedBy>
  <cp:revision>379</cp:revision>
  <cp:lastPrinted>2016-01-27T07:32:03Z</cp:lastPrinted>
  <dcterms:created xsi:type="dcterms:W3CDTF">2014-01-31T09:07:24Z</dcterms:created>
  <dcterms:modified xsi:type="dcterms:W3CDTF">2023-12-05T07:54:32Z</dcterms:modified>
</cp:coreProperties>
</file>