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7" r:id="rId10"/>
    <p:sldId id="276" r:id="rId11"/>
    <p:sldId id="27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6699"/>
    <a:srgbClr val="FF3399"/>
    <a:srgbClr val="FF505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2130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  <c:perspective val="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6917976297895115E-2"/>
          <c:w val="0.96158292642951659"/>
          <c:h val="0.92180275711051951"/>
        </c:manualLayout>
      </c:layout>
      <c:bar3DChart>
        <c:barDir val="col"/>
        <c:grouping val="standard"/>
        <c:varyColors val="0"/>
        <c:ser>
          <c:idx val="0"/>
          <c:order val="0"/>
          <c:spPr>
            <a:solidFill>
              <a:srgbClr val="6BB1C9">
                <a:lumMod val="60000"/>
                <a:lumOff val="40000"/>
              </a:srgbClr>
            </a:solidFill>
          </c:spPr>
          <c:invertIfNegative val="0"/>
          <c:dLbls>
            <c:dLbl>
              <c:idx val="0"/>
              <c:layout>
                <c:manualLayout>
                  <c:x val="-0.17222222222222222"/>
                  <c:y val="0.16199376947040506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Доходы (план)</a:t>
                    </a:r>
                    <a:endParaRPr lang="en-US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0.18734429496761335"/>
                  <c:y val="0.55438596491228065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Расходы (план)</a:t>
                    </a:r>
                  </a:p>
                  <a:p>
                    <a:endParaRPr lang="ru-RU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1"/>
            <c:showVal val="1"/>
            <c:showCatName val="0"/>
            <c:showSerName val="1"/>
            <c:showPercent val="0"/>
            <c:showBubbleSize val="0"/>
            <c:showLeaderLines val="0"/>
          </c:dLbls>
          <c:val>
            <c:numRef>
              <c:f>Лист2!$B$2:$C$2</c:f>
              <c:numCache>
                <c:formatCode>_-* #,##0.00_р_._-;\-* #,##0.00_р_._-;_-* "-"??_р_._-;_-@_-</c:formatCode>
                <c:ptCount val="2"/>
                <c:pt idx="0">
                  <c:v>623885</c:v>
                </c:pt>
                <c:pt idx="1">
                  <c:v>631769</c:v>
                </c:pt>
              </c:numCache>
            </c:numRef>
          </c:val>
        </c:ser>
        <c:ser>
          <c:idx val="1"/>
          <c:order val="1"/>
          <c:spPr>
            <a:solidFill>
              <a:srgbClr val="FF669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7C8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7C80"/>
              </a:solidFill>
            </c:spPr>
          </c:dPt>
          <c:dLbls>
            <c:dLbl>
              <c:idx val="0"/>
              <c:layout>
                <c:manualLayout>
                  <c:x val="8.3333333333333332E-3"/>
                  <c:y val="-0.11214953271028037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Доходы (факт)</a:t>
                    </a:r>
                    <a:endParaRPr lang="en-US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5.933389139380553E-2"/>
                  <c:y val="6.0012325721463387E-2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Расходы (факт)</a:t>
                    </a:r>
                    <a:endParaRPr lang="en-US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1"/>
            <c:showVal val="1"/>
            <c:showCatName val="0"/>
            <c:showSerName val="1"/>
            <c:showPercent val="0"/>
            <c:showBubbleSize val="0"/>
            <c:showLeaderLines val="0"/>
          </c:dLbls>
          <c:val>
            <c:numRef>
              <c:f>Лист2!$B$3:$C$3</c:f>
              <c:numCache>
                <c:formatCode>_-* #,##0.00_р_._-;\-* #,##0.00_р_._-;_-* "-"??_р_._-;_-@_-</c:formatCode>
                <c:ptCount val="2"/>
                <c:pt idx="0">
                  <c:v>624320</c:v>
                </c:pt>
                <c:pt idx="1">
                  <c:v>615111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367872"/>
        <c:axId val="4369408"/>
        <c:axId val="33949888"/>
      </c:bar3DChart>
      <c:catAx>
        <c:axId val="4367872"/>
        <c:scaling>
          <c:orientation val="minMax"/>
        </c:scaling>
        <c:delete val="1"/>
        <c:axPos val="b"/>
        <c:majorTickMark val="out"/>
        <c:minorTickMark val="none"/>
        <c:tickLblPos val="nextTo"/>
        <c:crossAx val="4369408"/>
        <c:crosses val="autoZero"/>
        <c:auto val="1"/>
        <c:lblAlgn val="ctr"/>
        <c:lblOffset val="100"/>
        <c:noMultiLvlLbl val="0"/>
      </c:catAx>
      <c:valAx>
        <c:axId val="4369408"/>
        <c:scaling>
          <c:orientation val="minMax"/>
        </c:scaling>
        <c:delete val="1"/>
        <c:axPos val="l"/>
        <c:numFmt formatCode="_-* #,##0.00_р_._-;\-* #,##0.00_р_._-;_-* &quot;-&quot;??_р_._-;_-@_-" sourceLinked="1"/>
        <c:majorTickMark val="out"/>
        <c:minorTickMark val="none"/>
        <c:tickLblPos val="nextTo"/>
        <c:crossAx val="4367872"/>
        <c:crosses val="autoZero"/>
        <c:crossBetween val="between"/>
      </c:valAx>
      <c:serAx>
        <c:axId val="33949888"/>
        <c:scaling>
          <c:orientation val="minMax"/>
        </c:scaling>
        <c:delete val="1"/>
        <c:axPos val="b"/>
        <c:majorTickMark val="out"/>
        <c:minorTickMark val="none"/>
        <c:tickLblPos val="nextTo"/>
        <c:crossAx val="4369408"/>
        <c:crosses val="autoZero"/>
      </c:serAx>
    </c:plotArea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943B5C-5FC6-4AC7-8904-2A8C7B8C317F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A55A208-12F5-4386-80EB-94E615947318}">
      <dgm:prSet phldrT="[Текст]"/>
      <dgm:spPr/>
      <dgm:t>
        <a:bodyPr/>
        <a:lstStyle/>
        <a:p>
          <a:r>
            <a:rPr lang="ru-RU" dirty="0" smtClean="0"/>
            <a:t> Непрограммные мероприятия-    2 847,777 тыс.руб</a:t>
          </a:r>
          <a:endParaRPr lang="ru-RU" dirty="0"/>
        </a:p>
      </dgm:t>
    </dgm:pt>
    <dgm:pt modelId="{EFE51747-32B0-4588-A274-10A1556A6493}" type="parTrans" cxnId="{A39402FA-81D0-4536-B1FC-851674837117}">
      <dgm:prSet/>
      <dgm:spPr/>
      <dgm:t>
        <a:bodyPr/>
        <a:lstStyle/>
        <a:p>
          <a:endParaRPr lang="ru-RU"/>
        </a:p>
      </dgm:t>
    </dgm:pt>
    <dgm:pt modelId="{F347CEDB-EC01-4BFB-9F33-840676181E92}" type="sibTrans" cxnId="{A39402FA-81D0-4536-B1FC-851674837117}">
      <dgm:prSet/>
      <dgm:spPr/>
      <dgm:t>
        <a:bodyPr/>
        <a:lstStyle/>
        <a:p>
          <a:endParaRPr lang="ru-RU"/>
        </a:p>
      </dgm:t>
    </dgm:pt>
    <dgm:pt modelId="{FA8F8C97-C69E-4080-8972-F4091A315365}">
      <dgm:prSet phldrT="[Текст]" custT="1"/>
      <dgm:spPr/>
      <dgm:t>
        <a:bodyPr/>
        <a:lstStyle/>
        <a:p>
          <a:r>
            <a:rPr lang="ru-RU" sz="1400" dirty="0" smtClean="0"/>
            <a:t>Расходы</a:t>
          </a:r>
          <a:endParaRPr lang="ru-RU" sz="1400" dirty="0"/>
        </a:p>
      </dgm:t>
    </dgm:pt>
    <dgm:pt modelId="{A806FF12-CF23-4A8B-A65C-47DE4FF38037}" type="parTrans" cxnId="{C30F6C00-4AFE-42F7-9948-22C9B6BE8F5A}">
      <dgm:prSet/>
      <dgm:spPr/>
      <dgm:t>
        <a:bodyPr/>
        <a:lstStyle/>
        <a:p>
          <a:endParaRPr lang="ru-RU"/>
        </a:p>
      </dgm:t>
    </dgm:pt>
    <dgm:pt modelId="{4C12275D-489A-4E88-8C54-CCC3BB903B6D}" type="sibTrans" cxnId="{C30F6C00-4AFE-42F7-9948-22C9B6BE8F5A}">
      <dgm:prSet/>
      <dgm:spPr/>
      <dgm:t>
        <a:bodyPr/>
        <a:lstStyle/>
        <a:p>
          <a:endParaRPr lang="ru-RU"/>
        </a:p>
      </dgm:t>
    </dgm:pt>
    <dgm:pt modelId="{5D53D5F3-25C9-498C-BC21-03397D61FA27}">
      <dgm:prSet custT="1"/>
      <dgm:spPr/>
      <dgm:t>
        <a:bodyPr/>
        <a:lstStyle/>
        <a:p>
          <a:r>
            <a:rPr lang="ru-RU" sz="1400" dirty="0" smtClean="0"/>
            <a:t>БЮДЖЕТ сельского поселения «</a:t>
          </a:r>
          <a:r>
            <a:rPr lang="ru-RU" sz="1400" dirty="0" err="1" smtClean="0"/>
            <a:t>Туръя</a:t>
          </a:r>
          <a:r>
            <a:rPr lang="ru-RU" sz="1400" dirty="0" smtClean="0"/>
            <a:t>»</a:t>
          </a:r>
          <a:endParaRPr lang="ru-RU" sz="1400" dirty="0"/>
        </a:p>
      </dgm:t>
    </dgm:pt>
    <dgm:pt modelId="{847CD325-54C0-467F-AC4E-D82F31FE7290}" type="parTrans" cxnId="{B8363E2E-F4DD-48A6-A20B-613BF2827657}">
      <dgm:prSet/>
      <dgm:spPr/>
      <dgm:t>
        <a:bodyPr/>
        <a:lstStyle/>
        <a:p>
          <a:endParaRPr lang="ru-RU"/>
        </a:p>
      </dgm:t>
    </dgm:pt>
    <dgm:pt modelId="{7FC55110-887A-4690-9217-DFC611BF48B8}" type="sibTrans" cxnId="{B8363E2E-F4DD-48A6-A20B-613BF2827657}">
      <dgm:prSet/>
      <dgm:spPr/>
      <dgm:t>
        <a:bodyPr/>
        <a:lstStyle/>
        <a:p>
          <a:endParaRPr lang="ru-RU"/>
        </a:p>
      </dgm:t>
    </dgm:pt>
    <dgm:pt modelId="{9D4CEDEA-96A0-4D88-8026-9D5B12D10BB3}">
      <dgm:prSet custT="1"/>
      <dgm:spPr/>
      <dgm:t>
        <a:bodyPr/>
        <a:lstStyle/>
        <a:p>
          <a:r>
            <a:rPr lang="ru-RU" sz="1400" dirty="0" smtClean="0"/>
            <a:t>Пенсионное обеспечение</a:t>
          </a:r>
          <a:endParaRPr lang="ru-RU" sz="1400" dirty="0"/>
        </a:p>
      </dgm:t>
    </dgm:pt>
    <dgm:pt modelId="{C11BA66C-1AEA-4F66-9141-2AF617149337}" type="parTrans" cxnId="{0BA20FB6-FC60-4831-818A-4B3B2561F0AB}">
      <dgm:prSet/>
      <dgm:spPr/>
      <dgm:t>
        <a:bodyPr/>
        <a:lstStyle/>
        <a:p>
          <a:endParaRPr lang="ru-RU"/>
        </a:p>
      </dgm:t>
    </dgm:pt>
    <dgm:pt modelId="{62931387-3684-4599-89F5-72E45F189562}" type="sibTrans" cxnId="{0BA20FB6-FC60-4831-818A-4B3B2561F0AB}">
      <dgm:prSet/>
      <dgm:spPr/>
      <dgm:t>
        <a:bodyPr/>
        <a:lstStyle/>
        <a:p>
          <a:endParaRPr lang="ru-RU"/>
        </a:p>
      </dgm:t>
    </dgm:pt>
    <dgm:pt modelId="{C7001C66-2D31-4AAA-9AC2-E9EE030D91BE}">
      <dgm:prSet custT="1"/>
      <dgm:spPr/>
      <dgm:t>
        <a:bodyPr/>
        <a:lstStyle/>
        <a:p>
          <a:r>
            <a:rPr lang="ru-RU" sz="1400" dirty="0" smtClean="0"/>
            <a:t>Благоустрой</a:t>
          </a:r>
        </a:p>
        <a:p>
          <a:r>
            <a:rPr lang="ru-RU" sz="1400" dirty="0" err="1" smtClean="0"/>
            <a:t>ство</a:t>
          </a:r>
          <a:endParaRPr lang="ru-RU" sz="1400" dirty="0"/>
        </a:p>
      </dgm:t>
    </dgm:pt>
    <dgm:pt modelId="{718333E4-003B-4940-82E8-594A7AC2E6A8}" type="parTrans" cxnId="{B5269694-74BE-4DA0-9BBC-05FDC8AD55FE}">
      <dgm:prSet/>
      <dgm:spPr/>
      <dgm:t>
        <a:bodyPr/>
        <a:lstStyle/>
        <a:p>
          <a:endParaRPr lang="ru-RU"/>
        </a:p>
      </dgm:t>
    </dgm:pt>
    <dgm:pt modelId="{BC28192E-89CD-4C53-BBFA-1509AA4EDEDE}" type="sibTrans" cxnId="{B5269694-74BE-4DA0-9BBC-05FDC8AD55FE}">
      <dgm:prSet/>
      <dgm:spPr/>
      <dgm:t>
        <a:bodyPr/>
        <a:lstStyle/>
        <a:p>
          <a:endParaRPr lang="ru-RU"/>
        </a:p>
      </dgm:t>
    </dgm:pt>
    <dgm:pt modelId="{D4622B15-66FD-4D6A-A6A2-4BB137D85C67}">
      <dgm:prSet custT="1"/>
      <dgm:spPr/>
      <dgm:t>
        <a:bodyPr/>
        <a:lstStyle/>
        <a:p>
          <a:r>
            <a:rPr lang="ru-RU" sz="1400" dirty="0" smtClean="0"/>
            <a:t>Транспорт</a:t>
          </a:r>
          <a:endParaRPr lang="ru-RU" sz="1400" dirty="0"/>
        </a:p>
      </dgm:t>
    </dgm:pt>
    <dgm:pt modelId="{ECFF8D21-EEAF-4F9F-B270-AE0FA032F6BF}" type="parTrans" cxnId="{92AD0202-0A6C-414D-B1F5-B25772DCDBA3}">
      <dgm:prSet/>
      <dgm:spPr/>
      <dgm:t>
        <a:bodyPr/>
        <a:lstStyle/>
        <a:p>
          <a:endParaRPr lang="ru-RU"/>
        </a:p>
      </dgm:t>
    </dgm:pt>
    <dgm:pt modelId="{D192A00C-DFED-4E68-A634-9965A00BF0E7}" type="sibTrans" cxnId="{92AD0202-0A6C-414D-B1F5-B25772DCDBA3}">
      <dgm:prSet/>
      <dgm:spPr/>
      <dgm:t>
        <a:bodyPr/>
        <a:lstStyle/>
        <a:p>
          <a:endParaRPr lang="ru-RU"/>
        </a:p>
      </dgm:t>
    </dgm:pt>
    <dgm:pt modelId="{66FCE942-7095-451C-B165-E7FEC258C9FF}">
      <dgm:prSet custT="1"/>
      <dgm:spPr/>
      <dgm:t>
        <a:bodyPr/>
        <a:lstStyle/>
        <a:p>
          <a:r>
            <a:rPr lang="ru-RU" sz="1400" dirty="0" smtClean="0"/>
            <a:t>Другие общегосударственные вопросы</a:t>
          </a:r>
          <a:endParaRPr lang="ru-RU" sz="1400" dirty="0"/>
        </a:p>
      </dgm:t>
    </dgm:pt>
    <dgm:pt modelId="{C14BE7C1-7D40-43DF-8B3A-48B597720B72}" type="parTrans" cxnId="{DAE9CBCA-535F-4020-86F5-278AB4FBB5D0}">
      <dgm:prSet/>
      <dgm:spPr/>
      <dgm:t>
        <a:bodyPr/>
        <a:lstStyle/>
        <a:p>
          <a:endParaRPr lang="ru-RU"/>
        </a:p>
      </dgm:t>
    </dgm:pt>
    <dgm:pt modelId="{3F920748-C66D-40D8-ABFE-73CCB6F645D2}" type="sibTrans" cxnId="{DAE9CBCA-535F-4020-86F5-278AB4FBB5D0}">
      <dgm:prSet/>
      <dgm:spPr/>
      <dgm:t>
        <a:bodyPr/>
        <a:lstStyle/>
        <a:p>
          <a:endParaRPr lang="ru-RU"/>
        </a:p>
      </dgm:t>
    </dgm:pt>
    <dgm:pt modelId="{1EC09600-BE2D-4074-A7AA-6E266EB42790}">
      <dgm:prSet custT="1"/>
      <dgm:spPr/>
      <dgm:t>
        <a:bodyPr/>
        <a:lstStyle/>
        <a:p>
          <a:r>
            <a:rPr lang="ru-RU" sz="1300" dirty="0" smtClean="0"/>
            <a:t>Обеспечение деятельности органов финансового надзора</a:t>
          </a:r>
          <a:endParaRPr lang="ru-RU" sz="1300" dirty="0"/>
        </a:p>
      </dgm:t>
    </dgm:pt>
    <dgm:pt modelId="{F452DD2F-52DD-4E2D-9404-F73F3AA17B26}" type="parTrans" cxnId="{4C09D9B5-93FF-4103-92C4-8E07DC82C603}">
      <dgm:prSet/>
      <dgm:spPr/>
      <dgm:t>
        <a:bodyPr/>
        <a:lstStyle/>
        <a:p>
          <a:endParaRPr lang="ru-RU"/>
        </a:p>
      </dgm:t>
    </dgm:pt>
    <dgm:pt modelId="{475CEF46-4E04-4C3F-9F75-20025359044B}" type="sibTrans" cxnId="{4C09D9B5-93FF-4103-92C4-8E07DC82C603}">
      <dgm:prSet/>
      <dgm:spPr/>
      <dgm:t>
        <a:bodyPr/>
        <a:lstStyle/>
        <a:p>
          <a:endParaRPr lang="ru-RU"/>
        </a:p>
      </dgm:t>
    </dgm:pt>
    <dgm:pt modelId="{4E8B7062-3B85-44DC-9D3F-E3878170FE4A}">
      <dgm:prSet custT="1"/>
      <dgm:spPr/>
      <dgm:t>
        <a:bodyPr/>
        <a:lstStyle/>
        <a:p>
          <a:r>
            <a:rPr lang="ru-RU" sz="1400" dirty="0" smtClean="0"/>
            <a:t>Функционирование органов </a:t>
          </a:r>
          <a:r>
            <a:rPr lang="ru-RU" sz="1400" dirty="0" err="1" smtClean="0"/>
            <a:t>гос.власти</a:t>
          </a:r>
          <a:r>
            <a:rPr lang="ru-RU" sz="1400" dirty="0" smtClean="0"/>
            <a:t>, местных администраций</a:t>
          </a:r>
          <a:endParaRPr lang="ru-RU" sz="1400" dirty="0"/>
        </a:p>
      </dgm:t>
    </dgm:pt>
    <dgm:pt modelId="{FA10100E-B09C-4F93-B888-496753F3DED1}" type="parTrans" cxnId="{07A57653-DD75-4C4F-A7A2-0FC7E190CCEA}">
      <dgm:prSet/>
      <dgm:spPr/>
      <dgm:t>
        <a:bodyPr/>
        <a:lstStyle/>
        <a:p>
          <a:endParaRPr lang="ru-RU"/>
        </a:p>
      </dgm:t>
    </dgm:pt>
    <dgm:pt modelId="{F32EAC82-5D31-416F-B4BF-6736B94EF401}" type="sibTrans" cxnId="{07A57653-DD75-4C4F-A7A2-0FC7E190CCEA}">
      <dgm:prSet/>
      <dgm:spPr/>
      <dgm:t>
        <a:bodyPr/>
        <a:lstStyle/>
        <a:p>
          <a:endParaRPr lang="ru-RU"/>
        </a:p>
      </dgm:t>
    </dgm:pt>
    <dgm:pt modelId="{86169282-4608-470E-AC5D-4E16492C0534}">
      <dgm:prSet custT="1"/>
      <dgm:spPr/>
      <dgm:t>
        <a:bodyPr/>
        <a:lstStyle/>
        <a:p>
          <a:r>
            <a:rPr lang="ru-RU" sz="1300" dirty="0" smtClean="0"/>
            <a:t>Расходы по высшему должностному лицу</a:t>
          </a:r>
          <a:endParaRPr lang="ru-RU" sz="1300" dirty="0"/>
        </a:p>
      </dgm:t>
    </dgm:pt>
    <dgm:pt modelId="{3F89463F-CCA9-44C3-82BF-7AAAEE450061}" type="parTrans" cxnId="{0D0E5463-7509-427C-8A3E-6CCD85CA1F24}">
      <dgm:prSet/>
      <dgm:spPr/>
      <dgm:t>
        <a:bodyPr/>
        <a:lstStyle/>
        <a:p>
          <a:endParaRPr lang="ru-RU"/>
        </a:p>
      </dgm:t>
    </dgm:pt>
    <dgm:pt modelId="{D53071BB-94FF-4EAD-B310-97D9C846D82D}" type="sibTrans" cxnId="{0D0E5463-7509-427C-8A3E-6CCD85CA1F24}">
      <dgm:prSet/>
      <dgm:spPr/>
      <dgm:t>
        <a:bodyPr/>
        <a:lstStyle/>
        <a:p>
          <a:endParaRPr lang="ru-RU"/>
        </a:p>
      </dgm:t>
    </dgm:pt>
    <dgm:pt modelId="{DB45F910-E5E9-48D5-A703-1E0E6698DCB6}">
      <dgm:prSet custT="1"/>
      <dgm:spPr/>
      <dgm:t>
        <a:bodyPr/>
        <a:lstStyle/>
        <a:p>
          <a:r>
            <a:rPr lang="ru-RU" sz="1400" dirty="0" smtClean="0"/>
            <a:t>Непрограммные мероприятия</a:t>
          </a:r>
          <a:endParaRPr lang="ru-RU" sz="1400" dirty="0"/>
        </a:p>
      </dgm:t>
    </dgm:pt>
    <dgm:pt modelId="{FE208F38-E7C1-4D0D-874F-623AD238AC75}" type="parTrans" cxnId="{28241630-CB89-485A-8487-137A1E7FEB0D}">
      <dgm:prSet/>
      <dgm:spPr/>
      <dgm:t>
        <a:bodyPr/>
        <a:lstStyle/>
        <a:p>
          <a:endParaRPr lang="ru-RU"/>
        </a:p>
      </dgm:t>
    </dgm:pt>
    <dgm:pt modelId="{7B842AF4-8412-4193-A276-084F4D291DAF}" type="sibTrans" cxnId="{28241630-CB89-485A-8487-137A1E7FEB0D}">
      <dgm:prSet/>
      <dgm:spPr/>
      <dgm:t>
        <a:bodyPr/>
        <a:lstStyle/>
        <a:p>
          <a:endParaRPr lang="ru-RU"/>
        </a:p>
      </dgm:t>
    </dgm:pt>
    <dgm:pt modelId="{D1EF46A3-D8AF-4121-B1BC-6C42AC115C30}" type="pres">
      <dgm:prSet presAssocID="{7F943B5C-5FC6-4AC7-8904-2A8C7B8C317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2CCC0B-D284-4264-83B0-FC90F2F5C468}" type="pres">
      <dgm:prSet presAssocID="{7F943B5C-5FC6-4AC7-8904-2A8C7B8C317F}" presName="radial" presStyleCnt="0">
        <dgm:presLayoutVars>
          <dgm:animLvl val="ctr"/>
        </dgm:presLayoutVars>
      </dgm:prSet>
      <dgm:spPr/>
    </dgm:pt>
    <dgm:pt modelId="{7A06D398-3E3C-42EB-94A9-5696B8AA8B54}" type="pres">
      <dgm:prSet presAssocID="{3A55A208-12F5-4386-80EB-94E615947318}" presName="centerShape" presStyleLbl="vennNode1" presStyleIdx="0" presStyleCnt="11" custScaleX="80814"/>
      <dgm:spPr/>
      <dgm:t>
        <a:bodyPr/>
        <a:lstStyle/>
        <a:p>
          <a:endParaRPr lang="ru-RU"/>
        </a:p>
      </dgm:t>
    </dgm:pt>
    <dgm:pt modelId="{2ECD8DE4-6A26-4A81-AEE9-F9F7C9AA47AF}" type="pres">
      <dgm:prSet presAssocID="{5D53D5F3-25C9-498C-BC21-03397D61FA27}" presName="node" presStyleLbl="vennNode1" presStyleIdx="1" presStyleCnt="11" custScaleY="1000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67FF73-353F-48C1-A0AA-A399E02CDCAA}" type="pres">
      <dgm:prSet presAssocID="{FA8F8C97-C69E-4080-8972-F4091A315365}" presName="node" presStyleLbl="vennNode1" presStyleIdx="2" presStyleCnt="11" custScaleX="146399" custRadScaleRad="103329" custRadScaleInc="191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3105CF-4645-4AC5-BB17-CE0DBD5AC6B1}" type="pres">
      <dgm:prSet presAssocID="{DB45F910-E5E9-48D5-A703-1E0E6698DCB6}" presName="node" presStyleLbl="vennNode1" presStyleIdx="3" presStyleCnt="11" custScaleX="140958" custRadScaleRad="105760" custRadScaleInc="71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EF0E47-C6E7-4D44-890C-9BF2F0E45865}" type="pres">
      <dgm:prSet presAssocID="{86169282-4608-470E-AC5D-4E16492C0534}" presName="node" presStyleLbl="vennNode1" presStyleIdx="4" presStyleCnt="11" custScaleX="117852" custRadScaleRad="103410" custRadScaleInc="-24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226479-25E2-4E23-8E9B-EECE66A102C2}" type="pres">
      <dgm:prSet presAssocID="{4E8B7062-3B85-44DC-9D3F-E3878170FE4A}" presName="node" presStyleLbl="vennNode1" presStyleIdx="5" presStyleCnt="11" custScaleX="157196" custScaleY="80935" custRadScaleRad="110905" custRadScaleInc="-10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ACD81D-6589-48BB-A8AF-BFF18913190A}" type="pres">
      <dgm:prSet presAssocID="{1EC09600-BE2D-4074-A7AA-6E266EB42790}" presName="node" presStyleLbl="vennNode1" presStyleIdx="6" presStyleCnt="11" custScaleX="119252" custRadScaleRad="99971" custRadScaleInc="38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72172-934E-421C-B705-D98C2803D8DA}" type="pres">
      <dgm:prSet presAssocID="{66FCE942-7095-451C-B165-E7FEC258C9FF}" presName="node" presStyleLbl="vennNode1" presStyleIdx="7" presStyleCnt="11" custScaleX="1246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6FAC6D-57B9-41B5-A28E-9CAAE822A5C2}" type="pres">
      <dgm:prSet presAssocID="{D4622B15-66FD-4D6A-A6A2-4BB137D85C67}" presName="node" presStyleLbl="vennNode1" presStyleIdx="8" presStyleCnt="11" custScaleX="120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49863C-C7B7-4F26-ADCA-3D337D50EBB6}" type="pres">
      <dgm:prSet presAssocID="{C7001C66-2D31-4AAA-9AC2-E9EE030D91BE}" presName="node" presStyleLbl="vennNode1" presStyleIdx="9" presStyleCnt="11" custAng="0" custScaleX="124614" custScaleY="1169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B1F8D7-1FA2-4756-98B4-9A9FDD0B0692}" type="pres">
      <dgm:prSet presAssocID="{9D4CEDEA-96A0-4D88-8026-9D5B12D10BB3}" presName="node" presStyleLbl="vennNode1" presStyleIdx="10" presStyleCnt="11" custScaleX="1246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241630-CB89-485A-8487-137A1E7FEB0D}" srcId="{3A55A208-12F5-4386-80EB-94E615947318}" destId="{DB45F910-E5E9-48D5-A703-1E0E6698DCB6}" srcOrd="2" destOrd="0" parTransId="{FE208F38-E7C1-4D0D-874F-623AD238AC75}" sibTransId="{7B842AF4-8412-4193-A276-084F4D291DAF}"/>
    <dgm:cxn modelId="{EDD28829-DF36-4913-A5AD-6693E8FBAFE9}" type="presOf" srcId="{1EC09600-BE2D-4074-A7AA-6E266EB42790}" destId="{46ACD81D-6589-48BB-A8AF-BFF18913190A}" srcOrd="0" destOrd="0" presId="urn:microsoft.com/office/officeart/2005/8/layout/radial3"/>
    <dgm:cxn modelId="{C30F6C00-4AFE-42F7-9948-22C9B6BE8F5A}" srcId="{3A55A208-12F5-4386-80EB-94E615947318}" destId="{FA8F8C97-C69E-4080-8972-F4091A315365}" srcOrd="1" destOrd="0" parTransId="{A806FF12-CF23-4A8B-A65C-47DE4FF38037}" sibTransId="{4C12275D-489A-4E88-8C54-CCC3BB903B6D}"/>
    <dgm:cxn modelId="{F87582E9-E1FA-4C72-BAA2-6C5CEB97C7D3}" type="presOf" srcId="{DB45F910-E5E9-48D5-A703-1E0E6698DCB6}" destId="{9D3105CF-4645-4AC5-BB17-CE0DBD5AC6B1}" srcOrd="0" destOrd="0" presId="urn:microsoft.com/office/officeart/2005/8/layout/radial3"/>
    <dgm:cxn modelId="{A39402FA-81D0-4536-B1FC-851674837117}" srcId="{7F943B5C-5FC6-4AC7-8904-2A8C7B8C317F}" destId="{3A55A208-12F5-4386-80EB-94E615947318}" srcOrd="0" destOrd="0" parTransId="{EFE51747-32B0-4588-A274-10A1556A6493}" sibTransId="{F347CEDB-EC01-4BFB-9F33-840676181E92}"/>
    <dgm:cxn modelId="{27965AF4-30EA-474F-96CE-7A2D170D9057}" type="presOf" srcId="{3A55A208-12F5-4386-80EB-94E615947318}" destId="{7A06D398-3E3C-42EB-94A9-5696B8AA8B54}" srcOrd="0" destOrd="0" presId="urn:microsoft.com/office/officeart/2005/8/layout/radial3"/>
    <dgm:cxn modelId="{0D0E5463-7509-427C-8A3E-6CCD85CA1F24}" srcId="{3A55A208-12F5-4386-80EB-94E615947318}" destId="{86169282-4608-470E-AC5D-4E16492C0534}" srcOrd="3" destOrd="0" parTransId="{3F89463F-CCA9-44C3-82BF-7AAAEE450061}" sibTransId="{D53071BB-94FF-4EAD-B310-97D9C846D82D}"/>
    <dgm:cxn modelId="{B5269694-74BE-4DA0-9BBC-05FDC8AD55FE}" srcId="{3A55A208-12F5-4386-80EB-94E615947318}" destId="{C7001C66-2D31-4AAA-9AC2-E9EE030D91BE}" srcOrd="8" destOrd="0" parTransId="{718333E4-003B-4940-82E8-594A7AC2E6A8}" sibTransId="{BC28192E-89CD-4C53-BBFA-1509AA4EDEDE}"/>
    <dgm:cxn modelId="{DAE9CBCA-535F-4020-86F5-278AB4FBB5D0}" srcId="{3A55A208-12F5-4386-80EB-94E615947318}" destId="{66FCE942-7095-451C-B165-E7FEC258C9FF}" srcOrd="6" destOrd="0" parTransId="{C14BE7C1-7D40-43DF-8B3A-48B597720B72}" sibTransId="{3F920748-C66D-40D8-ABFE-73CCB6F645D2}"/>
    <dgm:cxn modelId="{9E7D3C29-D157-4983-9E62-FA5D38AF3775}" type="presOf" srcId="{FA8F8C97-C69E-4080-8972-F4091A315365}" destId="{0367FF73-353F-48C1-A0AA-A399E02CDCAA}" srcOrd="0" destOrd="0" presId="urn:microsoft.com/office/officeart/2005/8/layout/radial3"/>
    <dgm:cxn modelId="{83427B92-E1EE-48A9-BFD7-CF76A3181CE5}" type="presOf" srcId="{7F943B5C-5FC6-4AC7-8904-2A8C7B8C317F}" destId="{D1EF46A3-D8AF-4121-B1BC-6C42AC115C30}" srcOrd="0" destOrd="0" presId="urn:microsoft.com/office/officeart/2005/8/layout/radial3"/>
    <dgm:cxn modelId="{FEC52B3B-DC7C-4435-8430-4EA92E539DF7}" type="presOf" srcId="{86169282-4608-470E-AC5D-4E16492C0534}" destId="{9CEF0E47-C6E7-4D44-890C-9BF2F0E45865}" srcOrd="0" destOrd="0" presId="urn:microsoft.com/office/officeart/2005/8/layout/radial3"/>
    <dgm:cxn modelId="{07A57653-DD75-4C4F-A7A2-0FC7E190CCEA}" srcId="{3A55A208-12F5-4386-80EB-94E615947318}" destId="{4E8B7062-3B85-44DC-9D3F-E3878170FE4A}" srcOrd="4" destOrd="0" parTransId="{FA10100E-B09C-4F93-B888-496753F3DED1}" sibTransId="{F32EAC82-5D31-416F-B4BF-6736B94EF401}"/>
    <dgm:cxn modelId="{E59EA1A8-F7A5-464B-9CBD-EACAEE51C45D}" type="presOf" srcId="{9D4CEDEA-96A0-4D88-8026-9D5B12D10BB3}" destId="{1AB1F8D7-1FA2-4756-98B4-9A9FDD0B0692}" srcOrd="0" destOrd="0" presId="urn:microsoft.com/office/officeart/2005/8/layout/radial3"/>
    <dgm:cxn modelId="{0BA20FB6-FC60-4831-818A-4B3B2561F0AB}" srcId="{3A55A208-12F5-4386-80EB-94E615947318}" destId="{9D4CEDEA-96A0-4D88-8026-9D5B12D10BB3}" srcOrd="9" destOrd="0" parTransId="{C11BA66C-1AEA-4F66-9141-2AF617149337}" sibTransId="{62931387-3684-4599-89F5-72E45F189562}"/>
    <dgm:cxn modelId="{541DDAA1-3DF7-4DDB-BA0D-222577CFD1D9}" type="presOf" srcId="{C7001C66-2D31-4AAA-9AC2-E9EE030D91BE}" destId="{C149863C-C7B7-4F26-ADCA-3D337D50EBB6}" srcOrd="0" destOrd="0" presId="urn:microsoft.com/office/officeart/2005/8/layout/radial3"/>
    <dgm:cxn modelId="{4C09D9B5-93FF-4103-92C4-8E07DC82C603}" srcId="{3A55A208-12F5-4386-80EB-94E615947318}" destId="{1EC09600-BE2D-4074-A7AA-6E266EB42790}" srcOrd="5" destOrd="0" parTransId="{F452DD2F-52DD-4E2D-9404-F73F3AA17B26}" sibTransId="{475CEF46-4E04-4C3F-9F75-20025359044B}"/>
    <dgm:cxn modelId="{C1125EBE-7801-421E-A7DA-087D1106F2A8}" type="presOf" srcId="{66FCE942-7095-451C-B165-E7FEC258C9FF}" destId="{AFD72172-934E-421C-B705-D98C2803D8DA}" srcOrd="0" destOrd="0" presId="urn:microsoft.com/office/officeart/2005/8/layout/radial3"/>
    <dgm:cxn modelId="{92AD0202-0A6C-414D-B1F5-B25772DCDBA3}" srcId="{3A55A208-12F5-4386-80EB-94E615947318}" destId="{D4622B15-66FD-4D6A-A6A2-4BB137D85C67}" srcOrd="7" destOrd="0" parTransId="{ECFF8D21-EEAF-4F9F-B270-AE0FA032F6BF}" sibTransId="{D192A00C-DFED-4E68-A634-9965A00BF0E7}"/>
    <dgm:cxn modelId="{3095D57C-AB3A-41AA-A26C-8A4A247C4491}" type="presOf" srcId="{4E8B7062-3B85-44DC-9D3F-E3878170FE4A}" destId="{38226479-25E2-4E23-8E9B-EECE66A102C2}" srcOrd="0" destOrd="0" presId="urn:microsoft.com/office/officeart/2005/8/layout/radial3"/>
    <dgm:cxn modelId="{986187C1-E109-4D4B-BAC3-C4C6B017AC2A}" type="presOf" srcId="{D4622B15-66FD-4D6A-A6A2-4BB137D85C67}" destId="{E86FAC6D-57B9-41B5-A28E-9CAAE822A5C2}" srcOrd="0" destOrd="0" presId="urn:microsoft.com/office/officeart/2005/8/layout/radial3"/>
    <dgm:cxn modelId="{5AEBEEA8-4B0C-483D-8DD7-8719C67A9CF6}" type="presOf" srcId="{5D53D5F3-25C9-498C-BC21-03397D61FA27}" destId="{2ECD8DE4-6A26-4A81-AEE9-F9F7C9AA47AF}" srcOrd="0" destOrd="0" presId="urn:microsoft.com/office/officeart/2005/8/layout/radial3"/>
    <dgm:cxn modelId="{B8363E2E-F4DD-48A6-A20B-613BF2827657}" srcId="{3A55A208-12F5-4386-80EB-94E615947318}" destId="{5D53D5F3-25C9-498C-BC21-03397D61FA27}" srcOrd="0" destOrd="0" parTransId="{847CD325-54C0-467F-AC4E-D82F31FE7290}" sibTransId="{7FC55110-887A-4690-9217-DFC611BF48B8}"/>
    <dgm:cxn modelId="{30DC60D7-CF08-4A03-A16C-6D0A75001A3D}" type="presParOf" srcId="{D1EF46A3-D8AF-4121-B1BC-6C42AC115C30}" destId="{222CCC0B-D284-4264-83B0-FC90F2F5C468}" srcOrd="0" destOrd="0" presId="urn:microsoft.com/office/officeart/2005/8/layout/radial3"/>
    <dgm:cxn modelId="{3D9F0F62-2A5F-4D12-A91D-51E36A938E7C}" type="presParOf" srcId="{222CCC0B-D284-4264-83B0-FC90F2F5C468}" destId="{7A06D398-3E3C-42EB-94A9-5696B8AA8B54}" srcOrd="0" destOrd="0" presId="urn:microsoft.com/office/officeart/2005/8/layout/radial3"/>
    <dgm:cxn modelId="{4EE8DF28-79C7-4E19-8D44-61FBC89C0286}" type="presParOf" srcId="{222CCC0B-D284-4264-83B0-FC90F2F5C468}" destId="{2ECD8DE4-6A26-4A81-AEE9-F9F7C9AA47AF}" srcOrd="1" destOrd="0" presId="urn:microsoft.com/office/officeart/2005/8/layout/radial3"/>
    <dgm:cxn modelId="{2EB510EB-F6E6-40FE-B1B4-435E200DC791}" type="presParOf" srcId="{222CCC0B-D284-4264-83B0-FC90F2F5C468}" destId="{0367FF73-353F-48C1-A0AA-A399E02CDCAA}" srcOrd="2" destOrd="0" presId="urn:microsoft.com/office/officeart/2005/8/layout/radial3"/>
    <dgm:cxn modelId="{23E7EF37-C95C-47A7-98D2-94D96D2F2A4E}" type="presParOf" srcId="{222CCC0B-D284-4264-83B0-FC90F2F5C468}" destId="{9D3105CF-4645-4AC5-BB17-CE0DBD5AC6B1}" srcOrd="3" destOrd="0" presId="urn:microsoft.com/office/officeart/2005/8/layout/radial3"/>
    <dgm:cxn modelId="{1781CF09-EF56-4CB9-AECD-9CA5D35D022E}" type="presParOf" srcId="{222CCC0B-D284-4264-83B0-FC90F2F5C468}" destId="{9CEF0E47-C6E7-4D44-890C-9BF2F0E45865}" srcOrd="4" destOrd="0" presId="urn:microsoft.com/office/officeart/2005/8/layout/radial3"/>
    <dgm:cxn modelId="{282BCF02-70BE-4265-BAA8-41395F2866F4}" type="presParOf" srcId="{222CCC0B-D284-4264-83B0-FC90F2F5C468}" destId="{38226479-25E2-4E23-8E9B-EECE66A102C2}" srcOrd="5" destOrd="0" presId="urn:microsoft.com/office/officeart/2005/8/layout/radial3"/>
    <dgm:cxn modelId="{3E4FCE4B-F481-478D-ACD4-5CA301925FCA}" type="presParOf" srcId="{222CCC0B-D284-4264-83B0-FC90F2F5C468}" destId="{46ACD81D-6589-48BB-A8AF-BFF18913190A}" srcOrd="6" destOrd="0" presId="urn:microsoft.com/office/officeart/2005/8/layout/radial3"/>
    <dgm:cxn modelId="{63905831-C8C2-4161-A338-F0274BB17E7A}" type="presParOf" srcId="{222CCC0B-D284-4264-83B0-FC90F2F5C468}" destId="{AFD72172-934E-421C-B705-D98C2803D8DA}" srcOrd="7" destOrd="0" presId="urn:microsoft.com/office/officeart/2005/8/layout/radial3"/>
    <dgm:cxn modelId="{CB1CC473-199D-4052-8422-FE08FE276D45}" type="presParOf" srcId="{222CCC0B-D284-4264-83B0-FC90F2F5C468}" destId="{E86FAC6D-57B9-41B5-A28E-9CAAE822A5C2}" srcOrd="8" destOrd="0" presId="urn:microsoft.com/office/officeart/2005/8/layout/radial3"/>
    <dgm:cxn modelId="{25344CCF-29BF-4BDE-9644-964CD34B4BCD}" type="presParOf" srcId="{222CCC0B-D284-4264-83B0-FC90F2F5C468}" destId="{C149863C-C7B7-4F26-ADCA-3D337D50EBB6}" srcOrd="9" destOrd="0" presId="urn:microsoft.com/office/officeart/2005/8/layout/radial3"/>
    <dgm:cxn modelId="{2365EEE1-15AD-41A1-8647-A0F74C892880}" type="presParOf" srcId="{222CCC0B-D284-4264-83B0-FC90F2F5C468}" destId="{1AB1F8D7-1FA2-4756-98B4-9A9FDD0B0692}" srcOrd="1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268760"/>
            <a:ext cx="8424936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dirty="0" smtClean="0"/>
          </a:p>
          <a:p>
            <a:pPr marL="0" indent="0" algn="ctr">
              <a:buNone/>
            </a:pPr>
            <a:r>
              <a:rPr lang="ru-RU" sz="4400" dirty="0" smtClean="0"/>
              <a:t>Отчет </a:t>
            </a:r>
          </a:p>
          <a:p>
            <a:pPr marL="0" indent="0" algn="ctr">
              <a:buNone/>
            </a:pPr>
            <a:r>
              <a:rPr lang="ru-RU" sz="4400" dirty="0" smtClean="0"/>
              <a:t>об исполнении бюджета сельского поселения «</a:t>
            </a:r>
            <a:r>
              <a:rPr lang="ru-RU" sz="4400" dirty="0" err="1" smtClean="0"/>
              <a:t>Туръя</a:t>
            </a:r>
            <a:r>
              <a:rPr lang="ru-RU" sz="4400" dirty="0" smtClean="0"/>
              <a:t>»</a:t>
            </a:r>
          </a:p>
          <a:p>
            <a:pPr marL="0" indent="0" algn="ctr">
              <a:buNone/>
            </a:pPr>
            <a:r>
              <a:rPr lang="ru-RU" sz="4400" dirty="0" smtClean="0"/>
              <a:t>за 2017 год</a:t>
            </a:r>
            <a:endParaRPr lang="ru-RU" sz="4400" dirty="0"/>
          </a:p>
        </p:txBody>
      </p:sp>
      <p:pic>
        <p:nvPicPr>
          <p:cNvPr id="4" name="Рисунок 3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748" y="692696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1503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167324"/>
              </p:ext>
            </p:extLst>
          </p:nvPr>
        </p:nvGraphicFramePr>
        <p:xfrm>
          <a:off x="1403648" y="1700807"/>
          <a:ext cx="6408712" cy="3854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3712"/>
                <a:gridCol w="810297"/>
                <a:gridCol w="957624"/>
                <a:gridCol w="1007079"/>
              </a:tblGrid>
              <a:tr h="1012025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расходах по разделам и подразделам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2017 год по сельскому поселению «Турья»</a:t>
                      </a:r>
                    </a:p>
                    <a:p>
                      <a:pPr algn="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22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направления расходов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ОБЩЕГОСУДАРСТВЕННЫЕ ВОПРОСЫ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1 582,042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1 568,345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 НАЦИОНАЛЬНАЯ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ЭКОНОМИКА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741,413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ЖИЛИЩНО_КОММУНАЛЬНОЕ ХОЗЯЙСТВО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311,661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311,661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СОЦИАЛЬНАЯ ПОЛИТИКА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367,772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367,771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3 002,888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2 847,777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1187624" y="1988840"/>
            <a:ext cx="6400800" cy="347472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689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286000" y="2690336"/>
            <a:ext cx="52383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dirty="0" smtClean="0"/>
              <a:t>Спасибо </a:t>
            </a:r>
          </a:p>
          <a:p>
            <a:r>
              <a:rPr lang="ru-RU" sz="6000" dirty="0" smtClean="0"/>
              <a:t>за внимание!</a:t>
            </a:r>
          </a:p>
          <a:p>
            <a:endParaRPr lang="ru-RU" sz="6000" dirty="0"/>
          </a:p>
          <a:p>
            <a:pPr>
              <a:lnSpc>
                <a:spcPct val="150000"/>
              </a:lnSpc>
            </a:pPr>
            <a:r>
              <a:rPr lang="ru-RU" sz="1000" dirty="0" smtClean="0"/>
              <a:t>Разработчик: </a:t>
            </a:r>
            <a:r>
              <a:rPr lang="ru-RU" sz="1200" dirty="0" smtClean="0"/>
              <a:t>Финансовое управление АМР «</a:t>
            </a:r>
            <a:r>
              <a:rPr lang="ru-RU" sz="1200" dirty="0" err="1" smtClean="0"/>
              <a:t>Княжпогостский</a:t>
            </a:r>
            <a:r>
              <a:rPr lang="ru-RU" sz="1200" dirty="0" smtClean="0"/>
              <a:t>», адрес 169200г. Емва ул. Дзержинского 81 тел. 882139-21153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347370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268760"/>
            <a:ext cx="8424936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/>
              <a:t>Бюджет сельского поселения «</a:t>
            </a:r>
            <a:r>
              <a:rPr lang="ru-RU" sz="2800" dirty="0" err="1" smtClean="0"/>
              <a:t>Туръя</a:t>
            </a:r>
            <a:r>
              <a:rPr lang="ru-RU" sz="2800" dirty="0" smtClean="0"/>
              <a:t>» на 2017 год и плановый период 2018-2019 годов</a:t>
            </a:r>
          </a:p>
          <a:p>
            <a:pPr marL="0" indent="0" algn="ctr">
              <a:buNone/>
            </a:pPr>
            <a:r>
              <a:rPr lang="ru-RU" sz="2800" dirty="0" smtClean="0"/>
              <a:t> утвержден Решением Совета сельского поселения «</a:t>
            </a:r>
            <a:r>
              <a:rPr lang="ru-RU" sz="2800" dirty="0" err="1" smtClean="0"/>
              <a:t>Туръя</a:t>
            </a:r>
            <a:r>
              <a:rPr lang="ru-RU" sz="2800" dirty="0" smtClean="0"/>
              <a:t>» </a:t>
            </a:r>
            <a:r>
              <a:rPr lang="ru-RU" sz="2800" dirty="0"/>
              <a:t>от </a:t>
            </a:r>
            <a:r>
              <a:rPr lang="ru-RU" sz="2800" dirty="0" smtClean="0"/>
              <a:t>23.12.2016 </a:t>
            </a:r>
            <a:r>
              <a:rPr lang="ru-RU" sz="2800" dirty="0"/>
              <a:t>г. </a:t>
            </a:r>
            <a:r>
              <a:rPr lang="ru-RU" sz="2800" dirty="0" smtClean="0"/>
              <a:t>№ 4-3/1</a:t>
            </a:r>
          </a:p>
          <a:p>
            <a:pPr marL="0" indent="0" algn="ctr">
              <a:buNone/>
            </a:pPr>
            <a:r>
              <a:rPr lang="ru-RU" sz="2800" dirty="0" smtClean="0"/>
              <a:t>(изменения в 2017 году вносились 6 раз)</a:t>
            </a:r>
          </a:p>
        </p:txBody>
      </p:sp>
      <p:pic>
        <p:nvPicPr>
          <p:cNvPr id="6" name="Рисунок 5" descr="http://itd3.mycdn.me/image?id=849454513137&amp;t=20&amp;plc=WEB&amp;tkn=*tBkOn99ugh_jDZhabE8CjSJruGI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183" y="4221088"/>
            <a:ext cx="3187700" cy="21075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://www.vseflagi.ru/upload/symbolics/vect/coa/komi_coa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5410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143000" y="1294110"/>
            <a:ext cx="7533456" cy="4871194"/>
          </a:xfrm>
        </p:spPr>
        <p:txBody>
          <a:bodyPr/>
          <a:lstStyle/>
          <a:p>
            <a:pPr marL="45720" indent="0" algn="ctr">
              <a:buNone/>
            </a:pPr>
            <a:r>
              <a:rPr lang="ru-RU" dirty="0" smtClean="0"/>
              <a:t>Основные параметры:</a:t>
            </a:r>
          </a:p>
          <a:p>
            <a:pPr marL="45720" indent="0" algn="ctr">
              <a:buNone/>
            </a:pPr>
            <a:r>
              <a:rPr lang="ru-RU" dirty="0" smtClean="0"/>
              <a:t>Доходы (факт)- 2 902,939 </a:t>
            </a:r>
            <a:r>
              <a:rPr lang="ru-RU" dirty="0" err="1" smtClean="0"/>
              <a:t>тыс.рублей</a:t>
            </a:r>
            <a:endParaRPr lang="ru-RU" dirty="0" smtClean="0"/>
          </a:p>
          <a:p>
            <a:pPr marL="45720" indent="0" algn="ctr">
              <a:buNone/>
            </a:pPr>
            <a:r>
              <a:rPr lang="ru-RU" dirty="0" smtClean="0"/>
              <a:t>Расходы (факт)- 2 847,777 </a:t>
            </a:r>
            <a:r>
              <a:rPr lang="ru-RU" dirty="0" err="1" smtClean="0"/>
              <a:t>тыс.рублей</a:t>
            </a:r>
            <a:endParaRPr lang="ru-RU" dirty="0" smtClean="0"/>
          </a:p>
          <a:p>
            <a:pPr marL="45720" indent="0" algn="ctr">
              <a:buNone/>
            </a:pPr>
            <a:r>
              <a:rPr lang="ru-RU" dirty="0" smtClean="0"/>
              <a:t>Дефицит- 55,162 </a:t>
            </a:r>
            <a:r>
              <a:rPr lang="ru-RU" dirty="0" err="1" smtClean="0"/>
              <a:t>тыс.рублей</a:t>
            </a:r>
            <a:endParaRPr lang="ru-RU" dirty="0" smtClean="0"/>
          </a:p>
          <a:p>
            <a:pPr marL="45720" indent="0" algn="ctr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501008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 descr="http://www.vseflagi.ru/upload/symbolics/vect/coa/komi_coa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375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422814"/>
              </p:ext>
            </p:extLst>
          </p:nvPr>
        </p:nvGraphicFramePr>
        <p:xfrm>
          <a:off x="1403648" y="3284984"/>
          <a:ext cx="7272808" cy="357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58944806"/>
              </p:ext>
            </p:extLst>
          </p:nvPr>
        </p:nvGraphicFramePr>
        <p:xfrm>
          <a:off x="1143000" y="1294109"/>
          <a:ext cx="6400799" cy="2350915"/>
        </p:xfrm>
        <a:graphic>
          <a:graphicData uri="http://schemas.openxmlformats.org/drawingml/2006/table">
            <a:tbl>
              <a:tblPr/>
              <a:tblGrid>
                <a:gridCol w="2000703"/>
                <a:gridCol w="1295141"/>
                <a:gridCol w="1072841"/>
                <a:gridCol w="937527"/>
                <a:gridCol w="1094587"/>
              </a:tblGrid>
              <a:tr h="3014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Процент исполнения доходной и расходной части бюджета за 2017год</a:t>
                      </a: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118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тыс.рублей</a:t>
                      </a: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1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Плановые назначения                на 2017 год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Исполнение               за 2017 год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исполнения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Фактическое отклонение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</a:tr>
              <a:tr h="301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Доходы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3 002,688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2 902,939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-  99,749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301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Расходы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3 002,888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2 847,777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-  155,111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301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Дефицит (-) / Профицит (+)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- 0 ,200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55,162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Х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Х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</a:tbl>
          </a:graphicData>
        </a:graphic>
      </p:graphicFrame>
      <p:pic>
        <p:nvPicPr>
          <p:cNvPr id="8" name="Рисунок 7" descr="http://www.vseflagi.ru/upload/symbolics/vect/coa/komi_coa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7524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12089557"/>
              </p:ext>
            </p:extLst>
          </p:nvPr>
        </p:nvGraphicFramePr>
        <p:xfrm>
          <a:off x="1143000" y="1736151"/>
          <a:ext cx="6400800" cy="1466410"/>
        </p:xfrm>
        <a:graphic>
          <a:graphicData uri="http://schemas.openxmlformats.org/drawingml/2006/table">
            <a:tbl>
              <a:tblPr/>
              <a:tblGrid>
                <a:gridCol w="2928302"/>
                <a:gridCol w="1356175"/>
                <a:gridCol w="1045204"/>
                <a:gridCol w="1071119"/>
              </a:tblGrid>
              <a:tr h="215854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 исполнения от плана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</a:tr>
              <a:tr h="37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5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поступления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23,542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23,793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215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Неналоговые поступления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8,800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8,800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215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перечисления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2 970,346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2 870,346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215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3 002,688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2 902,939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634249"/>
              </p:ext>
            </p:extLst>
          </p:nvPr>
        </p:nvGraphicFramePr>
        <p:xfrm>
          <a:off x="1331144" y="3861048"/>
          <a:ext cx="6400800" cy="1728192"/>
        </p:xfrm>
        <a:graphic>
          <a:graphicData uri="http://schemas.openxmlformats.org/drawingml/2006/table">
            <a:tbl>
              <a:tblPr/>
              <a:tblGrid>
                <a:gridCol w="2489336"/>
                <a:gridCol w="1152878"/>
                <a:gridCol w="888524"/>
                <a:gridCol w="910554"/>
                <a:gridCol w="959508"/>
              </a:tblGrid>
              <a:tr h="41147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Анализ основных налоговых и неналоговых доходов за 3 года</a:t>
                      </a:r>
                    </a:p>
                  </a:txBody>
                  <a:tcPr marL="7340" marR="7340" marT="7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836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 налоговых/ неналоговых доходов поступлений</a:t>
                      </a: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отношения к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 г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</a:tr>
              <a:tr h="32917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 на доходы физических лиц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32917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 на имущество физических лиц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-18,06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3,848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13,473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</a:tbl>
          </a:graphicData>
        </a:graphic>
      </p:graphicFrame>
      <p:pic>
        <p:nvPicPr>
          <p:cNvPr id="6" name="Рисунок 5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782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1763688" y="1700808"/>
            <a:ext cx="5328592" cy="1296144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294110"/>
            <a:ext cx="8208912" cy="5159226"/>
          </a:xfrm>
        </p:spPr>
        <p:txBody>
          <a:bodyPr>
            <a:normAutofit/>
          </a:bodyPr>
          <a:lstStyle/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3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Налоговые </a:t>
            </a:r>
            <a:r>
              <a:rPr lang="ru-RU" sz="3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доходы –</a:t>
            </a:r>
          </a:p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3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23,793 тыс.руб</a:t>
            </a:r>
            <a:endParaRPr lang="ru-RU" sz="35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 algn="ctr">
              <a:buNone/>
            </a:pP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 </a:t>
            </a:r>
            <a:r>
              <a:rPr lang="ru-RU" sz="2600" dirty="0" smtClean="0"/>
              <a:t>НДФЛ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Единый </a:t>
            </a:r>
            <a:r>
              <a:rPr lang="ru-RU" sz="2600" dirty="0" err="1" smtClean="0"/>
              <a:t>сельхоз.налог</a:t>
            </a:r>
            <a:endParaRPr lang="ru-RU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Налог на имущество </a:t>
            </a:r>
            <a:r>
              <a:rPr lang="ru-RU" sz="2600" dirty="0" err="1" smtClean="0"/>
              <a:t>физ.лиц</a:t>
            </a:r>
            <a:endParaRPr lang="ru-RU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Земельный налог</a:t>
            </a: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6" name="Рисунок 5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2231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1763688" y="1700808"/>
            <a:ext cx="5328592" cy="1296144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196752"/>
            <a:ext cx="8496944" cy="5256584"/>
          </a:xfrm>
        </p:spPr>
        <p:txBody>
          <a:bodyPr>
            <a:normAutofit/>
          </a:bodyPr>
          <a:lstStyle/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4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Неналоговые </a:t>
            </a:r>
            <a:r>
              <a:rPr lang="ru-RU" sz="4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доходы –</a:t>
            </a:r>
          </a:p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4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8,800 тыс.руб</a:t>
            </a:r>
            <a:endParaRPr lang="ru-RU" sz="4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 algn="ctr">
              <a:buNone/>
            </a:pP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 </a:t>
            </a:r>
            <a:r>
              <a:rPr lang="ru-RU" sz="2600" dirty="0" smtClean="0"/>
              <a:t>Государственная пошлина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Доходы от компенсации затрат государством </a:t>
            </a:r>
          </a:p>
        </p:txBody>
      </p:sp>
      <p:pic>
        <p:nvPicPr>
          <p:cNvPr id="6" name="Рисунок 5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0750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1763688" y="1700808"/>
            <a:ext cx="5328592" cy="1296144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294110"/>
            <a:ext cx="8784976" cy="5159226"/>
          </a:xfrm>
        </p:spPr>
        <p:txBody>
          <a:bodyPr>
            <a:normAutofit/>
          </a:bodyPr>
          <a:lstStyle/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Безвозмездные поступления–</a:t>
            </a:r>
            <a:endParaRPr lang="ru-RU" sz="3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2 870,346 тыс.руб</a:t>
            </a:r>
            <a:endParaRPr lang="ru-RU" sz="3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endParaRPr lang="ru-RU" dirty="0" smtClean="0"/>
          </a:p>
          <a:p>
            <a:pPr marL="45720" indent="0" algn="ctr">
              <a:buNone/>
            </a:pP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 </a:t>
            </a:r>
            <a:r>
              <a:rPr lang="ru-RU" sz="3200" dirty="0" smtClean="0"/>
              <a:t>Субвенции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/>
              <a:t> Дотации</a:t>
            </a:r>
          </a:p>
          <a:p>
            <a:pPr marL="45720" indent="0">
              <a:buNone/>
            </a:pPr>
            <a:endParaRPr lang="ru-RU" sz="3200" dirty="0" smtClean="0"/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65174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82568263"/>
              </p:ext>
            </p:extLst>
          </p:nvPr>
        </p:nvGraphicFramePr>
        <p:xfrm>
          <a:off x="611560" y="1294110"/>
          <a:ext cx="7920880" cy="5447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2494011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653</TotalTime>
  <Words>437</Words>
  <Application>Microsoft Office PowerPoint</Application>
  <PresentationFormat>Экран (4:3)</PresentationFormat>
  <Paragraphs>146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    Отчет об исполнении бюджета </vt:lpstr>
      <vt:lpstr>    Отчет об исполнении бюджета </vt:lpstr>
      <vt:lpstr>Презентация PowerPoint</vt:lpstr>
      <vt:lpstr>    Отчет об исполнении бюджета </vt:lpstr>
      <vt:lpstr>    Отчет об исполнении бюджета </vt:lpstr>
      <vt:lpstr>    Отчет об исполнении бюджета </vt:lpstr>
      <vt:lpstr>    Отчет об исполнении бюджета </vt:lpstr>
      <vt:lpstr>    Отчет об исполнении бюджета </vt:lpstr>
      <vt:lpstr>    Отчет об исполнении бюджета </vt:lpstr>
      <vt:lpstr>    Отчет об исполнении бюджета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Hlupina</dc:creator>
  <cp:lastModifiedBy>Ковригина</cp:lastModifiedBy>
  <cp:revision>106</cp:revision>
  <dcterms:created xsi:type="dcterms:W3CDTF">2016-03-09T09:58:10Z</dcterms:created>
  <dcterms:modified xsi:type="dcterms:W3CDTF">2018-12-21T08:26:43Z</dcterms:modified>
</cp:coreProperties>
</file>