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76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6917976297895115E-2"/>
          <c:w val="0.96158292642951659"/>
          <c:h val="0.92180275711051951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rgbClr val="6BB1C9">
                <a:lumMod val="60000"/>
                <a:lumOff val="4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0.17222222222222222"/>
                  <c:y val="0.16199376947040506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(план)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8734429496761335"/>
                  <c:y val="0.55438596491228065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(план)</a:t>
                    </a:r>
                  </a:p>
                  <a:p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Лист2!$B$2:$C$2</c:f>
              <c:numCache>
                <c:formatCode>_-* #,##0.00_р_._-;\-* #,##0.00_р_._-;_-* "-"??_р_._-;_-@_-</c:formatCode>
                <c:ptCount val="2"/>
                <c:pt idx="0">
                  <c:v>623885</c:v>
                </c:pt>
                <c:pt idx="1">
                  <c:v>631769</c:v>
                </c:pt>
              </c:numCache>
            </c:numRef>
          </c:val>
        </c:ser>
        <c:ser>
          <c:idx val="1"/>
          <c:order val="1"/>
          <c:spPr>
            <a:solidFill>
              <a:srgbClr val="FF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7C80"/>
              </a:solidFill>
            </c:spPr>
          </c:dPt>
          <c:dLbls>
            <c:dLbl>
              <c:idx val="0"/>
              <c:layout>
                <c:manualLayout>
                  <c:x val="8.3333333333333332E-3"/>
                  <c:y val="-0.11214953271028037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5.933389139380553E-2"/>
                  <c:y val="6.0012325721463387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Лист2!$B$3:$C$3</c:f>
              <c:numCache>
                <c:formatCode>_-* #,##0.00_р_._-;\-* #,##0.00_р_._-;_-* "-"??_р_._-;_-@_-</c:formatCode>
                <c:ptCount val="2"/>
                <c:pt idx="0">
                  <c:v>624320</c:v>
                </c:pt>
                <c:pt idx="1">
                  <c:v>615111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6401408"/>
        <c:axId val="66403712"/>
        <c:axId val="40980480"/>
      </c:bar3DChart>
      <c:catAx>
        <c:axId val="66401408"/>
        <c:scaling>
          <c:orientation val="minMax"/>
        </c:scaling>
        <c:delete val="1"/>
        <c:axPos val="b"/>
        <c:majorTickMark val="out"/>
        <c:minorTickMark val="none"/>
        <c:tickLblPos val="nextTo"/>
        <c:crossAx val="66403712"/>
        <c:crosses val="autoZero"/>
        <c:auto val="1"/>
        <c:lblAlgn val="ctr"/>
        <c:lblOffset val="100"/>
        <c:noMultiLvlLbl val="0"/>
      </c:catAx>
      <c:valAx>
        <c:axId val="66403712"/>
        <c:scaling>
          <c:orientation val="minMax"/>
        </c:scaling>
        <c:delete val="1"/>
        <c:axPos val="l"/>
        <c:numFmt formatCode="_-* #,##0.00_р_._-;\-* #,##0.00_р_._-;_-* &quot;-&quot;??_р_._-;_-@_-" sourceLinked="1"/>
        <c:majorTickMark val="out"/>
        <c:minorTickMark val="none"/>
        <c:tickLblPos val="nextTo"/>
        <c:crossAx val="66401408"/>
        <c:crosses val="autoZero"/>
        <c:crossBetween val="between"/>
      </c:valAx>
      <c:serAx>
        <c:axId val="40980480"/>
        <c:scaling>
          <c:orientation val="minMax"/>
        </c:scaling>
        <c:delete val="1"/>
        <c:axPos val="b"/>
        <c:majorTickMark val="out"/>
        <c:minorTickMark val="none"/>
        <c:tickLblPos val="nextTo"/>
        <c:crossAx val="66403712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smtClean="0"/>
            <a:t>2 Муниципальные программы -   </a:t>
          </a:r>
        </a:p>
        <a:p>
          <a:r>
            <a:rPr lang="ru-RU" dirty="0" smtClean="0"/>
            <a:t>395,899 тыс.руб</a:t>
          </a:r>
        </a:p>
        <a:p>
          <a:r>
            <a:rPr lang="ru-RU" dirty="0" smtClean="0"/>
            <a:t>Непрограммные мероприятия -   </a:t>
          </a:r>
        </a:p>
        <a:p>
          <a:r>
            <a:rPr lang="ru-RU" dirty="0" smtClean="0"/>
            <a:t>3 210,527 тыс.руб</a:t>
          </a:r>
          <a:endParaRPr lang="ru-RU" dirty="0"/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/>
      <dgm:t>
        <a:bodyPr/>
        <a:lstStyle/>
        <a:p>
          <a:r>
            <a:rPr lang="ru-RU" sz="1400" dirty="0" smtClean="0"/>
            <a:t>Расходы</a:t>
          </a:r>
          <a:endParaRPr lang="ru-RU" sz="1400" dirty="0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/>
      <dgm:t>
        <a:bodyPr/>
        <a:lstStyle/>
        <a:p>
          <a:r>
            <a:rPr lang="ru-RU" sz="1400" dirty="0" smtClean="0"/>
            <a:t>БЮДЖЕТ сельского поселения «</a:t>
          </a:r>
          <a:r>
            <a:rPr lang="ru-RU" sz="1400" dirty="0" err="1" smtClean="0"/>
            <a:t>Туръя</a:t>
          </a:r>
          <a:r>
            <a:rPr lang="ru-RU" sz="1400" dirty="0" smtClean="0"/>
            <a:t>»</a:t>
          </a:r>
          <a:endParaRPr lang="ru-RU" sz="1400" dirty="0"/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/>
      <dgm:t>
        <a:bodyPr/>
        <a:lstStyle/>
        <a:p>
          <a:r>
            <a:rPr lang="ru-RU" sz="1400" dirty="0" smtClean="0"/>
            <a:t>Пенсионное обеспечение</a:t>
          </a:r>
          <a:endParaRPr lang="ru-RU" sz="1400" dirty="0"/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/>
      <dgm:t>
        <a:bodyPr/>
        <a:lstStyle/>
        <a:p>
          <a:r>
            <a:rPr lang="ru-RU" sz="1400" dirty="0" smtClean="0"/>
            <a:t>Благоустрой</a:t>
          </a:r>
        </a:p>
        <a:p>
          <a:r>
            <a:rPr lang="ru-RU" sz="1400" dirty="0" err="1" smtClean="0"/>
            <a:t>ство</a:t>
          </a:r>
          <a:endParaRPr lang="ru-RU" sz="1400" dirty="0"/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/>
      <dgm:t>
        <a:bodyPr/>
        <a:lstStyle/>
        <a:p>
          <a:r>
            <a:rPr lang="ru-RU" sz="1400" dirty="0" smtClean="0"/>
            <a:t>Коммунальное хозяйство</a:t>
          </a:r>
          <a:endParaRPr lang="ru-RU" sz="1400" dirty="0"/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/>
      <dgm:t>
        <a:bodyPr/>
        <a:lstStyle/>
        <a:p>
          <a:r>
            <a:rPr lang="ru-RU" sz="1400" dirty="0" smtClean="0"/>
            <a:t>Транспорт</a:t>
          </a:r>
          <a:endParaRPr lang="ru-RU" sz="1400" dirty="0"/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/>
      <dgm:t>
        <a:bodyPr/>
        <a:lstStyle/>
        <a:p>
          <a:r>
            <a:rPr lang="ru-RU" sz="1300" dirty="0" smtClean="0"/>
            <a:t>Другие общегосударственные вопросы</a:t>
          </a:r>
          <a:endParaRPr lang="ru-RU" sz="1300" dirty="0"/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/>
      <dgm:t>
        <a:bodyPr/>
        <a:lstStyle/>
        <a:p>
          <a:r>
            <a:rPr lang="ru-RU" sz="1400" dirty="0" smtClean="0"/>
            <a:t>Обеспечение деятельности органов финансового надзора</a:t>
          </a:r>
          <a:endParaRPr lang="ru-RU" sz="1400" dirty="0"/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/>
      <dgm:t>
        <a:bodyPr/>
        <a:lstStyle/>
        <a:p>
          <a:r>
            <a:rPr lang="ru-RU" sz="1300" dirty="0" smtClean="0"/>
            <a:t>Функционирование органов </a:t>
          </a:r>
          <a:r>
            <a:rPr lang="ru-RU" sz="1300" dirty="0" err="1" smtClean="0"/>
            <a:t>гос.власти</a:t>
          </a:r>
          <a:r>
            <a:rPr lang="ru-RU" sz="1300" dirty="0" smtClean="0"/>
            <a:t>, местных администраций</a:t>
          </a:r>
          <a:endParaRPr lang="ru-RU" sz="1300" dirty="0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/>
      <dgm:t>
        <a:bodyPr/>
        <a:lstStyle/>
        <a:p>
          <a:r>
            <a:rPr lang="ru-RU" sz="1400" dirty="0" smtClean="0"/>
            <a:t>Расходы по высшему должностному лицу</a:t>
          </a:r>
          <a:endParaRPr lang="ru-RU" sz="1400" dirty="0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1" custScaleX="80814"/>
      <dgm:spPr/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Y="100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46399" custRadScaleRad="103329" custRadScaleInc="19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40958" custRadScaleRad="105760" custRadScaleInc="7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17852" custRadScaleRad="103410" custRadScaleInc="-2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57196" custScaleY="80935" custRadScaleRad="110905" custRadScaleInc="-10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19252" custRadScaleRad="99971" custRadScaleInc="3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24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20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24614" custScaleY="116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24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EDD28829-DF36-4913-A5AD-6693E8FBAFE9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F87582E9-E1FA-4C72-BAA2-6C5CEB97C7D3}" type="presOf" srcId="{DB45F910-E5E9-48D5-A703-1E0E6698DCB6}" destId="{9D3105CF-4645-4AC5-BB17-CE0DBD5AC6B1}" srcOrd="0" destOrd="0" presId="urn:microsoft.com/office/officeart/2005/8/layout/radial3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27965AF4-30EA-474F-96CE-7A2D170D9057}" type="presOf" srcId="{3A55A208-12F5-4386-80EB-94E615947318}" destId="{7A06D398-3E3C-42EB-94A9-5696B8AA8B54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9E7D3C29-D157-4983-9E62-FA5D38AF3775}" type="presOf" srcId="{FA8F8C97-C69E-4080-8972-F4091A315365}" destId="{0367FF73-353F-48C1-A0AA-A399E02CDCAA}" srcOrd="0" destOrd="0" presId="urn:microsoft.com/office/officeart/2005/8/layout/radial3"/>
    <dgm:cxn modelId="{83427B92-E1EE-48A9-BFD7-CF76A3181CE5}" type="presOf" srcId="{7F943B5C-5FC6-4AC7-8904-2A8C7B8C317F}" destId="{D1EF46A3-D8AF-4121-B1BC-6C42AC115C30}" srcOrd="0" destOrd="0" presId="urn:microsoft.com/office/officeart/2005/8/layout/radial3"/>
    <dgm:cxn modelId="{FEC52B3B-DC7C-4435-8430-4EA92E539DF7}" type="presOf" srcId="{86169282-4608-470E-AC5D-4E16492C0534}" destId="{9CEF0E47-C6E7-4D44-890C-9BF2F0E45865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E59EA1A8-F7A5-464B-9CBD-EACAEE51C45D}" type="presOf" srcId="{9D4CEDEA-96A0-4D88-8026-9D5B12D10BB3}" destId="{1AB1F8D7-1FA2-4756-98B4-9A9FDD0B0692}" srcOrd="0" destOrd="0" presId="urn:microsoft.com/office/officeart/2005/8/layout/radial3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541DDAA1-3DF7-4DDB-BA0D-222577CFD1D9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C1125EBE-7801-421E-A7DA-087D1106F2A8}" type="presOf" srcId="{66FCE942-7095-451C-B165-E7FEC258C9FF}" destId="{AFD72172-934E-421C-B705-D98C2803D8DA}" srcOrd="0" destOrd="0" presId="urn:microsoft.com/office/officeart/2005/8/layout/radial3"/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3095D57C-AB3A-41AA-A26C-8A4A247C4491}" type="presOf" srcId="{4E8B7062-3B85-44DC-9D3F-E3878170FE4A}" destId="{38226479-25E2-4E23-8E9B-EECE66A102C2}" srcOrd="0" destOrd="0" presId="urn:microsoft.com/office/officeart/2005/8/layout/radial3"/>
    <dgm:cxn modelId="{986187C1-E109-4D4B-BAC3-C4C6B017AC2A}" type="presOf" srcId="{D4622B15-66FD-4D6A-A6A2-4BB137D85C67}" destId="{E86FAC6D-57B9-41B5-A28E-9CAAE822A5C2}" srcOrd="0" destOrd="0" presId="urn:microsoft.com/office/officeart/2005/8/layout/radial3"/>
    <dgm:cxn modelId="{5AEBEEA8-4B0C-483D-8DD7-8719C67A9CF6}" type="presOf" srcId="{5D53D5F3-25C9-498C-BC21-03397D61FA27}" destId="{2ECD8DE4-6A26-4A81-AEE9-F9F7C9AA47AF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30DC60D7-CF08-4A03-A16C-6D0A75001A3D}" type="presParOf" srcId="{D1EF46A3-D8AF-4121-B1BC-6C42AC115C30}" destId="{222CCC0B-D284-4264-83B0-FC90F2F5C468}" srcOrd="0" destOrd="0" presId="urn:microsoft.com/office/officeart/2005/8/layout/radial3"/>
    <dgm:cxn modelId="{3D9F0F62-2A5F-4D12-A91D-51E36A938E7C}" type="presParOf" srcId="{222CCC0B-D284-4264-83B0-FC90F2F5C468}" destId="{7A06D398-3E3C-42EB-94A9-5696B8AA8B54}" srcOrd="0" destOrd="0" presId="urn:microsoft.com/office/officeart/2005/8/layout/radial3"/>
    <dgm:cxn modelId="{4EE8DF28-79C7-4E19-8D44-61FBC89C0286}" type="presParOf" srcId="{222CCC0B-D284-4264-83B0-FC90F2F5C468}" destId="{2ECD8DE4-6A26-4A81-AEE9-F9F7C9AA47AF}" srcOrd="1" destOrd="0" presId="urn:microsoft.com/office/officeart/2005/8/layout/radial3"/>
    <dgm:cxn modelId="{2EB510EB-F6E6-40FE-B1B4-435E200DC791}" type="presParOf" srcId="{222CCC0B-D284-4264-83B0-FC90F2F5C468}" destId="{0367FF73-353F-48C1-A0AA-A399E02CDCAA}" srcOrd="2" destOrd="0" presId="urn:microsoft.com/office/officeart/2005/8/layout/radial3"/>
    <dgm:cxn modelId="{23E7EF37-C95C-47A7-98D2-94D96D2F2A4E}" type="presParOf" srcId="{222CCC0B-D284-4264-83B0-FC90F2F5C468}" destId="{9D3105CF-4645-4AC5-BB17-CE0DBD5AC6B1}" srcOrd="3" destOrd="0" presId="urn:microsoft.com/office/officeart/2005/8/layout/radial3"/>
    <dgm:cxn modelId="{1781CF09-EF56-4CB9-AECD-9CA5D35D022E}" type="presParOf" srcId="{222CCC0B-D284-4264-83B0-FC90F2F5C468}" destId="{9CEF0E47-C6E7-4D44-890C-9BF2F0E45865}" srcOrd="4" destOrd="0" presId="urn:microsoft.com/office/officeart/2005/8/layout/radial3"/>
    <dgm:cxn modelId="{282BCF02-70BE-4265-BAA8-41395F2866F4}" type="presParOf" srcId="{222CCC0B-D284-4264-83B0-FC90F2F5C468}" destId="{38226479-25E2-4E23-8E9B-EECE66A102C2}" srcOrd="5" destOrd="0" presId="urn:microsoft.com/office/officeart/2005/8/layout/radial3"/>
    <dgm:cxn modelId="{3E4FCE4B-F481-478D-ACD4-5CA301925FCA}" type="presParOf" srcId="{222CCC0B-D284-4264-83B0-FC90F2F5C468}" destId="{46ACD81D-6589-48BB-A8AF-BFF18913190A}" srcOrd="6" destOrd="0" presId="urn:microsoft.com/office/officeart/2005/8/layout/radial3"/>
    <dgm:cxn modelId="{63905831-C8C2-4161-A338-F0274BB17E7A}" type="presParOf" srcId="{222CCC0B-D284-4264-83B0-FC90F2F5C468}" destId="{AFD72172-934E-421C-B705-D98C2803D8DA}" srcOrd="7" destOrd="0" presId="urn:microsoft.com/office/officeart/2005/8/layout/radial3"/>
    <dgm:cxn modelId="{CB1CC473-199D-4052-8422-FE08FE276D45}" type="presParOf" srcId="{222CCC0B-D284-4264-83B0-FC90F2F5C468}" destId="{E86FAC6D-57B9-41B5-A28E-9CAAE822A5C2}" srcOrd="8" destOrd="0" presId="urn:microsoft.com/office/officeart/2005/8/layout/radial3"/>
    <dgm:cxn modelId="{25344CCF-29BF-4BDE-9644-964CD34B4BCD}" type="presParOf" srcId="{222CCC0B-D284-4264-83B0-FC90F2F5C468}" destId="{C149863C-C7B7-4F26-ADCA-3D337D50EBB6}" srcOrd="9" destOrd="0" presId="urn:microsoft.com/office/officeart/2005/8/layout/radial3"/>
    <dgm:cxn modelId="{2365EEE1-15AD-41A1-8647-A0F74C892880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D398-3E3C-42EB-94A9-5696B8AA8B54}">
      <dsp:nvSpPr>
        <dsp:cNvPr id="0" name=""/>
        <dsp:cNvSpPr/>
      </dsp:nvSpPr>
      <dsp:spPr>
        <a:xfrm>
          <a:off x="2677802" y="1213134"/>
          <a:ext cx="2441815" cy="302152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ru-RU" sz="1700" kern="1200" dirty="0" smtClean="0"/>
            <a:t>2 Муниципальные программы - 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395,899 тыс.руб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Непрограммные мероприятия - 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3 210,527 тыс.руб</a:t>
          </a:r>
          <a:endParaRPr lang="ru-RU" sz="1700" kern="1200" dirty="0"/>
        </a:p>
      </dsp:txBody>
      <dsp:txXfrm>
        <a:off x="3035398" y="1655626"/>
        <a:ext cx="1726623" cy="2136541"/>
      </dsp:txXfrm>
    </dsp:sp>
    <dsp:sp modelId="{2ECD8DE4-6A26-4A81-AEE9-F9F7C9AA47AF}">
      <dsp:nvSpPr>
        <dsp:cNvPr id="0" name=""/>
        <dsp:cNvSpPr/>
      </dsp:nvSpPr>
      <dsp:spPr>
        <a:xfrm>
          <a:off x="3143328" y="271"/>
          <a:ext cx="1510762" cy="15118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 сельского поселения «</a:t>
          </a:r>
          <a:r>
            <a:rPr lang="ru-RU" sz="1400" kern="1200" dirty="0" err="1" smtClean="0"/>
            <a:t>Туръя</a:t>
          </a:r>
          <a:r>
            <a:rPr lang="ru-RU" sz="1400" kern="1200" dirty="0" smtClean="0"/>
            <a:t>»</a:t>
          </a:r>
          <a:endParaRPr lang="ru-RU" sz="1400" kern="1200" dirty="0"/>
        </a:p>
      </dsp:txBody>
      <dsp:txXfrm>
        <a:off x="3364574" y="221674"/>
        <a:ext cx="1068270" cy="1069029"/>
      </dsp:txXfrm>
    </dsp:sp>
    <dsp:sp modelId="{0367FF73-353F-48C1-A0AA-A399E02CDCAA}">
      <dsp:nvSpPr>
        <dsp:cNvPr id="0" name=""/>
        <dsp:cNvSpPr/>
      </dsp:nvSpPr>
      <dsp:spPr>
        <a:xfrm>
          <a:off x="4176462" y="478702"/>
          <a:ext cx="2211741" cy="151076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Расходы</a:t>
          </a:r>
          <a:endParaRPr lang="ru-RU" sz="1400" kern="1200" dirty="0"/>
        </a:p>
      </dsp:txBody>
      <dsp:txXfrm>
        <a:off x="4500364" y="699948"/>
        <a:ext cx="1563937" cy="1068270"/>
      </dsp:txXfrm>
    </dsp:sp>
    <dsp:sp modelId="{9D3105CF-4645-4AC5-BB17-CE0DBD5AC6B1}">
      <dsp:nvSpPr>
        <dsp:cNvPr id="0" name=""/>
        <dsp:cNvSpPr/>
      </dsp:nvSpPr>
      <dsp:spPr>
        <a:xfrm>
          <a:off x="4839972" y="1414806"/>
          <a:ext cx="2129541" cy="151076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Расходы по высшему должностному лицу</a:t>
          </a:r>
          <a:endParaRPr lang="ru-RU" sz="1400" kern="1200" dirty="0"/>
        </a:p>
      </dsp:txBody>
      <dsp:txXfrm>
        <a:off x="5151836" y="1636052"/>
        <a:ext cx="1505813" cy="1068270"/>
      </dsp:txXfrm>
    </dsp:sp>
    <dsp:sp modelId="{9CEF0E47-C6E7-4D44-890C-9BF2F0E45865}">
      <dsp:nvSpPr>
        <dsp:cNvPr id="0" name=""/>
        <dsp:cNvSpPr/>
      </dsp:nvSpPr>
      <dsp:spPr>
        <a:xfrm>
          <a:off x="4953298" y="2566940"/>
          <a:ext cx="1780464" cy="151076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Функционирование органов </a:t>
          </a:r>
          <a:r>
            <a:rPr lang="ru-RU" sz="1300" kern="1200" dirty="0" err="1" smtClean="0"/>
            <a:t>гос.власти</a:t>
          </a:r>
          <a:r>
            <a:rPr lang="ru-RU" sz="1300" kern="1200" dirty="0" smtClean="0"/>
            <a:t>, местных администраций</a:t>
          </a:r>
          <a:endParaRPr lang="ru-RU" sz="1300" kern="1200" dirty="0"/>
        </a:p>
      </dsp:txBody>
      <dsp:txXfrm>
        <a:off x="5214041" y="2788186"/>
        <a:ext cx="1258978" cy="1068270"/>
      </dsp:txXfrm>
    </dsp:sp>
    <dsp:sp modelId="{38226479-25E2-4E23-8E9B-EECE66A102C2}">
      <dsp:nvSpPr>
        <dsp:cNvPr id="0" name=""/>
        <dsp:cNvSpPr/>
      </dsp:nvSpPr>
      <dsp:spPr>
        <a:xfrm>
          <a:off x="4105858" y="3791078"/>
          <a:ext cx="2374858" cy="122273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Обеспечение деятельности органов финансового надзора</a:t>
          </a:r>
          <a:endParaRPr lang="ru-RU" sz="1400" kern="1200" dirty="0"/>
        </a:p>
      </dsp:txBody>
      <dsp:txXfrm>
        <a:off x="4453648" y="3970144"/>
        <a:ext cx="1679278" cy="864604"/>
      </dsp:txXfrm>
    </dsp:sp>
    <dsp:sp modelId="{46ACD81D-6589-48BB-A8AF-BFF18913190A}">
      <dsp:nvSpPr>
        <dsp:cNvPr id="0" name=""/>
        <dsp:cNvSpPr/>
      </dsp:nvSpPr>
      <dsp:spPr>
        <a:xfrm>
          <a:off x="2950914" y="3935091"/>
          <a:ext cx="1801615" cy="151076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Другие общегосударственные вопросы</a:t>
          </a:r>
          <a:endParaRPr lang="ru-RU" sz="1300" kern="1200" dirty="0"/>
        </a:p>
      </dsp:txBody>
      <dsp:txXfrm>
        <a:off x="3214754" y="4156337"/>
        <a:ext cx="1273935" cy="1068270"/>
      </dsp:txXfrm>
    </dsp:sp>
    <dsp:sp modelId="{AFD72172-934E-421C-B705-D98C2803D8DA}">
      <dsp:nvSpPr>
        <dsp:cNvPr id="0" name=""/>
        <dsp:cNvSpPr/>
      </dsp:nvSpPr>
      <dsp:spPr>
        <a:xfrm>
          <a:off x="1800204" y="3560425"/>
          <a:ext cx="1883830" cy="151076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Транспорт</a:t>
          </a:r>
          <a:endParaRPr lang="ru-RU" sz="1400" kern="1200" dirty="0"/>
        </a:p>
      </dsp:txBody>
      <dsp:txXfrm>
        <a:off x="2076085" y="3781671"/>
        <a:ext cx="1332068" cy="1068270"/>
      </dsp:txXfrm>
    </dsp:sp>
    <dsp:sp modelId="{E86FAC6D-57B9-41B5-A28E-9CAAE822A5C2}">
      <dsp:nvSpPr>
        <dsp:cNvPr id="0" name=""/>
        <dsp:cNvSpPr/>
      </dsp:nvSpPr>
      <dsp:spPr>
        <a:xfrm>
          <a:off x="1120616" y="2576570"/>
          <a:ext cx="1813383" cy="151076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Коммунальное хозяйство</a:t>
          </a:r>
          <a:endParaRPr lang="ru-RU" sz="1400" kern="1200" dirty="0"/>
        </a:p>
      </dsp:txBody>
      <dsp:txXfrm>
        <a:off x="1386180" y="2797816"/>
        <a:ext cx="1282255" cy="1068270"/>
      </dsp:txXfrm>
    </dsp:sp>
    <dsp:sp modelId="{C149863C-C7B7-4F26-ADCA-3D337D50EBB6}">
      <dsp:nvSpPr>
        <dsp:cNvPr id="0" name=""/>
        <dsp:cNvSpPr/>
      </dsp:nvSpPr>
      <dsp:spPr>
        <a:xfrm>
          <a:off x="1085997" y="1232695"/>
          <a:ext cx="1882622" cy="1766293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Благоустрой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ство</a:t>
          </a:r>
          <a:endParaRPr lang="ru-RU" sz="1400" kern="1200" dirty="0"/>
        </a:p>
      </dsp:txBody>
      <dsp:txXfrm>
        <a:off x="1361701" y="1491363"/>
        <a:ext cx="1331214" cy="1248957"/>
      </dsp:txXfrm>
    </dsp:sp>
    <dsp:sp modelId="{1AB1F8D7-1FA2-4756-98B4-9A9FDD0B0692}">
      <dsp:nvSpPr>
        <dsp:cNvPr id="0" name=""/>
        <dsp:cNvSpPr/>
      </dsp:nvSpPr>
      <dsp:spPr>
        <a:xfrm>
          <a:off x="1800454" y="376606"/>
          <a:ext cx="1883332" cy="151076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Пенсионное обеспечение</a:t>
          </a:r>
          <a:endParaRPr lang="ru-RU" sz="1400" kern="1200" dirty="0"/>
        </a:p>
      </dsp:txBody>
      <dsp:txXfrm>
        <a:off x="2076262" y="597852"/>
        <a:ext cx="1331716" cy="1068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</a:t>
            </a:r>
          </a:p>
          <a:p>
            <a:pPr marL="0" indent="0" algn="ctr">
              <a:buNone/>
            </a:pPr>
            <a:r>
              <a:rPr lang="ru-RU" sz="4400" dirty="0" smtClean="0"/>
              <a:t>об исполнении бюджета сельского поселения «</a:t>
            </a:r>
            <a:r>
              <a:rPr lang="ru-RU" sz="4400" dirty="0" err="1" smtClean="0"/>
              <a:t>Туръя</a:t>
            </a:r>
            <a:r>
              <a:rPr lang="ru-RU" sz="4400" dirty="0" smtClean="0"/>
              <a:t>»</a:t>
            </a:r>
          </a:p>
          <a:p>
            <a:pPr marL="0" indent="0" algn="ctr">
              <a:buNone/>
            </a:pPr>
            <a:r>
              <a:rPr lang="ru-RU" sz="4400" dirty="0" smtClean="0"/>
              <a:t>за </a:t>
            </a:r>
            <a:r>
              <a:rPr lang="ru-RU" sz="4400" dirty="0" smtClean="0"/>
              <a:t>2018 </a:t>
            </a:r>
            <a:r>
              <a:rPr lang="ru-RU" sz="4400" dirty="0" smtClean="0"/>
              <a:t>год</a:t>
            </a:r>
            <a:endParaRPr lang="ru-RU" sz="4400" dirty="0"/>
          </a:p>
        </p:txBody>
      </p:sp>
      <p:pic>
        <p:nvPicPr>
          <p:cNvPr id="4" name="Рисунок 3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48" y="69269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01830"/>
              </p:ext>
            </p:extLst>
          </p:nvPr>
        </p:nvGraphicFramePr>
        <p:xfrm>
          <a:off x="1403648" y="1700807"/>
          <a:ext cx="6408712" cy="4311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712"/>
                <a:gridCol w="810297"/>
                <a:gridCol w="957624"/>
                <a:gridCol w="1007079"/>
              </a:tblGrid>
              <a:tr h="101202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расходах по разделам и подразделам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по сельскому поселению «Турья»</a:t>
                      </a:r>
                    </a:p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2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расходов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ОБЩЕГОСУДАРСТВЕННЫЕ ВОПРОСЫ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2 153,058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2 111,736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И ПРАВООХРАНИТЕЛЬНАЯ ДЕЯТЕЛЬНОСТЬ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НАЦИОНАЛЬНАЯ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ЭКОНОМИКА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777,749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777,491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ЖИЛИЩНО_КОММУНАЛЬНОЕ ХОЗЯЙСТВО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378,464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378,391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СОЦИАЛЬНАЯ ПОЛИТИКА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318,308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318,308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3 648,079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3 606,426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187624" y="1988840"/>
            <a:ext cx="6400800" cy="34747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8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/>
              <a:t>Спасибо </a:t>
            </a:r>
          </a:p>
          <a:p>
            <a:r>
              <a:rPr lang="ru-RU" sz="6000" dirty="0" smtClean="0"/>
              <a:t>за внимание!</a:t>
            </a:r>
          </a:p>
          <a:p>
            <a:endParaRPr lang="ru-RU" sz="6000" dirty="0"/>
          </a:p>
          <a:p>
            <a:pPr>
              <a:lnSpc>
                <a:spcPct val="150000"/>
              </a:lnSpc>
            </a:pPr>
            <a:r>
              <a:rPr lang="ru-RU" sz="1000" dirty="0" smtClean="0"/>
              <a:t>Разработчик: </a:t>
            </a:r>
            <a:r>
              <a:rPr lang="ru-RU" sz="1200" dirty="0" smtClean="0"/>
              <a:t>Финансовое управление АМР «</a:t>
            </a:r>
            <a:r>
              <a:rPr lang="ru-RU" sz="1200" dirty="0" err="1" smtClean="0"/>
              <a:t>Княжпогостский</a:t>
            </a:r>
            <a:r>
              <a:rPr lang="ru-RU" sz="1200" dirty="0" smtClean="0"/>
              <a:t>», адрес 169200г. Емва ул. Дзержинского 81 тел. 882139-21153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Бюджет </a:t>
            </a:r>
            <a:r>
              <a:rPr lang="ru-RU" sz="2800" dirty="0" smtClean="0"/>
              <a:t>сельского поселения «</a:t>
            </a:r>
            <a:r>
              <a:rPr lang="ru-RU" sz="2800" dirty="0" err="1" smtClean="0"/>
              <a:t>Туръя</a:t>
            </a:r>
            <a:r>
              <a:rPr lang="ru-RU" sz="2800" dirty="0" smtClean="0"/>
              <a:t>» на </a:t>
            </a:r>
            <a:r>
              <a:rPr lang="ru-RU" sz="2800" dirty="0" smtClean="0"/>
              <a:t>2018 </a:t>
            </a:r>
            <a:r>
              <a:rPr lang="ru-RU" sz="2800" dirty="0" smtClean="0"/>
              <a:t>год и плановый период </a:t>
            </a:r>
            <a:r>
              <a:rPr lang="ru-RU" sz="2800" dirty="0" smtClean="0"/>
              <a:t>2019 и 2020 </a:t>
            </a:r>
            <a:r>
              <a:rPr lang="ru-RU" sz="2800" dirty="0" smtClean="0"/>
              <a:t>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</a:t>
            </a:r>
            <a:r>
              <a:rPr lang="ru-RU" sz="2800" dirty="0" err="1" smtClean="0"/>
              <a:t>Туръя</a:t>
            </a:r>
            <a:r>
              <a:rPr lang="ru-RU" sz="2800" dirty="0" smtClean="0"/>
              <a:t>» </a:t>
            </a:r>
            <a:r>
              <a:rPr lang="ru-RU" sz="2800" dirty="0"/>
              <a:t>от </a:t>
            </a:r>
            <a:r>
              <a:rPr lang="ru-RU" sz="2800" dirty="0" smtClean="0"/>
              <a:t>25.12.2017 </a:t>
            </a:r>
            <a:r>
              <a:rPr lang="ru-RU" sz="2800" dirty="0"/>
              <a:t>г. </a:t>
            </a:r>
            <a:r>
              <a:rPr lang="ru-RU" sz="2800" dirty="0" smtClean="0"/>
              <a:t>№ </a:t>
            </a:r>
            <a:r>
              <a:rPr lang="ru-RU" sz="2800" dirty="0" smtClean="0"/>
              <a:t>1-6/1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(изменения в </a:t>
            </a:r>
            <a:r>
              <a:rPr lang="ru-RU" sz="2800" dirty="0" smtClean="0"/>
              <a:t>2018 </a:t>
            </a:r>
            <a:r>
              <a:rPr lang="ru-RU" sz="2800" dirty="0" smtClean="0"/>
              <a:t>году вносились 6 раз)</a:t>
            </a:r>
          </a:p>
        </p:txBody>
      </p:sp>
      <p:pic>
        <p:nvPicPr>
          <p:cNvPr id="7" name="Рисунок 6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 </a:t>
            </a:r>
            <a:r>
              <a:rPr lang="ru-RU" dirty="0" smtClean="0"/>
              <a:t>3 495,846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Расходы (факт)- </a:t>
            </a:r>
            <a:r>
              <a:rPr lang="ru-RU" dirty="0" smtClean="0"/>
              <a:t>3 606,426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Дефицит- </a:t>
            </a:r>
            <a:r>
              <a:rPr lang="ru-RU" dirty="0" smtClean="0"/>
              <a:t>110,580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22814"/>
              </p:ext>
            </p:extLst>
          </p:nvPr>
        </p:nvGraphicFramePr>
        <p:xfrm>
          <a:off x="1403648" y="3284984"/>
          <a:ext cx="727280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96339299"/>
              </p:ext>
            </p:extLst>
          </p:nvPr>
        </p:nvGraphicFramePr>
        <p:xfrm>
          <a:off x="1143000" y="1294109"/>
          <a:ext cx="6400799" cy="2350915"/>
        </p:xfrm>
        <a:graphic>
          <a:graphicData uri="http://schemas.openxmlformats.org/drawingml/2006/table">
            <a:tbl>
              <a:tblPr/>
              <a:tblGrid>
                <a:gridCol w="2000703"/>
                <a:gridCol w="1295141"/>
                <a:gridCol w="1072841"/>
                <a:gridCol w="937527"/>
                <a:gridCol w="1094587"/>
              </a:tblGrid>
              <a:tr h="3014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 доходной и расходной части бюджета за 2017год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11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тыс.рублей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Плановые назначения               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Исполнение               за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исполнения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Фактическое отклонение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493,806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3 495,846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2,040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648,079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3 606,426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-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41,653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Дефицит (-) / Профицит (+)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- 154,273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-110,580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52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98604507"/>
              </p:ext>
            </p:extLst>
          </p:nvPr>
        </p:nvGraphicFramePr>
        <p:xfrm>
          <a:off x="1143000" y="1736151"/>
          <a:ext cx="6400800" cy="1466410"/>
        </p:xfrm>
        <a:graphic>
          <a:graphicData uri="http://schemas.openxmlformats.org/drawingml/2006/table">
            <a:tbl>
              <a:tblPr/>
              <a:tblGrid>
                <a:gridCol w="2928302"/>
                <a:gridCol w="1356175"/>
                <a:gridCol w="1045204"/>
                <a:gridCol w="1071119"/>
              </a:tblGrid>
              <a:tr h="21585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 исполнения от плана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7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75,100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77,337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49,889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49,950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перечисления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3368,817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3368,559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3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493,806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3495,846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73852"/>
              </p:ext>
            </p:extLst>
          </p:nvPr>
        </p:nvGraphicFramePr>
        <p:xfrm>
          <a:off x="1331144" y="3861048"/>
          <a:ext cx="6400800" cy="1728192"/>
        </p:xfrm>
        <a:graphic>
          <a:graphicData uri="http://schemas.openxmlformats.org/drawingml/2006/table">
            <a:tbl>
              <a:tblPr/>
              <a:tblGrid>
                <a:gridCol w="2489336"/>
                <a:gridCol w="1152878"/>
                <a:gridCol w="888524"/>
                <a:gridCol w="910554"/>
                <a:gridCol w="959508"/>
              </a:tblGrid>
              <a:tr h="41147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Анализ основных налоговых и неналоговых доходов за 3 года</a:t>
                      </a:r>
                    </a:p>
                  </a:txBody>
                  <a:tcPr marL="7340" marR="7340" marT="7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налоговых/ неналоговых доходов поступлений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отношения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63,091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имущество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8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94110"/>
            <a:ext cx="8208912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Налоговые </a:t>
            </a:r>
            <a:r>
              <a:rPr lang="ru-RU" sz="3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77,337 </a:t>
            </a: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тыс.руб</a:t>
            </a:r>
            <a:endParaRPr lang="ru-RU" sz="3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НДФЛ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Единый </a:t>
            </a:r>
            <a:r>
              <a:rPr lang="ru-RU" sz="2600" dirty="0" err="1" smtClean="0"/>
              <a:t>сельхоз.налог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Налог на имущество </a:t>
            </a:r>
            <a:r>
              <a:rPr lang="ru-RU" sz="2600" dirty="0" err="1" smtClean="0"/>
              <a:t>физ.лиц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Земельный </a:t>
            </a:r>
            <a:r>
              <a:rPr lang="ru-RU" sz="2600" dirty="0" smtClean="0"/>
              <a:t>налог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/>
              <a:t> </a:t>
            </a:r>
            <a:r>
              <a:rPr lang="ru-RU" sz="2600" dirty="0" smtClean="0"/>
              <a:t>Государственная пошлина</a:t>
            </a:r>
            <a:endParaRPr lang="ru-RU" sz="2600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23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496944" cy="5256584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Неналоговые </a:t>
            </a:r>
            <a:r>
              <a:rPr lang="ru-RU" sz="4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49,950 </a:t>
            </a: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тыс.руб</a:t>
            </a:r>
            <a:endParaRPr lang="ru-RU" sz="4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Доходы от компенсации затрат государства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</a:t>
            </a:r>
            <a:r>
              <a:rPr lang="ru-RU" sz="2600" dirty="0" smtClean="0"/>
              <a:t> Штрафы, санкции, возмещение ущерба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 Прочие неналоговые доходы</a:t>
            </a:r>
            <a:endParaRPr lang="ru-RU" sz="2600" dirty="0" smtClean="0"/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75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94110"/>
            <a:ext cx="8784976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Безвозмездные поступления–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3 368,559 </a:t>
            </a: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тыс.руб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3200" dirty="0" smtClean="0"/>
              <a:t>Субвенции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 Дотации</a:t>
            </a:r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517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16948283"/>
              </p:ext>
            </p:extLst>
          </p:nvPr>
        </p:nvGraphicFramePr>
        <p:xfrm>
          <a:off x="611560" y="1294110"/>
          <a:ext cx="7920880" cy="544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9401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697</TotalTime>
  <Words>459</Words>
  <Application>Microsoft Office PowerPoint</Application>
  <PresentationFormat>Экран (4:3)</PresentationFormat>
  <Paragraphs>157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    Отчет об исполнении бюджета </vt:lpstr>
      <vt:lpstr>    Отчет об исполнении бюджета </vt:lpstr>
      <vt:lpstr>Презентация PowerPoint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Shprengel</cp:lastModifiedBy>
  <cp:revision>121</cp:revision>
  <dcterms:created xsi:type="dcterms:W3CDTF">2016-03-09T09:58:10Z</dcterms:created>
  <dcterms:modified xsi:type="dcterms:W3CDTF">2019-08-08T15:18:03Z</dcterms:modified>
</cp:coreProperties>
</file>