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6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274" r:id="rId14"/>
    <p:sldId id="290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0B8"/>
    <a:srgbClr val="E6DEDB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 varScale="1">
        <p:scale>
          <a:sx n="77" d="100"/>
          <a:sy n="77" d="100"/>
        </p:scale>
        <p:origin x="-161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неналоговые доходы (от использования имущества)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6B670E9A-EED3-40F1-8273-1108FCFF623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9FF9D4F1-74ED-495F-9297-97FD1CE1E2AB}" type="parTrans" cxnId="{9E1F0902-9357-4317-B91F-9101F72F1D09}">
      <dgm:prSet/>
      <dgm:spPr/>
    </dgm:pt>
    <dgm:pt modelId="{D9E983F8-FC2A-49E7-B1CF-EC33677FD282}" type="sibTrans" cxnId="{9E1F0902-9357-4317-B91F-9101F72F1D09}">
      <dgm:prSet/>
      <dgm:spPr/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9E1F0902-9357-4317-B91F-9101F72F1D09}" srcId="{A8BCBA04-C4C1-471F-B3D5-DF4691525E22}" destId="{6B670E9A-EED3-40F1-8273-1108FCFF6238}" srcOrd="1" destOrd="0" parTransId="{9FF9D4F1-74ED-495F-9297-97FD1CE1E2AB}" sibTransId="{D9E983F8-FC2A-49E7-B1CF-EC33677FD282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FB2AE9D-4831-402B-A379-1995DA0054D8}" type="presOf" srcId="{6B670E9A-EED3-40F1-8273-1108FCFF6238}" destId="{DD1FF82A-8571-4949-9B53-8D3D55E4B826}" srcOrd="0" destOrd="1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5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500" dirty="0" smtClean="0">
                <a:solidFill>
                  <a:srgbClr val="0070C0"/>
                </a:solidFill>
              </a:rPr>
              <a:t>Бюджет для граждан на </a:t>
            </a:r>
            <a:r>
              <a:rPr lang="ru-RU" sz="3200" dirty="0" smtClean="0">
                <a:solidFill>
                  <a:srgbClr val="0070C0"/>
                </a:solidFill>
              </a:rPr>
              <a:t>2021 год и плановый период 2022-2022 годы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500" dirty="0" smtClean="0">
                <a:solidFill>
                  <a:srgbClr val="0070C0"/>
                </a:solidFill>
              </a:rPr>
              <a:t> </a:t>
            </a:r>
            <a:r>
              <a:rPr lang="ru-RU" sz="2000" smtClean="0">
                <a:solidFill>
                  <a:srgbClr val="0070C0"/>
                </a:solidFill>
                <a:effectLst/>
              </a:rPr>
              <a:t>(решение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совета сельского поселения «</a:t>
            </a:r>
            <a:r>
              <a:rPr lang="ru-RU" sz="2000" dirty="0" err="1" smtClean="0">
                <a:solidFill>
                  <a:srgbClr val="0070C0"/>
                </a:solidFill>
                <a:effectLst/>
              </a:rPr>
              <a:t>Туръя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» на 2022 год и плановый период 2023-2024 годы)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07951" y="7317432"/>
            <a:ext cx="5256137" cy="792088"/>
          </a:xfrm>
          <a:ln>
            <a:noFill/>
          </a:ln>
        </p:spPr>
        <p:txBody>
          <a:bodyPr>
            <a:normAutofit/>
          </a:bodyPr>
          <a:lstStyle/>
          <a:p>
            <a:pPr algn="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52548031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РАСХОДНАЯ ЧАСТЬ БЮДЖЕТА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u="sng" dirty="0" smtClean="0">
                <a:solidFill>
                  <a:srgbClr val="00B050"/>
                </a:solidFill>
              </a:rPr>
              <a:t>Расходы бюджета муниципального района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Муниципальные                     Непрограммные 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 программы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                             мероприятия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Туръя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2022 год – 14,5%                              2022 год – 85,5%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2023 год – 0,0%                                2023 год – 100,0%  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2024 год –  </a:t>
            </a:r>
            <a:r>
              <a:rPr lang="ru-RU" sz="21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,0%                               2024 год – 100,0%</a:t>
            </a: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Туръя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872074"/>
              </p:ext>
            </p:extLst>
          </p:nvPr>
        </p:nvGraphicFramePr>
        <p:xfrm>
          <a:off x="1043609" y="1412024"/>
          <a:ext cx="7399928" cy="5099958"/>
        </p:xfrm>
        <a:graphic>
          <a:graphicData uri="http://schemas.openxmlformats.org/drawingml/2006/table">
            <a:tbl>
              <a:tblPr/>
              <a:tblGrid>
                <a:gridCol w="4269766"/>
                <a:gridCol w="992490"/>
                <a:gridCol w="1068836"/>
                <a:gridCol w="1068836"/>
              </a:tblGrid>
              <a:tr h="360792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8606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 «Противодействие экстремизму и профилактика терроризма на территории сельского поселения «</a:t>
                      </a:r>
                      <a:r>
                        <a:rPr lang="ru-RU" sz="1300" b="0" i="0" u="none" strike="noStrike" baseline="0" dirty="0" err="1" smtClean="0">
                          <a:effectLst/>
                          <a:latin typeface="Arial Cyr"/>
                        </a:rPr>
                        <a:t>Туръя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» </a:t>
                      </a:r>
                      <a:r>
                        <a:rPr lang="ru-RU" sz="1300" b="0" i="0" u="none" strike="noStrike" baseline="0" dirty="0" err="1" smtClean="0">
                          <a:effectLst/>
                          <a:latin typeface="Arial Cyr"/>
                        </a:rPr>
                        <a:t>Княжпогостского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 района Республики Коми»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3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распространение буклетов, плакатов, памяток и рекомендаций по антитеррористической тематике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19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 «Пожарная безопасность в населенных пунктах на территории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 сельского </a:t>
                      </a:r>
                      <a:r>
                        <a:rPr lang="ru-RU" sz="1300" b="0" i="0" u="none" strike="noStrike" dirty="0">
                          <a:effectLst/>
                          <a:latin typeface="Arial Cyr"/>
                        </a:rPr>
                        <a:t>поселения 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300" b="0" i="0" u="none" strike="noStrike" dirty="0" err="1" smtClean="0">
                          <a:effectLst/>
                          <a:latin typeface="Arial Cyr"/>
                        </a:rPr>
                        <a:t>Туръя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130,402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98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886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в сфере благоустройства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7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осуществление полномочий по решению Совета МР «</a:t>
                      </a:r>
                      <a:r>
                        <a:rPr lang="ru-RU" sz="1200" b="0" i="0" u="none" strike="noStrike" dirty="0" err="1" smtClean="0">
                          <a:effectLst/>
                          <a:latin typeface="Arial Cyr"/>
                        </a:rPr>
                        <a:t>Княжпогостский»с</a:t>
                      </a:r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 2020 года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130,402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36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Развитие жилищно-коммунального </a:t>
                      </a:r>
                      <a:r>
                        <a:rPr lang="ru-RU" sz="1300" b="0" i="0" u="none" strike="noStrike" dirty="0">
                          <a:effectLst/>
                          <a:latin typeface="Arial Cyr"/>
                        </a:rPr>
                        <a:t>хозяйства и 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благоустройства сельского </a:t>
                      </a:r>
                      <a:r>
                        <a:rPr lang="ru-RU" sz="1300" b="0" i="0" u="none" strike="noStrike" dirty="0">
                          <a:effectLst/>
                          <a:latin typeface="Arial Cyr"/>
                        </a:rPr>
                        <a:t>поселения 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300" b="0" i="0" u="none" strike="noStrike" dirty="0" err="1" smtClean="0">
                          <a:effectLst/>
                          <a:latin typeface="Arial Cyr"/>
                        </a:rPr>
                        <a:t>Туръя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392,267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9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200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195,000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14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содержание улично-дорожной сети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130,600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8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по обустройству источников холодного водоснабжения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66,667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Туръя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424645"/>
              </p:ext>
            </p:extLst>
          </p:nvPr>
        </p:nvGraphicFramePr>
        <p:xfrm>
          <a:off x="251520" y="1484784"/>
          <a:ext cx="8496946" cy="3854978"/>
        </p:xfrm>
        <a:graphic>
          <a:graphicData uri="http://schemas.openxmlformats.org/drawingml/2006/table">
            <a:tbl>
              <a:tblPr/>
              <a:tblGrid>
                <a:gridCol w="5688634"/>
                <a:gridCol w="936104"/>
                <a:gridCol w="864095"/>
                <a:gridCol w="100811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2022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686,013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71,565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65,765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1 889,199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172,644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178,276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365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130,402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Общеэкономические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392,267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501,021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1,840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3,440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3 604,292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247,049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248,481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500" dirty="0" smtClean="0">
                <a:solidFill>
                  <a:srgbClr val="0070C0"/>
                </a:solidFill>
              </a:rPr>
              <a:t>СПАСИБО </a:t>
            </a:r>
            <a:r>
              <a:rPr lang="ru-RU" sz="3500" dirty="0">
                <a:solidFill>
                  <a:srgbClr val="0070C0"/>
                </a:solidFill>
              </a:rPr>
              <a:t>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Исполнитель</a:t>
            </a:r>
            <a:r>
              <a:rPr lang="ru-RU" dirty="0">
                <a:solidFill>
                  <a:srgbClr val="7030A0"/>
                </a:solidFill>
              </a:rPr>
              <a:t>: Финансовое управление администрации МР «</a:t>
            </a:r>
            <a:r>
              <a:rPr lang="ru-RU" dirty="0" err="1">
                <a:solidFill>
                  <a:srgbClr val="7030A0"/>
                </a:solidFill>
              </a:rPr>
              <a:t>Княжпогостский</a:t>
            </a:r>
            <a:r>
              <a:rPr lang="ru-RU" dirty="0">
                <a:solidFill>
                  <a:srgbClr val="7030A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Адрес: г. </a:t>
            </a:r>
            <a:r>
              <a:rPr lang="ru-RU" dirty="0" err="1">
                <a:solidFill>
                  <a:srgbClr val="7030A0"/>
                </a:solidFill>
              </a:rPr>
              <a:t>Емва</a:t>
            </a:r>
            <a:r>
              <a:rPr lang="ru-RU" dirty="0">
                <a:solidFill>
                  <a:srgbClr val="7030A0"/>
                </a:solidFill>
              </a:rPr>
              <a:t> ул. Дзержинского 81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Тел. </a:t>
            </a:r>
            <a:r>
              <a:rPr lang="ru-RU" dirty="0" smtClean="0">
                <a:solidFill>
                  <a:srgbClr val="7030A0"/>
                </a:solidFill>
              </a:rPr>
              <a:t>82139-21153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26064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</a:t>
            </a:r>
            <a:r>
              <a:rPr lang="ru-RU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РАЖДАН</a:t>
            </a:r>
            <a:r>
              <a:rPr lang="ru-RU" sz="4500" dirty="0"/>
              <a:t/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района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района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061563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3 604,192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</a:t>
                      </a:r>
                      <a:r>
                        <a:rPr lang="ru-RU" dirty="0" smtClean="0"/>
                        <a:t> 246,844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247,976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(195 чел. на 01.01.2021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3 604,292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18,825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247,049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1,267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248,481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1,274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- 0,100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- 0,205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- 0,505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3601</TotalTime>
  <Words>663</Words>
  <Application>Microsoft Office PowerPoint</Application>
  <PresentationFormat>Экран (4:3)</PresentationFormat>
  <Paragraphs>235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Бюджет для граждан на 2021 год и плановый период 2022-2022 годы  (решение совета сельского поселения «Туръя» на 2022 год и плановый период 2023-2024 годы)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БЮДЖЕТ ДЛЯ ГРАЖДАН  РАСХОДНАЯ ЧАСТЬ БЮДЖЕТА  Расходы бюджета муниципального района    Муниципальные                     Непрограммные   программы                              мероприятия         </vt:lpstr>
      <vt:lpstr>БЮДЖЕТ ДЛЯ ГРАЖДАН 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Shprengel</cp:lastModifiedBy>
  <cp:revision>331</cp:revision>
  <cp:lastPrinted>2016-01-27T07:32:03Z</cp:lastPrinted>
  <dcterms:created xsi:type="dcterms:W3CDTF">2014-01-31T09:07:24Z</dcterms:created>
  <dcterms:modified xsi:type="dcterms:W3CDTF">2021-12-30T08:59:56Z</dcterms:modified>
</cp:coreProperties>
</file>