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65" r:id="rId3"/>
    <p:sldId id="266" r:id="rId4"/>
    <p:sldId id="267" r:id="rId5"/>
    <p:sldId id="268" r:id="rId6"/>
    <p:sldId id="293" r:id="rId7"/>
    <p:sldId id="294" r:id="rId8"/>
    <p:sldId id="269" r:id="rId9"/>
    <p:sldId id="298" r:id="rId10"/>
    <p:sldId id="291" r:id="rId11"/>
    <p:sldId id="271" r:id="rId12"/>
    <p:sldId id="272" r:id="rId13"/>
    <p:sldId id="274" r:id="rId14"/>
    <p:sldId id="275" r:id="rId15"/>
    <p:sldId id="276" r:id="rId16"/>
    <p:sldId id="278" r:id="rId17"/>
    <p:sldId id="273" r:id="rId18"/>
    <p:sldId id="280" r:id="rId19"/>
    <p:sldId id="281" r:id="rId20"/>
    <p:sldId id="299" r:id="rId21"/>
    <p:sldId id="290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Доходы бюджета сельского поселения «</a:t>
            </a:r>
            <a:r>
              <a:rPr lang="ru-RU" sz="2000" dirty="0" err="1" smtClean="0"/>
              <a:t>Туръя</a:t>
            </a:r>
            <a:r>
              <a:rPr lang="ru-RU" sz="2000" dirty="0" smtClean="0"/>
              <a:t>»</a:t>
            </a:r>
          </a:p>
          <a:p>
            <a:pPr>
              <a:defRPr sz="2000"/>
            </a:pPr>
            <a:r>
              <a:rPr lang="ru-RU" sz="2000" dirty="0" smtClean="0"/>
              <a:t> </a:t>
            </a:r>
            <a:r>
              <a:rPr lang="ru-RU" sz="2000" dirty="0"/>
              <a:t>на 2019 год</a:t>
            </a:r>
          </a:p>
        </c:rich>
      </c:tx>
      <c:layout>
        <c:manualLayout>
          <c:xMode val="edge"/>
          <c:yMode val="edge"/>
          <c:x val="0.19255948228892636"/>
          <c:y val="4.17277706527822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236046914001701"/>
          <c:y val="0.26358206078235735"/>
          <c:w val="0.49873133578768541"/>
          <c:h val="0.78961793210751707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доходы!$A$14:$A$17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трасферты</c:v>
                </c:pt>
              </c:strCache>
            </c:strRef>
          </c:cat>
          <c:val>
            <c:numRef>
              <c:f>доходы!$B$14:$B$17</c:f>
            </c:numRef>
          </c:val>
        </c:ser>
        <c:ser>
          <c:idx val="1"/>
          <c:order val="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11820453915258616"/>
                  <c:y val="-4.6364189614202479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Безвозмездные поступления;  </a:t>
                    </a:r>
                  </a:p>
                  <a:p>
                    <a:r>
                      <a:rPr lang="ru-RU" sz="1200" dirty="0" smtClean="0"/>
                      <a:t>3 564,402 (98,1%)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723870923210556E-2"/>
                  <c:y val="-0.239022133375773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880328548847084"/>
                  <c:y val="3.921753311115029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Налоговые и неналоговые доходы;  67,400 (1,9%)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980875922733788E-2"/>
                  <c:y val="1.29369016901185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доходы!$A$14:$A$17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трасферты</c:v>
                </c:pt>
              </c:strCache>
            </c:strRef>
          </c:cat>
          <c:val>
            <c:numRef>
              <c:f>доходы!$C$14:$C$17</c:f>
              <c:numCache>
                <c:formatCode>General</c:formatCode>
                <c:ptCount val="4"/>
                <c:pt idx="0" formatCode="_-* #,##0.0\ _₽_-;\-* #,##0.0\ _₽_-;_-* &quot;-&quot;??\ _₽_-;_-@_-">
                  <c:v>2814.1</c:v>
                </c:pt>
                <c:pt idx="2" formatCode="_-* #,##0.0\ _₽_-;\-* #,##0.0\ _₽_-;_-* &quot;-&quot;??\ _₽_-;_-@_-">
                  <c:v>70.900000000000006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Непрограммные мероприятия</c:v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2019</c:v>
              </c:pt>
              <c:pt idx="1">
                <c:v>2020</c:v>
              </c:pt>
              <c:pt idx="2">
                <c:v>2021</c:v>
              </c:pt>
            </c:numLit>
          </c:cat>
          <c:val>
            <c:numRef>
              <c:f>расходы!$B$3:$D$3</c:f>
              <c:numCache>
                <c:formatCode>_-* #,##0.000\ _₽_-;\-* #,##0.000\ _₽_-;_-* "-"??\ _₽_-;_-@_-</c:formatCode>
                <c:ptCount val="3"/>
                <c:pt idx="0">
                  <c:v>2557.5720000000001</c:v>
                </c:pt>
                <c:pt idx="1">
                  <c:v>2591.5509999999999</c:v>
                </c:pt>
                <c:pt idx="2">
                  <c:v>2631.7370000000001</c:v>
                </c:pt>
              </c:numCache>
            </c:numRef>
          </c:val>
        </c:ser>
        <c:ser>
          <c:idx val="1"/>
          <c:order val="1"/>
          <c:tx>
            <c:v>Расходы по муниципальным программам</c:v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2019</c:v>
              </c:pt>
              <c:pt idx="1">
                <c:v>2020</c:v>
              </c:pt>
              <c:pt idx="2">
                <c:v>2021</c:v>
              </c:pt>
            </c:numLit>
          </c:cat>
          <c:val>
            <c:numRef>
              <c:f>расходы!$B$4:$D$4</c:f>
              <c:numCache>
                <c:formatCode>_-* #,##0.000\ _₽_-;\-* #,##0.000\ _₽_-;_-* "-"??\ _₽_-;_-@_-</c:formatCode>
                <c:ptCount val="3"/>
                <c:pt idx="0">
                  <c:v>1077.5999999999999</c:v>
                </c:pt>
                <c:pt idx="1">
                  <c:v>488.68799999999999</c:v>
                </c:pt>
                <c:pt idx="2">
                  <c:v>448.15199999999999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400512"/>
        <c:axId val="32402048"/>
      </c:barChart>
      <c:catAx>
        <c:axId val="3240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402048"/>
        <c:crosses val="autoZero"/>
        <c:auto val="1"/>
        <c:lblAlgn val="ctr"/>
        <c:lblOffset val="100"/>
        <c:noMultiLvlLbl val="0"/>
      </c:catAx>
      <c:valAx>
        <c:axId val="32402048"/>
        <c:scaling>
          <c:orientation val="minMax"/>
        </c:scaling>
        <c:delete val="1"/>
        <c:axPos val="l"/>
        <c:majorGridlines/>
        <c:numFmt formatCode="_-* #,##0.000\ _₽_-;\-* #,##0.000\ _₽_-;_-* &quot;-&quot;??\ _₽_-;_-@_-" sourceLinked="1"/>
        <c:majorTickMark val="out"/>
        <c:minorTickMark val="none"/>
        <c:tickLblPos val="nextTo"/>
        <c:crossAx val="32400512"/>
        <c:crosses val="autoZero"/>
        <c:crossBetween val="between"/>
      </c:valAx>
    </c:plotArea>
    <c:legend>
      <c:legendPos val="b"/>
      <c:layout/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1C2708-15C0-40AA-B4AE-E27CBFD6952F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336712-79E0-40C9-9340-CF417CA351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7272808" cy="441082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на </a:t>
            </a:r>
          </a:p>
          <a:p>
            <a:pPr marL="4572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плановый период 2020-2021 годов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Совета сельского поселения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Туръя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2019 год и плановый период 2020-2021 годов от 25.12.2018 № 1-12/2)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60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9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328" y="908720"/>
            <a:ext cx="7777112" cy="52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781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8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125264"/>
            <a:ext cx="8208912" cy="500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39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6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856663" cy="5761037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7030A0"/>
                </a:solidFill>
              </a:rPr>
              <a:t>Мы, граждане, все являемся налогоплательщиками.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>
                  <a:noFill/>
                </a:ln>
                <a:solidFill>
                  <a:srgbClr val="7030A0"/>
                </a:solidFill>
              </a:rPr>
              <a:t>Структура зачисления налогов уплачиваемых гражданами в разрезе бюджетов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44" y="1876840"/>
            <a:ext cx="8136904" cy="474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1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0292" y="404664"/>
            <a:ext cx="6576084" cy="576065"/>
          </a:xfrm>
        </p:spPr>
        <p:txBody>
          <a:bodyPr>
            <a:normAutofit fontScale="90000"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0"/>
            <a:ext cx="8496944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97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5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7645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856663" cy="5761037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b="1" dirty="0" smtClean="0">
              <a:ln>
                <a:noFill/>
              </a:ln>
              <a:solidFill>
                <a:srgbClr val="7030A0"/>
              </a:solidFill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022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8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6818"/>
            <a:ext cx="7210803" cy="653911"/>
          </a:xfrm>
        </p:spPr>
        <p:txBody>
          <a:bodyPr>
            <a:normAutofit fontScale="90000"/>
          </a:bodyPr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b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663708"/>
              </p:ext>
            </p:extLst>
          </p:nvPr>
        </p:nvGraphicFramePr>
        <p:xfrm>
          <a:off x="1115616" y="1052735"/>
          <a:ext cx="7344816" cy="456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720080"/>
                <a:gridCol w="720080"/>
                <a:gridCol w="769045"/>
                <a:gridCol w="1175171"/>
              </a:tblGrid>
              <a:tr h="545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2019 к 2018 годам (%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351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(тыс.руб.)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7,000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7,000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7,000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0,400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0,400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0,400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10,000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(тыс.руб.)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3564,402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3008,419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3007,019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2900,000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2943,900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2942,500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64,186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64,519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64,519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600,216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786633"/>
              </p:ext>
            </p:extLst>
          </p:nvPr>
        </p:nvGraphicFramePr>
        <p:xfrm>
          <a:off x="971600" y="738689"/>
          <a:ext cx="7504881" cy="547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5302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0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2092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06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7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800" dirty="0" smtClean="0">
                <a:solidFill>
                  <a:srgbClr val="7030A0"/>
                </a:solidFill>
              </a:rPr>
              <a:t>Бюджет сельского поселения «</a:t>
            </a:r>
            <a:r>
              <a:rPr lang="ru-RU" sz="1800" dirty="0" err="1" smtClean="0">
                <a:solidFill>
                  <a:srgbClr val="7030A0"/>
                </a:solidFill>
              </a:rPr>
              <a:t>Туръя</a:t>
            </a:r>
            <a:r>
              <a:rPr lang="ru-RU" sz="1800" dirty="0" smtClean="0">
                <a:solidFill>
                  <a:srgbClr val="7030A0"/>
                </a:solidFill>
              </a:rPr>
              <a:t>» сформирован на основании непрограммных расходов и муниципальных программ </a:t>
            </a:r>
            <a:endParaRPr lang="ru-RU" sz="1800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76163"/>
              </p:ext>
            </p:extLst>
          </p:nvPr>
        </p:nvGraphicFramePr>
        <p:xfrm>
          <a:off x="251520" y="1124742"/>
          <a:ext cx="8568952" cy="2106614"/>
        </p:xfrm>
        <a:graphic>
          <a:graphicData uri="http://schemas.openxmlformats.org/drawingml/2006/table">
            <a:tbl>
              <a:tblPr/>
              <a:tblGrid>
                <a:gridCol w="3398118"/>
                <a:gridCol w="1591026"/>
                <a:gridCol w="1753075"/>
                <a:gridCol w="1826733"/>
              </a:tblGrid>
              <a:tr h="526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Направление расходной части бюджета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63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Непрограммные 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2 557,572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2 591,551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2 631,737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3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 муниципальным программам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1 077,600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488,688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448,152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63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3 635,172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3 080,239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3 079,889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899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Расходной части по программному бюджету от общего объема расходов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982809"/>
              </p:ext>
            </p:extLst>
          </p:nvPr>
        </p:nvGraphicFramePr>
        <p:xfrm>
          <a:off x="1547664" y="3356992"/>
          <a:ext cx="59766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57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4" y="4797152"/>
            <a:ext cx="2921024" cy="194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3950"/>
            <a:ext cx="8424936" cy="539737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600" dirty="0" smtClean="0">
              <a:solidFill>
                <a:srgbClr val="7030A0"/>
              </a:solidFill>
            </a:endParaRPr>
          </a:p>
          <a:p>
            <a:pPr marL="45720" indent="0" algn="ctr">
              <a:buNone/>
            </a:pPr>
            <a:r>
              <a:rPr lang="ru-RU" sz="2600" dirty="0" smtClean="0">
                <a:solidFill>
                  <a:srgbClr val="7030A0"/>
                </a:solidFill>
              </a:rPr>
              <a:t>Муниципальная программа «Пожарная безопасность в населенных пунктах на территории сельского поселения «</a:t>
            </a:r>
            <a:r>
              <a:rPr lang="ru-RU" sz="2600" dirty="0" err="1" smtClean="0">
                <a:solidFill>
                  <a:srgbClr val="7030A0"/>
                </a:solidFill>
              </a:rPr>
              <a:t>Туръя</a:t>
            </a:r>
            <a:r>
              <a:rPr lang="ru-RU" sz="2600" dirty="0" smtClean="0">
                <a:solidFill>
                  <a:srgbClr val="7030A0"/>
                </a:solidFill>
              </a:rPr>
              <a:t>» на </a:t>
            </a: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2600" dirty="0" smtClean="0">
                <a:solidFill>
                  <a:srgbClr val="7030A0"/>
                </a:solidFill>
              </a:rPr>
              <a:t> год планируется:</a:t>
            </a:r>
          </a:p>
          <a:p>
            <a:pPr marL="45720" indent="0" algn="ctr">
              <a:buNone/>
            </a:pPr>
            <a:endParaRPr lang="ru-RU" sz="26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Техническое обслуживание пожарной сигнализации –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18,600 </a:t>
            </a:r>
            <a:r>
              <a:rPr lang="ru-RU" dirty="0" err="1" smtClean="0">
                <a:solidFill>
                  <a:schemeClr val="tx1"/>
                </a:solidFill>
              </a:rPr>
              <a:t>тыс.рублей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7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656951"/>
            <a:ext cx="8712968" cy="5940401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граждане сельского поселения 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Туръя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познакомит Вас с положениями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финансового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Туръя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 решение Совета сельского поселения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Туръя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2019 и плановый период 2020-2021 годов.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 пользователей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будет интересна и полезна как студентам, педагогам,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культуры, молодым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семьям, так и пенсионерам и другим категориям населения, так как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затрагивает интересы каждого жителя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— и как налогоплательщики, и как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общественных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уверены в том, что передаваемые ими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распоряжение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средства используются прозрачно и эффективно,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 конкретные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как для общества в целом, так и для каждой семьи,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«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Туръя»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состав консолидированного бюджета муниципального района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постарались в доступной и понятной для граждан форме показать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сельского поселения.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632848" cy="9366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Бюджет для </a:t>
            </a:r>
            <a:r>
              <a:rPr lang="ru-RU" dirty="0" err="1" smtClean="0"/>
              <a:t>гражан</a:t>
            </a:r>
            <a:endParaRPr lang="ru-RU" dirty="0"/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657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7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4" y="4797152"/>
            <a:ext cx="2921024" cy="194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3950"/>
            <a:ext cx="8424936" cy="539737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600" dirty="0" smtClean="0">
                <a:solidFill>
                  <a:srgbClr val="7030A0"/>
                </a:solidFill>
              </a:rPr>
              <a:t>Муниципальная программа «Развитие жилищно-коммунального хозяйства и благоустройства сельского поселения «</a:t>
            </a:r>
            <a:r>
              <a:rPr lang="ru-RU" sz="2600" dirty="0" err="1" smtClean="0">
                <a:solidFill>
                  <a:srgbClr val="7030A0"/>
                </a:solidFill>
              </a:rPr>
              <a:t>Туръя</a:t>
            </a:r>
            <a:r>
              <a:rPr lang="ru-RU" sz="2600" dirty="0" smtClean="0">
                <a:solidFill>
                  <a:srgbClr val="7030A0"/>
                </a:solidFill>
              </a:rPr>
              <a:t>» на </a:t>
            </a: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2600" dirty="0" smtClean="0">
                <a:solidFill>
                  <a:srgbClr val="7030A0"/>
                </a:solidFill>
              </a:rPr>
              <a:t> год планируется:</a:t>
            </a:r>
          </a:p>
          <a:p>
            <a:pPr marL="45720" indent="0" algn="ctr">
              <a:buNone/>
            </a:pPr>
            <a:endParaRPr lang="ru-RU" sz="26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Содержание уличного освещения 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219,000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тыс.рублей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Благоустройство территории 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40,000 </a:t>
            </a:r>
            <a:r>
              <a:rPr lang="ru-RU" dirty="0" err="1" smtClean="0">
                <a:solidFill>
                  <a:schemeClr val="tx1"/>
                </a:solidFill>
              </a:rPr>
              <a:t>тыс.рублей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Содержание улично-дорожной сети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200,000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тыс.рублей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Организация транспортного обслуживания населения между поселениями - 6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00,000 </a:t>
            </a:r>
            <a:r>
              <a:rPr lang="ru-RU" dirty="0" err="1" smtClean="0">
                <a:solidFill>
                  <a:schemeClr val="tx1"/>
                </a:solidFill>
              </a:rPr>
              <a:t>тыс.рублей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3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9013714" cy="554193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По непрограммным мероприятиям на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2400" dirty="0" smtClean="0">
                <a:solidFill>
                  <a:srgbClr val="7030A0"/>
                </a:solidFill>
              </a:rPr>
              <a:t> год планируется: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50" dirty="0" smtClean="0">
                <a:solidFill>
                  <a:schemeClr val="tx1"/>
                </a:solidFill>
              </a:rPr>
              <a:t>Расходы на содержание главы сельского поселения и администрации сельского поселения «</a:t>
            </a:r>
            <a:r>
              <a:rPr lang="ru-RU" sz="1850" dirty="0" err="1" smtClean="0">
                <a:solidFill>
                  <a:schemeClr val="tx1"/>
                </a:solidFill>
              </a:rPr>
              <a:t>Туръя</a:t>
            </a:r>
            <a:r>
              <a:rPr lang="ru-RU" sz="1850" dirty="0" smtClean="0">
                <a:solidFill>
                  <a:schemeClr val="tx1"/>
                </a:solidFill>
              </a:rPr>
              <a:t>» - </a:t>
            </a:r>
            <a:r>
              <a:rPr lang="ru-RU" sz="18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2 150,339 </a:t>
            </a:r>
            <a:r>
              <a:rPr lang="ru-RU" sz="1850" dirty="0" err="1" smtClean="0">
                <a:solidFill>
                  <a:schemeClr val="tx1"/>
                </a:solidFill>
              </a:rPr>
              <a:t>тыс.рублей</a:t>
            </a:r>
            <a:endParaRPr lang="ru-RU" sz="185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50" dirty="0" smtClean="0">
                <a:solidFill>
                  <a:schemeClr val="tx1"/>
                </a:solidFill>
              </a:rPr>
              <a:t>Обеспечение деятельности финансовых, налоговых и финансово-бюджетного надзора органов – </a:t>
            </a:r>
            <a:r>
              <a:rPr lang="ru-RU" sz="18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0,432</a:t>
            </a:r>
            <a:r>
              <a:rPr lang="ru-RU" sz="1850" dirty="0" smtClean="0">
                <a:solidFill>
                  <a:schemeClr val="tx1"/>
                </a:solidFill>
              </a:rPr>
              <a:t> </a:t>
            </a:r>
            <a:r>
              <a:rPr lang="ru-RU" sz="1850" dirty="0" err="1" smtClean="0">
                <a:solidFill>
                  <a:schemeClr val="tx1"/>
                </a:solidFill>
              </a:rPr>
              <a:t>тыс.рублей</a:t>
            </a:r>
            <a:endParaRPr lang="ru-RU" sz="185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50" dirty="0" smtClean="0">
                <a:solidFill>
                  <a:schemeClr val="tx1"/>
                </a:solidFill>
              </a:rPr>
              <a:t>Расходы по переданным полномочиям (ЗАГС, ВУС и другие государственные полномочия) – </a:t>
            </a:r>
            <a:r>
              <a:rPr lang="ru-RU" sz="18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64,186 </a:t>
            </a:r>
            <a:r>
              <a:rPr lang="ru-RU" sz="1850" dirty="0" err="1" smtClean="0">
                <a:solidFill>
                  <a:schemeClr val="tx1"/>
                </a:solidFill>
              </a:rPr>
              <a:t>тыс.рублей</a:t>
            </a:r>
            <a:endParaRPr lang="ru-RU" sz="185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50" dirty="0" smtClean="0">
                <a:solidFill>
                  <a:schemeClr val="tx1"/>
                </a:solidFill>
              </a:rPr>
              <a:t>Резервный фонд- </a:t>
            </a:r>
            <a:r>
              <a:rPr lang="ru-RU" sz="18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1,500</a:t>
            </a:r>
            <a:r>
              <a:rPr lang="ru-RU" sz="1850" dirty="0" smtClean="0">
                <a:solidFill>
                  <a:schemeClr val="tx1"/>
                </a:solidFill>
              </a:rPr>
              <a:t> </a:t>
            </a:r>
            <a:r>
              <a:rPr lang="ru-RU" sz="1850" dirty="0" err="1" smtClean="0">
                <a:solidFill>
                  <a:schemeClr val="tx1"/>
                </a:solidFill>
              </a:rPr>
              <a:t>тыс.рублей</a:t>
            </a:r>
            <a:endParaRPr lang="ru-RU" sz="185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50" dirty="0" smtClean="0">
                <a:solidFill>
                  <a:schemeClr val="tx1"/>
                </a:solidFill>
              </a:rPr>
              <a:t>Содержание парома и осуществление полномочий по парому – </a:t>
            </a:r>
            <a:r>
              <a:rPr lang="ru-RU" sz="18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3,216 </a:t>
            </a:r>
            <a:r>
              <a:rPr lang="ru-RU" sz="1850" dirty="0" err="1" smtClean="0">
                <a:solidFill>
                  <a:schemeClr val="tx1"/>
                </a:solidFill>
              </a:rPr>
              <a:t>тыс.рублей</a:t>
            </a:r>
            <a:endParaRPr lang="ru-RU" sz="185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50" dirty="0" smtClean="0">
                <a:solidFill>
                  <a:schemeClr val="tx1"/>
                </a:solidFill>
              </a:rPr>
              <a:t>Пенсии, пособия и другие выплаты – </a:t>
            </a:r>
            <a:r>
              <a:rPr lang="ru-RU" sz="18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337,899</a:t>
            </a:r>
            <a:r>
              <a:rPr lang="ru-RU" sz="1850" dirty="0" smtClean="0">
                <a:solidFill>
                  <a:schemeClr val="tx1"/>
                </a:solidFill>
              </a:rPr>
              <a:t> </a:t>
            </a:r>
            <a:r>
              <a:rPr lang="ru-RU" sz="1850" dirty="0" err="1" smtClean="0">
                <a:solidFill>
                  <a:schemeClr val="tx1"/>
                </a:solidFill>
              </a:rPr>
              <a:t>тыс.рублей</a:t>
            </a:r>
            <a:endParaRPr lang="ru-RU" sz="185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18353"/>
            <a:ext cx="6152471" cy="347690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4540338" cy="18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2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47" y="983950"/>
            <a:ext cx="8960249" cy="539737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3600" dirty="0" smtClean="0">
              <a:solidFill>
                <a:srgbClr val="7030A0"/>
              </a:solidFill>
            </a:endParaRPr>
          </a:p>
          <a:p>
            <a:pPr marL="4572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Спасибо за внимание!</a:t>
            </a:r>
          </a:p>
          <a:p>
            <a:pPr marL="45720" indent="0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Исполнитель: Финансовое управление администрации МР «</a:t>
            </a:r>
            <a:r>
              <a:rPr lang="ru-RU" sz="2400" dirty="0" err="1" smtClean="0">
                <a:solidFill>
                  <a:srgbClr val="7030A0"/>
                </a:solidFill>
              </a:rPr>
              <a:t>Княжпогостский</a:t>
            </a:r>
            <a:r>
              <a:rPr lang="ru-RU" sz="2400" dirty="0" smtClean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Адрес: г. Емва ул. Дзержинского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Тел.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82139-21153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7" y="47325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" y="47325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9283" y="1125264"/>
            <a:ext cx="8712968" cy="56166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rgbClr val="7030A0"/>
                </a:solidFill>
              </a:rPr>
              <a:t>Что такое бюджет? Какие бывают бюджеты?</a:t>
            </a:r>
          </a:p>
          <a:p>
            <a:pPr marL="45720" indent="0">
              <a:buNone/>
            </a:pPr>
            <a:r>
              <a:rPr lang="ru-RU" sz="1400" dirty="0"/>
              <a:t>Со </a:t>
            </a:r>
            <a:r>
              <a:rPr lang="ru-RU" sz="1400" dirty="0" err="1"/>
              <a:t>старонормандского</a:t>
            </a:r>
            <a:r>
              <a:rPr lang="ru-RU" sz="1400" dirty="0"/>
              <a:t> </a:t>
            </a:r>
            <a:r>
              <a:rPr lang="ru-RU" sz="1400" dirty="0" err="1"/>
              <a:t>bougette</a:t>
            </a:r>
            <a:r>
              <a:rPr lang="ru-RU" sz="1400" dirty="0"/>
              <a:t> — это сумка, </a:t>
            </a:r>
            <a:r>
              <a:rPr lang="ru-RU" sz="1400" dirty="0" smtClean="0"/>
              <a:t>кошелёк.</a:t>
            </a:r>
            <a:endParaRPr lang="ru-RU" sz="1400" dirty="0"/>
          </a:p>
          <a:p>
            <a:pPr marL="45720" indent="0">
              <a:buNone/>
            </a:pPr>
            <a:r>
              <a:rPr lang="ru-RU" sz="1400" b="1" dirty="0"/>
              <a:t>Бюджет </a:t>
            </a:r>
            <a:r>
              <a:rPr lang="ru-RU" sz="1400" dirty="0"/>
              <a:t>- это план доходов и расходов на определенный </a:t>
            </a:r>
            <a:r>
              <a:rPr lang="ru-RU" sz="1400" dirty="0" smtClean="0"/>
              <a:t>период</a:t>
            </a:r>
          </a:p>
          <a:p>
            <a:pPr marL="4572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2" y="2150169"/>
            <a:ext cx="7848872" cy="47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7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9283" y="1125264"/>
            <a:ext cx="8712968" cy="5616624"/>
          </a:xfrm>
        </p:spPr>
        <p:txBody>
          <a:bodyPr>
            <a:no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«</a:t>
            </a:r>
            <a:r>
              <a:rPr lang="ru-RU" sz="20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Княжпогостский</a:t>
            </a:r>
            <a:r>
              <a:rPr lang="ru-RU" sz="2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</a:t>
            </a:r>
            <a:r>
              <a:rPr lang="ru-RU" sz="2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«</a:t>
            </a:r>
            <a:r>
              <a:rPr lang="ru-RU" sz="14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«Емва»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«</a:t>
            </a:r>
            <a:r>
              <a:rPr lang="ru-RU" sz="14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Синдор</a:t>
            </a: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«Тракт»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</a:t>
            </a:r>
            <a:r>
              <a:rPr lang="ru-RU" sz="14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Серегово</a:t>
            </a: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«Шошка»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</a:t>
            </a:r>
            <a:r>
              <a:rPr lang="ru-RU" sz="14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«Мещура»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</a:t>
            </a:r>
            <a:r>
              <a:rPr lang="ru-RU" sz="14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Чиньяворык</a:t>
            </a: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«</a:t>
            </a:r>
            <a:r>
              <a:rPr lang="ru-RU" sz="14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" indent="0"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75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9283" y="1125264"/>
            <a:ext cx="8712968" cy="5616624"/>
          </a:xfrm>
        </p:spPr>
        <p:txBody>
          <a:bodyPr>
            <a:noAutofit/>
          </a:bodyPr>
          <a:lstStyle/>
          <a:p>
            <a:pPr marL="27432" lvl="0" indent="0" algn="ctr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2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marL="27432" lvl="0" indent="0" algn="ctr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Составление решения о бюджете </a:t>
            </a: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основывается на :</a:t>
            </a:r>
          </a:p>
          <a:p>
            <a:pPr marL="27432" lvl="0" indent="0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441ABA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послании президента Российской Федерации</a:t>
            </a:r>
          </a:p>
          <a:p>
            <a:pPr marL="27432" lvl="0" indent="0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1B0FB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</a:t>
            </a:r>
          </a:p>
          <a:p>
            <a:pPr marL="27432" lvl="0" indent="0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0F0FC5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социально-экономического развития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1A12C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1F17BD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</a:p>
          <a:p>
            <a:pPr marL="45720" indent="0"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1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525374"/>
            <a:ext cx="7920879" cy="453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1252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Численность населения Княжпогостского района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8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0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485905"/>
              </p:ext>
            </p:extLst>
          </p:nvPr>
        </p:nvGraphicFramePr>
        <p:xfrm>
          <a:off x="539553" y="980728"/>
          <a:ext cx="8208912" cy="5229824"/>
        </p:xfrm>
        <a:graphic>
          <a:graphicData uri="http://schemas.openxmlformats.org/drawingml/2006/table">
            <a:tbl>
              <a:tblPr/>
              <a:tblGrid>
                <a:gridCol w="3240360"/>
                <a:gridCol w="792088"/>
                <a:gridCol w="648072"/>
                <a:gridCol w="792088"/>
                <a:gridCol w="1152128"/>
                <a:gridCol w="792088"/>
                <a:gridCol w="792088"/>
              </a:tblGrid>
              <a:tr h="576064">
                <a:tc gridSpan="7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</a:t>
                      </a:r>
                      <a:r>
                        <a:rPr lang="ru-RU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прогноза социально-экономического развития </a:t>
                      </a:r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поселения «</a:t>
                      </a:r>
                      <a:r>
                        <a:rPr lang="ru-RU" sz="1400" b="1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Туръя</a:t>
                      </a:r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93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2017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2018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базовый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60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сельских населенных пунктов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поселения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личных подсобных хозяйств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2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коммунального 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хозяйства: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котельные</a:t>
                      </a: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уличного освещения:</a:t>
                      </a:r>
                    </a:p>
                    <a:p>
                      <a:pPr algn="l" fontAlgn="b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уличные светильники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79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благоустройства: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общественные колодцы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2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места захоронений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8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дорожного хозяйства:</a:t>
                      </a:r>
                    </a:p>
                    <a:p>
                      <a:pPr algn="l" fontAlgn="b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переправы, лодочные переправы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83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противопожарной безопасности:</a:t>
                      </a:r>
                    </a:p>
                    <a:p>
                      <a:pPr algn="l" fontAlgn="b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количество водоемов на территории поселения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7729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Туръя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43 от 25.10.2018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7" marR="4867" marT="4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7" name="Рисунок 6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0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9283" y="1125264"/>
            <a:ext cx="8712968" cy="5616624"/>
          </a:xfrm>
        </p:spPr>
        <p:txBody>
          <a:bodyPr>
            <a:noAutofit/>
          </a:bodyPr>
          <a:lstStyle/>
          <a:p>
            <a:pPr marL="27432" lvl="0" indent="0" algn="ctr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Бюджетный процесс - ежегодное формирование</a:t>
            </a:r>
          </a:p>
          <a:p>
            <a:pPr marL="27432" lvl="0" indent="0" algn="ctr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и исполнение </a:t>
            </a: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бюджета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marL="27432" lvl="0" indent="0" algn="ctr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2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marL="27432" lvl="0" indent="0" algn="ctr">
              <a:spcBef>
                <a:spcPts val="600"/>
              </a:spcBef>
              <a:spcAft>
                <a:spcPts val="0"/>
              </a:spcAft>
              <a:buClr>
                <a:srgbClr val="A379BB">
                  <a:lumMod val="75000"/>
                </a:srgbClr>
              </a:buClr>
              <a:buSzPct val="80000"/>
              <a:buNone/>
              <a:defRPr/>
            </a:pPr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63284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85698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3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сельского поселения «</a:t>
            </a:r>
            <a:r>
              <a:rPr lang="ru-RU" sz="2400" b="1" dirty="0" err="1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Туръя</a:t>
            </a: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b="1" dirty="0" err="1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94105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295722"/>
                <a:gridCol w="1529916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631,802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3 076,819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3 076,419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жителя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 чел. на 01.01.2018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3 635,172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16,830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3 080,239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14,260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3 079,889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14,259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Дефицит(-)/ Профицит(+)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- 3,370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-3,420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- 3,470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23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92D05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1627</TotalTime>
  <Words>953</Words>
  <Application>Microsoft Office PowerPoint</Application>
  <PresentationFormat>Экран (4:3)</PresentationFormat>
  <Paragraphs>286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Презентация PowerPoint</vt:lpstr>
      <vt:lpstr>Бюджет для гражан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 </vt:lpstr>
      <vt:lpstr>Бюджет для граждан</vt:lpstr>
      <vt:lpstr>Бюджет для граждан</vt:lpstr>
      <vt:lpstr>БЮДЖЕТ ДЛЯ ГРАЖДАН </vt:lpstr>
      <vt:lpstr> БЮДЖЕТ ДЛЯ ГРАЖДАН </vt:lpstr>
      <vt:lpstr>БЮДЖЕТ ДЛЯ ГРАЖДАН </vt:lpstr>
      <vt:lpstr>   БЮДЖЕТ ДЛЯ ГРАЖДАН </vt:lpstr>
      <vt:lpstr>БЮДЖЕТ ДЛЯ ГРАЖДАН </vt:lpstr>
      <vt:lpstr>БЮДЖЕТ ДЛЯ ГРАЖДАН </vt:lpstr>
      <vt:lpstr>БЮДЖЕТ ДЛЯ ГРАЖДАН Бюджет сельского поселения «Туръя» сформирован на основании непрограммных расходов и муниципальных программ </vt:lpstr>
      <vt:lpstr>БЮДЖЕТ ДЛЯ ГРАЖДАН </vt:lpstr>
      <vt:lpstr>БЮДЖЕТ ДЛЯ ГРАЖДАН </vt:lpstr>
      <vt:lpstr>БЮДЖЕТ ДЛЯ ГРАЖДАН </vt:lpstr>
      <vt:lpstr>БЮДЖЕТ ДЛЯ ГРАЖДАН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Ковригина</cp:lastModifiedBy>
  <cp:revision>139</cp:revision>
  <dcterms:created xsi:type="dcterms:W3CDTF">2018-04-05T05:47:06Z</dcterms:created>
  <dcterms:modified xsi:type="dcterms:W3CDTF">2019-01-15T14:01:11Z</dcterms:modified>
</cp:coreProperties>
</file>