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8" r:id="rId3"/>
    <p:sldId id="257" r:id="rId4"/>
    <p:sldId id="330" r:id="rId5"/>
    <p:sldId id="284" r:id="rId6"/>
    <p:sldId id="280" r:id="rId7"/>
    <p:sldId id="285" r:id="rId8"/>
    <p:sldId id="306" r:id="rId9"/>
    <p:sldId id="329" r:id="rId10"/>
    <p:sldId id="311" r:id="rId11"/>
    <p:sldId id="307" r:id="rId12"/>
    <p:sldId id="309" r:id="rId13"/>
    <p:sldId id="317" r:id="rId14"/>
    <p:sldId id="333" r:id="rId15"/>
    <p:sldId id="322" r:id="rId16"/>
    <p:sldId id="290" r:id="rId17"/>
    <p:sldId id="334" r:id="rId18"/>
    <p:sldId id="331" r:id="rId19"/>
    <p:sldId id="303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D3EA"/>
    <a:srgbClr val="35759D"/>
    <a:srgbClr val="35B19D"/>
    <a:srgbClr val="FFFF00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5548" autoAdjust="0"/>
  </p:normalViewPr>
  <p:slideViewPr>
    <p:cSldViewPr>
      <p:cViewPr>
        <p:scale>
          <a:sx n="100" d="100"/>
          <a:sy n="100" d="100"/>
        </p:scale>
        <p:origin x="-206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  <dgm:t>
        <a:bodyPr/>
        <a:lstStyle/>
        <a:p>
          <a:endParaRPr lang="ru-RU"/>
        </a:p>
      </dgm:t>
    </dgm:pt>
    <dgm:pt modelId="{EEA7DB91-4FD3-4728-86FD-4E85665457AA}" type="sibTrans" cxnId="{977754D0-55B2-4644-BDCB-16318D90DEAF}">
      <dgm:prSet/>
      <dgm:spPr/>
      <dgm:t>
        <a:bodyPr/>
        <a:lstStyle/>
        <a:p>
          <a:endParaRPr lang="ru-RU"/>
        </a:p>
      </dgm:t>
    </dgm:pt>
    <dgm:pt modelId="{C3159466-F987-448F-92C9-50880BA48C9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FEA904D5-4C99-4C79-8903-9F10630AA963}" type="parTrans" cxnId="{CA0488C7-5D1F-425A-A3CE-6D6AA34974D5}">
      <dgm:prSet/>
      <dgm:spPr/>
      <dgm:t>
        <a:bodyPr/>
        <a:lstStyle/>
        <a:p>
          <a:endParaRPr lang="ru-RU"/>
        </a:p>
      </dgm:t>
    </dgm:pt>
    <dgm:pt modelId="{E0C49777-AEAE-4C03-B068-209A5BCBDB58}" type="sibTrans" cxnId="{CA0488C7-5D1F-425A-A3CE-6D6AA34974D5}">
      <dgm:prSet/>
      <dgm:spPr/>
      <dgm:t>
        <a:bodyPr/>
        <a:lstStyle/>
        <a:p>
          <a:endParaRPr lang="ru-RU"/>
        </a:p>
      </dgm:t>
    </dgm:pt>
    <dgm:pt modelId="{40A64D9D-FD66-4552-BA69-CA506A4E18B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EC424ACF-3ED0-466C-8F5F-DAF2A940F68B}" type="parTrans" cxnId="{D114A224-B8B4-4A97-AB80-5525E965EAB2}">
      <dgm:prSet/>
      <dgm:spPr/>
      <dgm:t>
        <a:bodyPr/>
        <a:lstStyle/>
        <a:p>
          <a:endParaRPr lang="ru-RU"/>
        </a:p>
      </dgm:t>
    </dgm:pt>
    <dgm:pt modelId="{A6F95A87-0D42-42D2-899C-2E2830FF70CC}" type="sibTrans" cxnId="{D114A224-B8B4-4A97-AB80-5525E965EAB2}">
      <dgm:prSet/>
      <dgm:spPr/>
      <dgm:t>
        <a:bodyPr/>
        <a:lstStyle/>
        <a:p>
          <a:endParaRPr lang="ru-RU"/>
        </a:p>
      </dgm:t>
    </dgm:pt>
    <dgm:pt modelId="{E6E4E0C4-7AC1-423E-A917-71EC67B80CA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495C42CF-66C2-49C8-AB37-74EB75AE7E32}" type="parTrans" cxnId="{27473520-7656-4934-939E-6C79C822932C}">
      <dgm:prSet/>
      <dgm:spPr/>
    </dgm:pt>
    <dgm:pt modelId="{FB6243F0-5F0E-4A59-B805-CD49F2D37E4A}" type="sibTrans" cxnId="{27473520-7656-4934-939E-6C79C822932C}">
      <dgm:prSet/>
      <dgm:spPr/>
    </dgm:pt>
    <dgm:pt modelId="{A730B2ED-E34D-4D91-9488-3A25AB0C1D90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F6F91E75-0E7E-4344-AD62-6F9197F35D93}" type="parTrans" cxnId="{1F7A8D38-0836-48F6-B932-34A095462B43}">
      <dgm:prSet/>
      <dgm:spPr/>
    </dgm:pt>
    <dgm:pt modelId="{7E663C34-C2A6-49A0-A5E5-9D206C730EDB}" type="sibTrans" cxnId="{1F7A8D38-0836-48F6-B932-34A095462B43}">
      <dgm:prSet/>
      <dgm:spPr/>
    </dgm:pt>
    <dgm:pt modelId="{EF3C2C91-D30D-4323-AD7A-6058A7EB6F0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D15EB926-7964-459F-B363-1563F5F2CCEA}" type="parTrans" cxnId="{6A4AB57B-3A17-442A-80C7-2A8E2FE16F07}">
      <dgm:prSet/>
      <dgm:spPr/>
    </dgm:pt>
    <dgm:pt modelId="{E423C44B-3C12-4816-898B-7832B388D159}" type="sibTrans" cxnId="{6A4AB57B-3A17-442A-80C7-2A8E2FE16F07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 custLinFactNeighborX="2089" custLinFactNeighborY="-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F46F384E-BC3F-4C3F-AD3A-4D6115C27DF0}" type="presOf" srcId="{86010910-4EC4-45C0-A727-19B204A314B4}" destId="{73BE221E-7E04-47CE-B2D5-CA7B040A95EE}" srcOrd="0" destOrd="3" presId="urn:microsoft.com/office/officeart/2005/8/layout/hList1"/>
    <dgm:cxn modelId="{A30CFBEF-C71D-4589-8E3D-D3118D5A9ECC}" srcId="{98CE632A-9F22-44D3-8FF7-1AE34BEEE7B1}" destId="{91C23C6C-BE7A-49CB-8895-735DE5A02E56}" srcOrd="3" destOrd="0" parTransId="{3E2D3F96-1B12-4F76-901C-ABF7D25E8EFD}" sibTransId="{DF3B1F7C-6E8F-4C5D-B9CC-24BC38DBF5BD}"/>
    <dgm:cxn modelId="{6A4AB57B-3A17-442A-80C7-2A8E2FE16F07}" srcId="{98CE632A-9F22-44D3-8FF7-1AE34BEEE7B1}" destId="{EF3C2C91-D30D-4323-AD7A-6058A7EB6F0A}" srcOrd="1" destOrd="0" parTransId="{D15EB926-7964-459F-B363-1563F5F2CCEA}" sibTransId="{E423C44B-3C12-4816-898B-7832B388D159}"/>
    <dgm:cxn modelId="{B27F5277-D533-4F8F-951D-16C8E33D865F}" srcId="{98CE632A-9F22-44D3-8FF7-1AE34BEEE7B1}" destId="{1FF62CBD-947C-4C8F-A871-0365E0497229}" srcOrd="4" destOrd="0" parTransId="{30FE7B4C-DC06-4F2C-B6B9-2FBF46A17F2C}" sibTransId="{C7D40071-C832-462E-A2A3-8878E225A874}"/>
    <dgm:cxn modelId="{8EB8A32F-DD12-4E04-A995-C512412BDC32}" type="presOf" srcId="{40A64D9D-FD66-4552-BA69-CA506A4E18BC}" destId="{322CFEFD-4518-4BB0-BDCF-8849EDEBC7D5}" srcOrd="0" destOrd="2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D114A224-B8B4-4A97-AB80-5525E965EAB2}" srcId="{98CE632A-9F22-44D3-8FF7-1AE34BEEE7B1}" destId="{40A64D9D-FD66-4552-BA69-CA506A4E18BC}" srcOrd="2" destOrd="0" parTransId="{EC424ACF-3ED0-466C-8F5F-DAF2A940F68B}" sibTransId="{A6F95A87-0D42-42D2-899C-2E2830FF70CC}"/>
    <dgm:cxn modelId="{21B36526-18A8-4013-81CC-BE91411865E8}" type="presOf" srcId="{91C23C6C-BE7A-49CB-8895-735DE5A02E56}" destId="{322CFEFD-4518-4BB0-BDCF-8849EDEBC7D5}" srcOrd="0" destOrd="3" presId="urn:microsoft.com/office/officeart/2005/8/layout/hList1"/>
    <dgm:cxn modelId="{CA66FDC2-9AE8-434B-B461-FC22DCA11A5A}" type="presOf" srcId="{C3159466-F987-448F-92C9-50880BA48C93}" destId="{DD1FF82A-8571-4949-9B53-8D3D55E4B826}" srcOrd="0" destOrd="1" presId="urn:microsoft.com/office/officeart/2005/8/layout/hList1"/>
    <dgm:cxn modelId="{6E127610-7CBF-4D55-9420-5195C7603A5D}" type="presOf" srcId="{98CE632A-9F22-44D3-8FF7-1AE34BEEE7B1}" destId="{A3778287-4B04-4172-83DE-9B603818CB81}" srcOrd="0" destOrd="0" presId="urn:microsoft.com/office/officeart/2005/8/layout/hList1"/>
    <dgm:cxn modelId="{CA0488C7-5D1F-425A-A3CE-6D6AA34974D5}" srcId="{A8BCBA04-C4C1-471F-B3D5-DF4691525E22}" destId="{C3159466-F987-448F-92C9-50880BA48C93}" srcOrd="1" destOrd="0" parTransId="{FEA904D5-4C99-4C79-8903-9F10630AA963}" sibTransId="{E0C49777-AEAE-4C03-B068-209A5BCBDB58}"/>
    <dgm:cxn modelId="{34854141-6BD5-41FB-B0F8-A72DCA77DBF0}" type="presOf" srcId="{E6E4E0C4-7AC1-423E-A917-71EC67B80CA8}" destId="{DD1FF82A-8571-4949-9B53-8D3D55E4B826}" srcOrd="0" destOrd="0" presId="urn:microsoft.com/office/officeart/2005/8/layout/hList1"/>
    <dgm:cxn modelId="{0D259D98-4DBC-408F-80BE-4BE49392161D}" type="presOf" srcId="{A8BCBA04-C4C1-471F-B3D5-DF4691525E22}" destId="{B2310FB7-EA56-4FE0-A40A-3378F82B36F7}" srcOrd="0" destOrd="0" presId="urn:microsoft.com/office/officeart/2005/8/layout/hList1"/>
    <dgm:cxn modelId="{27473520-7656-4934-939E-6C79C822932C}" srcId="{A8BCBA04-C4C1-471F-B3D5-DF4691525E22}" destId="{E6E4E0C4-7AC1-423E-A917-71EC67B80CA8}" srcOrd="0" destOrd="0" parTransId="{495C42CF-66C2-49C8-AB37-74EB75AE7E32}" sibTransId="{FB6243F0-5F0E-4A59-B805-CD49F2D37E4A}"/>
    <dgm:cxn modelId="{DBAEF6E4-8B8C-4B52-9F22-D6EA779545A8}" type="presOf" srcId="{A730B2ED-E34D-4D91-9488-3A25AB0C1D90}" destId="{73BE221E-7E04-47CE-B2D5-CA7B040A95EE}" srcOrd="0" destOrd="2" presId="urn:microsoft.com/office/officeart/2005/8/layout/hList1"/>
    <dgm:cxn modelId="{82AC6779-336A-4948-A23B-A963C3E70C8B}" type="presOf" srcId="{1FF62CBD-947C-4C8F-A871-0365E0497229}" destId="{322CFEFD-4518-4BB0-BDCF-8849EDEBC7D5}" srcOrd="0" destOrd="4" presId="urn:microsoft.com/office/officeart/2005/8/layout/hList1"/>
    <dgm:cxn modelId="{3774963F-3C49-47CD-9332-9D172F120D00}" srcId="{A762076E-A8EC-4B7F-B41D-9CC2E4E61E6D}" destId="{75AE7486-D541-4914-9C36-303749C7F354}" srcOrd="1" destOrd="0" parTransId="{770D85EF-DF9D-424B-998F-9B5B7A1213C6}" sibTransId="{6C8427A1-56AF-4885-A748-44BC85B2EC3D}"/>
    <dgm:cxn modelId="{248F0126-6439-4A3F-9503-E8651C979119}" type="presOf" srcId="{3219860F-1DE0-49A9-9A09-FA6858A07E27}" destId="{73BE221E-7E04-47CE-B2D5-CA7B040A95EE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501416A-11C8-42EC-9BDD-F880ADAD3FFF}" type="presOf" srcId="{1263FE8B-FA7B-49BE-B641-9513D8FD3102}" destId="{322CFEFD-4518-4BB0-BDCF-8849EDEBC7D5}" srcOrd="0" destOrd="0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D98839DD-2F00-4A23-868A-A31EA37D5E10}" type="presOf" srcId="{75AE7486-D541-4914-9C36-303749C7F354}" destId="{73BE221E-7E04-47CE-B2D5-CA7B040A95EE}" srcOrd="0" destOrd="1" presId="urn:microsoft.com/office/officeart/2005/8/layout/hList1"/>
    <dgm:cxn modelId="{1F7A8D38-0836-48F6-B932-34A095462B43}" srcId="{A762076E-A8EC-4B7F-B41D-9CC2E4E61E6D}" destId="{A730B2ED-E34D-4D91-9488-3A25AB0C1D90}" srcOrd="2" destOrd="0" parTransId="{F6F91E75-0E7E-4344-AD62-6F9197F35D93}" sibTransId="{7E663C34-C2A6-49A0-A5E5-9D206C730EDB}"/>
    <dgm:cxn modelId="{FAFEB126-F2C7-47E4-A730-4933B65AC82C}" type="presOf" srcId="{676F481A-4B86-4E0F-9894-A23D54109B22}" destId="{322CFEFD-4518-4BB0-BDCF-8849EDEBC7D5}" srcOrd="0" destOrd="6" presId="urn:microsoft.com/office/officeart/2005/8/layout/hList1"/>
    <dgm:cxn modelId="{642954F1-2FA2-4732-AA78-D283B2E7678A}" type="presOf" srcId="{A762076E-A8EC-4B7F-B41D-9CC2E4E61E6D}" destId="{BB1FB0B0-77C5-4A8C-A3B5-AA7C21AAAFB3}" srcOrd="0" destOrd="0" presId="urn:microsoft.com/office/officeart/2005/8/layout/hList1"/>
    <dgm:cxn modelId="{E57B950F-E9D0-4AF7-B41C-35C0B04E0893}" type="presOf" srcId="{EF3C2C91-D30D-4323-AD7A-6058A7EB6F0A}" destId="{322CFEFD-4518-4BB0-BDCF-8849EDEBC7D5}" srcOrd="0" destOrd="1" presId="urn:microsoft.com/office/officeart/2005/8/layout/hList1"/>
    <dgm:cxn modelId="{1611276C-DCC4-4668-B584-28EBBC8E4615}" type="presOf" srcId="{3F7DADBB-6970-4670-B27F-5C52A973D3FC}" destId="{322CFEFD-4518-4BB0-BDCF-8849EDEBC7D5}" srcOrd="0" destOrd="5" presId="urn:microsoft.com/office/officeart/2005/8/layout/hList1"/>
    <dgm:cxn modelId="{585D023B-CD20-4606-86EC-78E514467532}" type="presOf" srcId="{90CC6BF4-2850-416F-95C9-EBC193AA5628}" destId="{870F75BD-BB1D-420E-BB3E-7F5F7CB350C2}" srcOrd="0" destOrd="0" presId="urn:microsoft.com/office/officeart/2005/8/layout/hList1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F9C54680-5A55-49F2-815C-FBEDA2989AF6}" srcId="{98CE632A-9F22-44D3-8FF7-1AE34BEEE7B1}" destId="{3F7DADBB-6970-4670-B27F-5C52A973D3FC}" srcOrd="5" destOrd="0" parTransId="{DDA4ECBB-A236-45D5-953B-A85AFDDA3928}" sibTransId="{110989DF-7913-4D06-BB28-99D8DD6AB8E3}"/>
    <dgm:cxn modelId="{E83A234A-7CCF-4B8F-837D-1DFF6F3A49D1}" type="presParOf" srcId="{870F75BD-BB1D-420E-BB3E-7F5F7CB350C2}" destId="{B3E8521E-EC47-4C41-886E-A6E79C008F77}" srcOrd="0" destOrd="0" presId="urn:microsoft.com/office/officeart/2005/8/layout/hList1"/>
    <dgm:cxn modelId="{3CEB5308-8973-4B2F-B192-A114764EC6E6}" type="presParOf" srcId="{B3E8521E-EC47-4C41-886E-A6E79C008F77}" destId="{A3778287-4B04-4172-83DE-9B603818CB81}" srcOrd="0" destOrd="0" presId="urn:microsoft.com/office/officeart/2005/8/layout/hList1"/>
    <dgm:cxn modelId="{1A0CEB27-078A-418A-9D4F-47F05A4FC30D}" type="presParOf" srcId="{B3E8521E-EC47-4C41-886E-A6E79C008F77}" destId="{322CFEFD-4518-4BB0-BDCF-8849EDEBC7D5}" srcOrd="1" destOrd="0" presId="urn:microsoft.com/office/officeart/2005/8/layout/hList1"/>
    <dgm:cxn modelId="{C038F98D-E9C7-457B-8ABA-5EE7ACFBB21E}" type="presParOf" srcId="{870F75BD-BB1D-420E-BB3E-7F5F7CB350C2}" destId="{06F07021-6B36-4423-B5AC-26791D8175D2}" srcOrd="1" destOrd="0" presId="urn:microsoft.com/office/officeart/2005/8/layout/hList1"/>
    <dgm:cxn modelId="{9FF9CAC4-E423-49B9-A032-9AED8D93014F}" type="presParOf" srcId="{870F75BD-BB1D-420E-BB3E-7F5F7CB350C2}" destId="{E3CF13DE-47B5-4544-AE61-23F4F4687F31}" srcOrd="2" destOrd="0" presId="urn:microsoft.com/office/officeart/2005/8/layout/hList1"/>
    <dgm:cxn modelId="{2784A692-C8DD-4F64-8B7C-E74C1D3CE264}" type="presParOf" srcId="{E3CF13DE-47B5-4544-AE61-23F4F4687F31}" destId="{B2310FB7-EA56-4FE0-A40A-3378F82B36F7}" srcOrd="0" destOrd="0" presId="urn:microsoft.com/office/officeart/2005/8/layout/hList1"/>
    <dgm:cxn modelId="{662A472C-C766-4337-879D-B222AF6CFD99}" type="presParOf" srcId="{E3CF13DE-47B5-4544-AE61-23F4F4687F31}" destId="{DD1FF82A-8571-4949-9B53-8D3D55E4B826}" srcOrd="1" destOrd="0" presId="urn:microsoft.com/office/officeart/2005/8/layout/hList1"/>
    <dgm:cxn modelId="{AFF7818A-B0BD-4B77-B969-7F4F07451583}" type="presParOf" srcId="{870F75BD-BB1D-420E-BB3E-7F5F7CB350C2}" destId="{86C3C653-3769-4EF2-866B-71FC1C5A630F}" srcOrd="3" destOrd="0" presId="urn:microsoft.com/office/officeart/2005/8/layout/hList1"/>
    <dgm:cxn modelId="{BEE5C92A-2C03-4BC1-AF08-DB283B4FBE73}" type="presParOf" srcId="{870F75BD-BB1D-420E-BB3E-7F5F7CB350C2}" destId="{4D224361-7415-4BF7-B3A0-739C347D2BF5}" srcOrd="4" destOrd="0" presId="urn:microsoft.com/office/officeart/2005/8/layout/hList1"/>
    <dgm:cxn modelId="{E4DE69D0-94A2-42CA-B55F-6D4F2A0A695F}" type="presParOf" srcId="{4D224361-7415-4BF7-B3A0-739C347D2BF5}" destId="{BB1FB0B0-77C5-4A8C-A3B5-AA7C21AAAFB3}" srcOrd="0" destOrd="0" presId="urn:microsoft.com/office/officeart/2005/8/layout/hList1"/>
    <dgm:cxn modelId="{C665810A-8C2F-4733-B35E-F101B6F0CAE7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43B5C-5FC6-4AC7-8904-2A8C7B8C317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55A208-12F5-4386-80EB-94E615947318}">
      <dgm:prSet phldrT="[Текст]" custT="1"/>
      <dgm:spPr>
        <a:xfrm>
          <a:off x="2557874" y="1213134"/>
          <a:ext cx="2441815" cy="3021525"/>
        </a:xfr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2 </a:t>
          </a:r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Муниципальные программы -   </a:t>
          </a:r>
        </a:p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 2 107,279 тыс.руб.</a:t>
          </a:r>
        </a:p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Непрограммные мероприятия -   </a:t>
          </a:r>
        </a:p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2 469,147 тыс.руб</a:t>
          </a:r>
          <a:endParaRPr lang="ru-RU" sz="15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EFE51747-32B0-4588-A274-10A1556A6493}" type="parTrans" cxnId="{A39402FA-81D0-4536-B1FC-851674837117}">
      <dgm:prSet/>
      <dgm:spPr/>
      <dgm:t>
        <a:bodyPr/>
        <a:lstStyle/>
        <a:p>
          <a:endParaRPr lang="ru-RU"/>
        </a:p>
      </dgm:t>
    </dgm:pt>
    <dgm:pt modelId="{F347CEDB-EC01-4BFB-9F33-840676181E92}" type="sibTrans" cxnId="{A39402FA-81D0-4536-B1FC-851674837117}">
      <dgm:prSet/>
      <dgm:spPr/>
      <dgm:t>
        <a:bodyPr/>
        <a:lstStyle/>
        <a:p>
          <a:endParaRPr lang="ru-RU"/>
        </a:p>
      </dgm:t>
    </dgm:pt>
    <dgm:pt modelId="{5D53D5F3-25C9-498C-BC21-03397D61FA27}">
      <dgm:prSet custT="1"/>
      <dgm:spPr>
        <a:xfrm>
          <a:off x="2805034" y="271"/>
          <a:ext cx="1947494" cy="1511835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</a:t>
          </a:r>
          <a:endParaRPr lang="ru-RU" sz="18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847CD325-54C0-467F-AC4E-D82F31FE7290}" type="parTrans" cxnId="{B8363E2E-F4DD-48A6-A20B-613BF2827657}">
      <dgm:prSet/>
      <dgm:spPr/>
      <dgm:t>
        <a:bodyPr/>
        <a:lstStyle/>
        <a:p>
          <a:endParaRPr lang="ru-RU"/>
        </a:p>
      </dgm:t>
    </dgm:pt>
    <dgm:pt modelId="{7FC55110-887A-4690-9217-DFC611BF48B8}" type="sibTrans" cxnId="{B8363E2E-F4DD-48A6-A20B-613BF2827657}">
      <dgm:prSet/>
      <dgm:spPr/>
      <dgm:t>
        <a:bodyPr/>
        <a:lstStyle/>
        <a:p>
          <a:endParaRPr lang="ru-RU"/>
        </a:p>
      </dgm:t>
    </dgm:pt>
    <dgm:pt modelId="{9D4CEDEA-96A0-4D88-8026-9D5B12D10BB3}">
      <dgm:prSet custT="1"/>
      <dgm:spPr>
        <a:xfrm>
          <a:off x="1800201" y="561130"/>
          <a:ext cx="1643982" cy="1141713"/>
        </a:xfr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Пенсионное обеспечение</a:t>
          </a:r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C11BA66C-1AEA-4F66-9141-2AF617149337}" type="parTrans" cxnId="{0BA20FB6-FC60-4831-818A-4B3B2561F0AB}">
      <dgm:prSet/>
      <dgm:spPr/>
      <dgm:t>
        <a:bodyPr/>
        <a:lstStyle/>
        <a:p>
          <a:endParaRPr lang="ru-RU"/>
        </a:p>
      </dgm:t>
    </dgm:pt>
    <dgm:pt modelId="{62931387-3684-4599-89F5-72E45F189562}" type="sibTrans" cxnId="{0BA20FB6-FC60-4831-818A-4B3B2561F0AB}">
      <dgm:prSet/>
      <dgm:spPr/>
      <dgm:t>
        <a:bodyPr/>
        <a:lstStyle/>
        <a:p>
          <a:endParaRPr lang="ru-RU"/>
        </a:p>
      </dgm:t>
    </dgm:pt>
    <dgm:pt modelId="{D4622B15-66FD-4D6A-A6A2-4BB137D85C67}">
      <dgm:prSet custT="1"/>
      <dgm:spPr>
        <a:xfrm>
          <a:off x="1000688" y="2728810"/>
          <a:ext cx="1813383" cy="1206283"/>
        </a:xfr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Сбор, удаление отходов и очистка сточных вод</a:t>
          </a:r>
          <a:endParaRPr lang="ru-RU" sz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ECFF8D21-EEAF-4F9F-B270-AE0FA032F6BF}" type="parTrans" cxnId="{92AD0202-0A6C-414D-B1F5-B25772DCDBA3}">
      <dgm:prSet/>
      <dgm:spPr/>
      <dgm:t>
        <a:bodyPr/>
        <a:lstStyle/>
        <a:p>
          <a:endParaRPr lang="ru-RU"/>
        </a:p>
      </dgm:t>
    </dgm:pt>
    <dgm:pt modelId="{D192A00C-DFED-4E68-A634-9965A00BF0E7}" type="sibTrans" cxnId="{92AD0202-0A6C-414D-B1F5-B25772DCDBA3}">
      <dgm:prSet/>
      <dgm:spPr/>
      <dgm:t>
        <a:bodyPr/>
        <a:lstStyle/>
        <a:p>
          <a:endParaRPr lang="ru-RU"/>
        </a:p>
      </dgm:t>
    </dgm:pt>
    <dgm:pt modelId="{66FCE942-7095-451C-B165-E7FEC258C9FF}">
      <dgm:prSet custT="1"/>
      <dgm:spPr>
        <a:xfrm>
          <a:off x="1728194" y="3575046"/>
          <a:ext cx="1883830" cy="1510762"/>
        </a:xfr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Другие общегосударственные вопросы</a:t>
          </a:r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C14BE7C1-7D40-43DF-8B3A-48B597720B72}" type="parTrans" cxnId="{DAE9CBCA-535F-4020-86F5-278AB4FBB5D0}">
      <dgm:prSet/>
      <dgm:spPr/>
      <dgm:t>
        <a:bodyPr/>
        <a:lstStyle/>
        <a:p>
          <a:endParaRPr lang="ru-RU"/>
        </a:p>
      </dgm:t>
    </dgm:pt>
    <dgm:pt modelId="{3F920748-C66D-40D8-ABFE-73CCB6F645D2}" type="sibTrans" cxnId="{DAE9CBCA-535F-4020-86F5-278AB4FBB5D0}">
      <dgm:prSet/>
      <dgm:spPr/>
      <dgm:t>
        <a:bodyPr/>
        <a:lstStyle/>
        <a:p>
          <a:endParaRPr lang="ru-RU"/>
        </a:p>
      </dgm:t>
    </dgm:pt>
    <dgm:pt modelId="{4E8B7062-3B85-44DC-9D3F-E3878170FE4A}">
      <dgm:prSet custT="1"/>
      <dgm:spPr>
        <a:xfrm>
          <a:off x="3960447" y="3647056"/>
          <a:ext cx="2902749" cy="1510778"/>
        </a:xfr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Обеспечение деятельности финансовых, налоговых и таможенных органов и органов финансового надзора</a:t>
          </a:r>
        </a:p>
        <a:p>
          <a:endParaRPr lang="ru-RU" sz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FA10100E-B09C-4F93-B888-496753F3DED1}" type="parTrans" cxnId="{07A57653-DD75-4C4F-A7A2-0FC7E190CCEA}">
      <dgm:prSet/>
      <dgm:spPr/>
      <dgm:t>
        <a:bodyPr/>
        <a:lstStyle/>
        <a:p>
          <a:endParaRPr lang="ru-RU"/>
        </a:p>
      </dgm:t>
    </dgm:pt>
    <dgm:pt modelId="{F32EAC82-5D31-416F-B4BF-6736B94EF401}" type="sibTrans" cxnId="{07A57653-DD75-4C4F-A7A2-0FC7E190CCEA}">
      <dgm:prSet/>
      <dgm:spPr/>
      <dgm:t>
        <a:bodyPr/>
        <a:lstStyle/>
        <a:p>
          <a:endParaRPr lang="ru-RU"/>
        </a:p>
      </dgm:t>
    </dgm:pt>
    <dgm:pt modelId="{86169282-4608-470E-AC5D-4E16492C0534}">
      <dgm:prSet custT="1"/>
      <dgm:spPr>
        <a:xfrm>
          <a:off x="4396844" y="2566939"/>
          <a:ext cx="2540015" cy="1510762"/>
        </a:xfr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3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</a:r>
        </a:p>
        <a:p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D53071BB-94FF-4EAD-B310-97D9C846D82D}" type="sibTrans" cxnId="{0D0E5463-7509-427C-8A3E-6CCD85CA1F24}">
      <dgm:prSet/>
      <dgm:spPr/>
      <dgm:t>
        <a:bodyPr/>
        <a:lstStyle/>
        <a:p>
          <a:endParaRPr lang="ru-RU"/>
        </a:p>
      </dgm:t>
    </dgm:pt>
    <dgm:pt modelId="{3F89463F-CCA9-44C3-82BF-7AAAEE450061}" type="parTrans" cxnId="{0D0E5463-7509-427C-8A3E-6CCD85CA1F24}">
      <dgm:prSet/>
      <dgm:spPr/>
      <dgm:t>
        <a:bodyPr/>
        <a:lstStyle/>
        <a:p>
          <a:endParaRPr lang="ru-RU"/>
        </a:p>
      </dgm:t>
    </dgm:pt>
    <dgm:pt modelId="{DB45F910-E5E9-48D5-A703-1E0E6698DCB6}">
      <dgm:prSet custT="1"/>
      <dgm:spPr>
        <a:xfrm>
          <a:off x="4655882" y="1414806"/>
          <a:ext cx="2257865" cy="1510762"/>
        </a:xfr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3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высшего должностного лица субъекта Российской Федерации и муниципального образования </a:t>
          </a:r>
        </a:p>
        <a:p>
          <a:endParaRPr lang="ru-RU" sz="14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7B842AF4-8412-4193-A276-084F4D291DAF}" type="sibTrans" cxnId="{28241630-CB89-485A-8487-137A1E7FEB0D}">
      <dgm:prSet/>
      <dgm:spPr/>
      <dgm:t>
        <a:bodyPr/>
        <a:lstStyle/>
        <a:p>
          <a:endParaRPr lang="ru-RU"/>
        </a:p>
      </dgm:t>
    </dgm:pt>
    <dgm:pt modelId="{FE208F38-E7C1-4D0D-874F-623AD238AC75}" type="parTrans" cxnId="{28241630-CB89-485A-8487-137A1E7FEB0D}">
      <dgm:prSet/>
      <dgm:spPr/>
      <dgm:t>
        <a:bodyPr/>
        <a:lstStyle/>
        <a:p>
          <a:endParaRPr lang="ru-RU"/>
        </a:p>
      </dgm:t>
    </dgm:pt>
    <dgm:pt modelId="{5DAD2B46-3C16-4EC3-ACBA-A87652F0DB27}">
      <dgm:prSet/>
      <dgm:spPr/>
      <dgm:t>
        <a:bodyPr/>
        <a:lstStyle/>
        <a:p>
          <a:endParaRPr lang="ru-RU"/>
        </a:p>
      </dgm:t>
    </dgm:pt>
    <dgm:pt modelId="{8E775197-536E-4E2B-9C77-D5585F9FA267}" type="parTrans" cxnId="{2549CD8B-6BC8-43CA-84BE-C1F256D62164}">
      <dgm:prSet/>
      <dgm:spPr/>
      <dgm:t>
        <a:bodyPr/>
        <a:lstStyle/>
        <a:p>
          <a:endParaRPr lang="ru-RU"/>
        </a:p>
      </dgm:t>
    </dgm:pt>
    <dgm:pt modelId="{D6A728A8-01EF-4337-BAD3-448AF999EE6B}" type="sibTrans" cxnId="{2549CD8B-6BC8-43CA-84BE-C1F256D62164}">
      <dgm:prSet/>
      <dgm:spPr/>
      <dgm:t>
        <a:bodyPr/>
        <a:lstStyle/>
        <a:p>
          <a:endParaRPr lang="ru-RU"/>
        </a:p>
      </dgm:t>
    </dgm:pt>
    <dgm:pt modelId="{8A0E6D08-CAF0-4719-BDF9-91B4400D9907}">
      <dgm:prSet/>
      <dgm:spPr/>
      <dgm:t>
        <a:bodyPr/>
        <a:lstStyle/>
        <a:p>
          <a:endParaRPr lang="ru-RU"/>
        </a:p>
      </dgm:t>
    </dgm:pt>
    <dgm:pt modelId="{9CA7F09B-69F8-4467-97D5-CFD7CCDD3EC3}" type="parTrans" cxnId="{2160F7D3-713B-41C6-AFAD-55D1D7FA48EB}">
      <dgm:prSet/>
      <dgm:spPr/>
      <dgm:t>
        <a:bodyPr/>
        <a:lstStyle/>
        <a:p>
          <a:endParaRPr lang="ru-RU"/>
        </a:p>
      </dgm:t>
    </dgm:pt>
    <dgm:pt modelId="{04D827B0-89A1-4E66-95DA-B9A7D6B2FB06}" type="sibTrans" cxnId="{2160F7D3-713B-41C6-AFAD-55D1D7FA48EB}">
      <dgm:prSet/>
      <dgm:spPr/>
      <dgm:t>
        <a:bodyPr/>
        <a:lstStyle/>
        <a:p>
          <a:endParaRPr lang="ru-RU"/>
        </a:p>
      </dgm:t>
    </dgm:pt>
    <dgm:pt modelId="{D0E8828F-F1E7-49A5-A145-6640F484DFBC}">
      <dgm:prSet custAng="0" custScaleX="145593" custScaleY="46403" custRadScaleRad="121628" custRadScaleInc="-68704"/>
      <dgm:spPr>
        <a:xfrm>
          <a:off x="1130124" y="1524922"/>
          <a:ext cx="1542776" cy="1258042"/>
        </a:xfrm>
        <a:prstGeom prst="ellipse">
          <a:avLst/>
        </a:prstGeo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ECB9163-C8F1-471B-AFFD-CE877188771E}" type="parTrans" cxnId="{3901EB57-51CA-4140-BE44-93119AE8550E}">
      <dgm:prSet/>
      <dgm:spPr/>
      <dgm:t>
        <a:bodyPr/>
        <a:lstStyle/>
        <a:p>
          <a:endParaRPr lang="ru-RU"/>
        </a:p>
      </dgm:t>
    </dgm:pt>
    <dgm:pt modelId="{3B1338FA-6FE9-462A-BD0F-E716EAE594E9}" type="sibTrans" cxnId="{3901EB57-51CA-4140-BE44-93119AE8550E}">
      <dgm:prSet/>
      <dgm:spPr/>
      <dgm:t>
        <a:bodyPr/>
        <a:lstStyle/>
        <a:p>
          <a:endParaRPr lang="ru-RU"/>
        </a:p>
      </dgm:t>
    </dgm:pt>
    <dgm:pt modelId="{FA8F8C97-C69E-4080-8972-F4091A315365}">
      <dgm:prSet phldrT="[Текст]" custT="1"/>
      <dgm:spPr>
        <a:xfrm>
          <a:off x="4536508" y="550709"/>
          <a:ext cx="1827856" cy="1366741"/>
        </a:xfr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Транспорт</a:t>
          </a:r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4C12275D-489A-4E88-8C54-CCC3BB903B6D}" type="sibTrans" cxnId="{C30F6C00-4AFE-42F7-9948-22C9B6BE8F5A}">
      <dgm:prSet/>
      <dgm:spPr/>
      <dgm:t>
        <a:bodyPr/>
        <a:lstStyle/>
        <a:p>
          <a:endParaRPr lang="ru-RU"/>
        </a:p>
      </dgm:t>
    </dgm:pt>
    <dgm:pt modelId="{A806FF12-CF23-4A8B-A65C-47DE4FF38037}" type="parTrans" cxnId="{C30F6C00-4AFE-42F7-9948-22C9B6BE8F5A}">
      <dgm:prSet/>
      <dgm:spPr/>
      <dgm:t>
        <a:bodyPr/>
        <a:lstStyle/>
        <a:p>
          <a:endParaRPr lang="ru-RU"/>
        </a:p>
      </dgm:t>
    </dgm:pt>
    <dgm:pt modelId="{D1EF46A3-D8AF-4121-B1BC-6C42AC115C30}" type="pres">
      <dgm:prSet presAssocID="{7F943B5C-5FC6-4AC7-8904-2A8C7B8C31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CCC0B-D284-4264-83B0-FC90F2F5C468}" type="pres">
      <dgm:prSet presAssocID="{7F943B5C-5FC6-4AC7-8904-2A8C7B8C317F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7A06D398-3E3C-42EB-94A9-5696B8AA8B54}" type="pres">
      <dgm:prSet presAssocID="{3A55A208-12F5-4386-80EB-94E615947318}" presName="centerShape" presStyleLbl="vennNode1" presStyleIdx="0" presStyleCnt="9" custScaleX="80814" custLinFactNeighborX="1309" custLinFactNeighborY="-376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ECD8DE4-6A26-4A81-AEE9-F9F7C9AA47AF}" type="pres">
      <dgm:prSet presAssocID="{5D53D5F3-25C9-498C-BC21-03397D61FA27}" presName="node" presStyleLbl="vennNode1" presStyleIdx="1" presStyleCnt="9" custScaleX="128908" custScaleY="76358" custRadScaleRad="108554" custRadScaleInc="82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367FF73-353F-48C1-A0AA-A399E02CDCAA}" type="pres">
      <dgm:prSet presAssocID="{FA8F8C97-C69E-4080-8972-F4091A315365}" presName="node" presStyleLbl="vennNode1" presStyleIdx="2" presStyleCnt="9" custScaleX="147122" custScaleY="50470" custRadScaleRad="117227" custRadScaleInc="-3139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D3105CF-4645-4AC5-BB17-CE0DBD5AC6B1}" type="pres">
      <dgm:prSet presAssocID="{DB45F910-E5E9-48D5-A703-1E0E6698DCB6}" presName="node" presStyleLbl="vennNode1" presStyleIdx="3" presStyleCnt="9" custScaleX="149452" custScaleY="100074" custRadScaleRad="127065" custRadScaleInc="-7719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CEF0E47-C6E7-4D44-890C-9BF2F0E45865}" type="pres">
      <dgm:prSet presAssocID="{86169282-4608-470E-AC5D-4E16492C0534}" presName="node" presStyleLbl="vennNode1" presStyleIdx="4" presStyleCnt="9" custScaleX="165265" custScaleY="110123" custRadScaleRad="131837" custRadScaleInc="-963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8226479-25E2-4E23-8E9B-EECE66A102C2}" type="pres">
      <dgm:prSet presAssocID="{4E8B7062-3B85-44DC-9D3F-E3878170FE4A}" presName="node" presStyleLbl="vennNode1" presStyleIdx="5" presStyleCnt="9" custScaleX="171261" custScaleY="79231" custRadScaleRad="145541" custRadScaleInc="-12890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FD72172-934E-421C-B705-D98C2803D8DA}" type="pres">
      <dgm:prSet presAssocID="{66FCE942-7095-451C-B165-E7FEC258C9FF}" presName="node" presStyleLbl="vennNode1" presStyleIdx="6" presStyleCnt="9" custScaleX="185616" custScaleY="65051" custRadScaleRad="107258" custRadScaleInc="-1056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86FAC6D-57B9-41B5-A28E-9CAAE822A5C2}" type="pres">
      <dgm:prSet presAssocID="{D4622B15-66FD-4D6A-A6A2-4BB137D85C67}" presName="node" presStyleLbl="vennNode1" presStyleIdx="7" presStyleCnt="9" custScaleX="181714" custScaleY="79933" custRadScaleRad="122931" custRadScaleInc="-7305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AB1F8D7-1FA2-4756-98B4-9A9FDD0B0692}" type="pres">
      <dgm:prSet presAssocID="{9D4CEDEA-96A0-4D88-8026-9D5B12D10BB3}" presName="node" presStyleLbl="vennNode1" presStyleIdx="8" presStyleCnt="9" custScaleX="113300" custScaleY="50224" custRadScaleRad="110448" custRadScaleInc="-891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28241630-CB89-485A-8487-137A1E7FEB0D}" srcId="{3A55A208-12F5-4386-80EB-94E615947318}" destId="{DB45F910-E5E9-48D5-A703-1E0E6698DCB6}" srcOrd="2" destOrd="0" parTransId="{FE208F38-E7C1-4D0D-874F-623AD238AC75}" sibTransId="{7B842AF4-8412-4193-A276-084F4D291DAF}"/>
    <dgm:cxn modelId="{C30F6C00-4AFE-42F7-9948-22C9B6BE8F5A}" srcId="{3A55A208-12F5-4386-80EB-94E615947318}" destId="{FA8F8C97-C69E-4080-8972-F4091A315365}" srcOrd="1" destOrd="0" parTransId="{A806FF12-CF23-4A8B-A65C-47DE4FF38037}" sibTransId="{4C12275D-489A-4E88-8C54-CCC3BB903B6D}"/>
    <dgm:cxn modelId="{A39402FA-81D0-4536-B1FC-851674837117}" srcId="{7F943B5C-5FC6-4AC7-8904-2A8C7B8C317F}" destId="{3A55A208-12F5-4386-80EB-94E615947318}" srcOrd="0" destOrd="0" parTransId="{EFE51747-32B0-4588-A274-10A1556A6493}" sibTransId="{F347CEDB-EC01-4BFB-9F33-840676181E92}"/>
    <dgm:cxn modelId="{CB5CDDF3-450C-4B87-93EF-20E182E65A5D}" type="presOf" srcId="{3A55A208-12F5-4386-80EB-94E615947318}" destId="{7A06D398-3E3C-42EB-94A9-5696B8AA8B54}" srcOrd="0" destOrd="0" presId="urn:microsoft.com/office/officeart/2005/8/layout/radial3"/>
    <dgm:cxn modelId="{2160F7D3-713B-41C6-AFAD-55D1D7FA48EB}" srcId="{7F943B5C-5FC6-4AC7-8904-2A8C7B8C317F}" destId="{8A0E6D08-CAF0-4719-BDF9-91B4400D9907}" srcOrd="3" destOrd="0" parTransId="{9CA7F09B-69F8-4467-97D5-CFD7CCDD3EC3}" sibTransId="{04D827B0-89A1-4E66-95DA-B9A7D6B2FB06}"/>
    <dgm:cxn modelId="{A067A3D8-F693-42C9-A1DD-7DCFAC63DF54}" type="presOf" srcId="{86169282-4608-470E-AC5D-4E16492C0534}" destId="{9CEF0E47-C6E7-4D44-890C-9BF2F0E45865}" srcOrd="0" destOrd="0" presId="urn:microsoft.com/office/officeart/2005/8/layout/radial3"/>
    <dgm:cxn modelId="{0D0E5463-7509-427C-8A3E-6CCD85CA1F24}" srcId="{3A55A208-12F5-4386-80EB-94E615947318}" destId="{86169282-4608-470E-AC5D-4E16492C0534}" srcOrd="3" destOrd="0" parTransId="{3F89463F-CCA9-44C3-82BF-7AAAEE450061}" sibTransId="{D53071BB-94FF-4EAD-B310-97D9C846D82D}"/>
    <dgm:cxn modelId="{C9C3A891-5429-4E34-9B65-252584EBE50F}" type="presOf" srcId="{9D4CEDEA-96A0-4D88-8026-9D5B12D10BB3}" destId="{1AB1F8D7-1FA2-4756-98B4-9A9FDD0B0692}" srcOrd="0" destOrd="0" presId="urn:microsoft.com/office/officeart/2005/8/layout/radial3"/>
    <dgm:cxn modelId="{DAE9CBCA-535F-4020-86F5-278AB4FBB5D0}" srcId="{3A55A208-12F5-4386-80EB-94E615947318}" destId="{66FCE942-7095-451C-B165-E7FEC258C9FF}" srcOrd="5" destOrd="0" parTransId="{C14BE7C1-7D40-43DF-8B3A-48B597720B72}" sibTransId="{3F920748-C66D-40D8-ABFE-73CCB6F645D2}"/>
    <dgm:cxn modelId="{18801FBE-42F3-4CED-B2A5-73879BF64D95}" type="presOf" srcId="{7F943B5C-5FC6-4AC7-8904-2A8C7B8C317F}" destId="{D1EF46A3-D8AF-4121-B1BC-6C42AC115C30}" srcOrd="0" destOrd="0" presId="urn:microsoft.com/office/officeart/2005/8/layout/radial3"/>
    <dgm:cxn modelId="{C86F5B98-8CB7-4D3D-9301-333BCEB82878}" type="presOf" srcId="{66FCE942-7095-451C-B165-E7FEC258C9FF}" destId="{AFD72172-934E-421C-B705-D98C2803D8DA}" srcOrd="0" destOrd="0" presId="urn:microsoft.com/office/officeart/2005/8/layout/radial3"/>
    <dgm:cxn modelId="{07A57653-DD75-4C4F-A7A2-0FC7E190CCEA}" srcId="{3A55A208-12F5-4386-80EB-94E615947318}" destId="{4E8B7062-3B85-44DC-9D3F-E3878170FE4A}" srcOrd="4" destOrd="0" parTransId="{FA10100E-B09C-4F93-B888-496753F3DED1}" sibTransId="{F32EAC82-5D31-416F-B4BF-6736B94EF401}"/>
    <dgm:cxn modelId="{C01CA208-6746-47E6-AFAD-0FDD6645A688}" type="presOf" srcId="{DB45F910-E5E9-48D5-A703-1E0E6698DCB6}" destId="{9D3105CF-4645-4AC5-BB17-CE0DBD5AC6B1}" srcOrd="0" destOrd="0" presId="urn:microsoft.com/office/officeart/2005/8/layout/radial3"/>
    <dgm:cxn modelId="{0BA20FB6-FC60-4831-818A-4B3B2561F0AB}" srcId="{3A55A208-12F5-4386-80EB-94E615947318}" destId="{9D4CEDEA-96A0-4D88-8026-9D5B12D10BB3}" srcOrd="7" destOrd="0" parTransId="{C11BA66C-1AEA-4F66-9141-2AF617149337}" sibTransId="{62931387-3684-4599-89F5-72E45F189562}"/>
    <dgm:cxn modelId="{3901EB57-51CA-4140-BE44-93119AE8550E}" srcId="{7F943B5C-5FC6-4AC7-8904-2A8C7B8C317F}" destId="{D0E8828F-F1E7-49A5-A145-6640F484DFBC}" srcOrd="1" destOrd="0" parTransId="{BECB9163-C8F1-471B-AFFD-CE877188771E}" sibTransId="{3B1338FA-6FE9-462A-BD0F-E716EAE594E9}"/>
    <dgm:cxn modelId="{2549CD8B-6BC8-43CA-84BE-C1F256D62164}" srcId="{7F943B5C-5FC6-4AC7-8904-2A8C7B8C317F}" destId="{5DAD2B46-3C16-4EC3-ACBA-A87652F0DB27}" srcOrd="2" destOrd="0" parTransId="{8E775197-536E-4E2B-9C77-D5585F9FA267}" sibTransId="{D6A728A8-01EF-4337-BAD3-448AF999EE6B}"/>
    <dgm:cxn modelId="{286432DB-85A9-46A5-A61F-E72E4B77CC09}" type="presOf" srcId="{5D53D5F3-25C9-498C-BC21-03397D61FA27}" destId="{2ECD8DE4-6A26-4A81-AEE9-F9F7C9AA47AF}" srcOrd="0" destOrd="0" presId="urn:microsoft.com/office/officeart/2005/8/layout/radial3"/>
    <dgm:cxn modelId="{99355F71-D5E6-40A9-8339-867B567D6183}" type="presOf" srcId="{D4622B15-66FD-4D6A-A6A2-4BB137D85C67}" destId="{E86FAC6D-57B9-41B5-A28E-9CAAE822A5C2}" srcOrd="0" destOrd="0" presId="urn:microsoft.com/office/officeart/2005/8/layout/radial3"/>
    <dgm:cxn modelId="{0116083A-7B3C-4156-9F7E-744E9DA41BA0}" type="presOf" srcId="{4E8B7062-3B85-44DC-9D3F-E3878170FE4A}" destId="{38226479-25E2-4E23-8E9B-EECE66A102C2}" srcOrd="0" destOrd="0" presId="urn:microsoft.com/office/officeart/2005/8/layout/radial3"/>
    <dgm:cxn modelId="{92AD0202-0A6C-414D-B1F5-B25772DCDBA3}" srcId="{3A55A208-12F5-4386-80EB-94E615947318}" destId="{D4622B15-66FD-4D6A-A6A2-4BB137D85C67}" srcOrd="6" destOrd="0" parTransId="{ECFF8D21-EEAF-4F9F-B270-AE0FA032F6BF}" sibTransId="{D192A00C-DFED-4E68-A634-9965A00BF0E7}"/>
    <dgm:cxn modelId="{B8363E2E-F4DD-48A6-A20B-613BF2827657}" srcId="{3A55A208-12F5-4386-80EB-94E615947318}" destId="{5D53D5F3-25C9-498C-BC21-03397D61FA27}" srcOrd="0" destOrd="0" parTransId="{847CD325-54C0-467F-AC4E-D82F31FE7290}" sibTransId="{7FC55110-887A-4690-9217-DFC611BF48B8}"/>
    <dgm:cxn modelId="{A5FB5DC8-FBF5-49C9-8646-C889BA493306}" type="presOf" srcId="{FA8F8C97-C69E-4080-8972-F4091A315365}" destId="{0367FF73-353F-48C1-A0AA-A399E02CDCAA}" srcOrd="0" destOrd="0" presId="urn:microsoft.com/office/officeart/2005/8/layout/radial3"/>
    <dgm:cxn modelId="{703F70EA-0B41-46DA-9CF2-BE29C9D5863C}" type="presParOf" srcId="{D1EF46A3-D8AF-4121-B1BC-6C42AC115C30}" destId="{222CCC0B-D284-4264-83B0-FC90F2F5C468}" srcOrd="0" destOrd="0" presId="urn:microsoft.com/office/officeart/2005/8/layout/radial3"/>
    <dgm:cxn modelId="{A1F2ABEA-495B-46C8-BB47-99F0DACA5F4A}" type="presParOf" srcId="{222CCC0B-D284-4264-83B0-FC90F2F5C468}" destId="{7A06D398-3E3C-42EB-94A9-5696B8AA8B54}" srcOrd="0" destOrd="0" presId="urn:microsoft.com/office/officeart/2005/8/layout/radial3"/>
    <dgm:cxn modelId="{92057FC4-915A-4A41-9B86-3ECB0B10F598}" type="presParOf" srcId="{222CCC0B-D284-4264-83B0-FC90F2F5C468}" destId="{2ECD8DE4-6A26-4A81-AEE9-F9F7C9AA47AF}" srcOrd="1" destOrd="0" presId="urn:microsoft.com/office/officeart/2005/8/layout/radial3"/>
    <dgm:cxn modelId="{96DFC6D0-2F92-4A8C-9D8C-63F51B00356D}" type="presParOf" srcId="{222CCC0B-D284-4264-83B0-FC90F2F5C468}" destId="{0367FF73-353F-48C1-A0AA-A399E02CDCAA}" srcOrd="2" destOrd="0" presId="urn:microsoft.com/office/officeart/2005/8/layout/radial3"/>
    <dgm:cxn modelId="{73F1C80A-3881-40BC-86C7-ECED46E61B08}" type="presParOf" srcId="{222CCC0B-D284-4264-83B0-FC90F2F5C468}" destId="{9D3105CF-4645-4AC5-BB17-CE0DBD5AC6B1}" srcOrd="3" destOrd="0" presId="urn:microsoft.com/office/officeart/2005/8/layout/radial3"/>
    <dgm:cxn modelId="{535A7391-A02F-44E5-97A1-C06F1363123B}" type="presParOf" srcId="{222CCC0B-D284-4264-83B0-FC90F2F5C468}" destId="{9CEF0E47-C6E7-4D44-890C-9BF2F0E45865}" srcOrd="4" destOrd="0" presId="urn:microsoft.com/office/officeart/2005/8/layout/radial3"/>
    <dgm:cxn modelId="{8FCC8031-11DD-4399-B74A-2F62E78D3240}" type="presParOf" srcId="{222CCC0B-D284-4264-83B0-FC90F2F5C468}" destId="{38226479-25E2-4E23-8E9B-EECE66A102C2}" srcOrd="5" destOrd="0" presId="urn:microsoft.com/office/officeart/2005/8/layout/radial3"/>
    <dgm:cxn modelId="{A2CEF591-DAF4-452B-B052-C1C83E950646}" type="presParOf" srcId="{222CCC0B-D284-4264-83B0-FC90F2F5C468}" destId="{AFD72172-934E-421C-B705-D98C2803D8DA}" srcOrd="6" destOrd="0" presId="urn:microsoft.com/office/officeart/2005/8/layout/radial3"/>
    <dgm:cxn modelId="{F32AD73B-55BB-4DD7-876F-888C4E826CAD}" type="presParOf" srcId="{222CCC0B-D284-4264-83B0-FC90F2F5C468}" destId="{E86FAC6D-57B9-41B5-A28E-9CAAE822A5C2}" srcOrd="7" destOrd="0" presId="urn:microsoft.com/office/officeart/2005/8/layout/radial3"/>
    <dgm:cxn modelId="{2F460167-812B-49B9-9ACB-F1F35913A7CA}" type="presParOf" srcId="{222CCC0B-D284-4264-83B0-FC90F2F5C468}" destId="{1AB1F8D7-1FA2-4756-98B4-9A9FDD0B0692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58862" y="1008113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58862" y="1008113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D398-3E3C-42EB-94A9-5696B8AA8B54}">
      <dsp:nvSpPr>
        <dsp:cNvPr id="0" name=""/>
        <dsp:cNvSpPr/>
      </dsp:nvSpPr>
      <dsp:spPr>
        <a:xfrm>
          <a:off x="2880327" y="1224130"/>
          <a:ext cx="2517736" cy="3115471"/>
        </a:xfrm>
        <a:prstGeom prst="ellipse">
          <a:avLst/>
        </a:prstGeo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2 </a:t>
          </a: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Муниципальные программы -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 2 107,279 тыс.руб.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Непрограммные мероприятия -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2 469,147 тыс.руб</a:t>
          </a:r>
          <a:endParaRPr lang="ru-RU" sz="15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3249041" y="1680380"/>
        <a:ext cx="1780308" cy="2202971"/>
      </dsp:txXfrm>
    </dsp:sp>
    <dsp:sp modelId="{2ECD8DE4-6A26-4A81-AEE9-F9F7C9AA47AF}">
      <dsp:nvSpPr>
        <dsp:cNvPr id="0" name=""/>
        <dsp:cNvSpPr/>
      </dsp:nvSpPr>
      <dsp:spPr>
        <a:xfrm>
          <a:off x="3096344" y="2"/>
          <a:ext cx="2008045" cy="11894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</a:t>
          </a:r>
          <a:endParaRPr lang="ru-RU" sz="18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3390415" y="174194"/>
        <a:ext cx="1419903" cy="841071"/>
      </dsp:txXfrm>
    </dsp:sp>
    <dsp:sp modelId="{0367FF73-353F-48C1-A0AA-A399E02CDCAA}">
      <dsp:nvSpPr>
        <dsp:cNvPr id="0" name=""/>
        <dsp:cNvSpPr/>
      </dsp:nvSpPr>
      <dsp:spPr>
        <a:xfrm>
          <a:off x="576072" y="2664297"/>
          <a:ext cx="2291771" cy="786189"/>
        </a:xfrm>
        <a:prstGeom prst="ellipse">
          <a:avLst/>
        </a:prstGeo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Транспорт</a:t>
          </a: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911694" y="2779432"/>
        <a:ext cx="1620527" cy="555919"/>
      </dsp:txXfrm>
    </dsp:sp>
    <dsp:sp modelId="{9D3105CF-4645-4AC5-BB17-CE0DBD5AC6B1}">
      <dsp:nvSpPr>
        <dsp:cNvPr id="0" name=""/>
        <dsp:cNvSpPr/>
      </dsp:nvSpPr>
      <dsp:spPr>
        <a:xfrm>
          <a:off x="5040571" y="548676"/>
          <a:ext cx="2328066" cy="1558888"/>
        </a:xfrm>
        <a:prstGeom prst="ellipse">
          <a:avLst/>
        </a:prstGeo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высшего должностного лица субъекта Российской Федерации и муниципального образования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5381508" y="776970"/>
        <a:ext cx="1646192" cy="1102300"/>
      </dsp:txXfrm>
    </dsp:sp>
    <dsp:sp modelId="{9CEF0E47-C6E7-4D44-890C-9BF2F0E45865}">
      <dsp:nvSpPr>
        <dsp:cNvPr id="0" name=""/>
        <dsp:cNvSpPr/>
      </dsp:nvSpPr>
      <dsp:spPr>
        <a:xfrm>
          <a:off x="5346488" y="2016226"/>
          <a:ext cx="2574391" cy="1715425"/>
        </a:xfrm>
        <a:prstGeom prst="ellipse">
          <a:avLst/>
        </a:prstGeo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5723499" y="2267444"/>
        <a:ext cx="1820369" cy="1212989"/>
      </dsp:txXfrm>
    </dsp:sp>
    <dsp:sp modelId="{38226479-25E2-4E23-8E9B-EECE66A102C2}">
      <dsp:nvSpPr>
        <dsp:cNvPr id="0" name=""/>
        <dsp:cNvSpPr/>
      </dsp:nvSpPr>
      <dsp:spPr>
        <a:xfrm>
          <a:off x="5253086" y="3744422"/>
          <a:ext cx="2667793" cy="1234209"/>
        </a:xfrm>
        <a:prstGeom prst="ellipse">
          <a:avLst/>
        </a:prstGeo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Обеспечение деятельности финансовых, налоговых и таможенных органов и органов финансового надзора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5643775" y="3925168"/>
        <a:ext cx="1886415" cy="872717"/>
      </dsp:txXfrm>
    </dsp:sp>
    <dsp:sp modelId="{AFD72172-934E-421C-B705-D98C2803D8DA}">
      <dsp:nvSpPr>
        <dsp:cNvPr id="0" name=""/>
        <dsp:cNvSpPr/>
      </dsp:nvSpPr>
      <dsp:spPr>
        <a:xfrm>
          <a:off x="2736313" y="4464491"/>
          <a:ext cx="2891406" cy="1013322"/>
        </a:xfrm>
        <a:prstGeom prst="ellipse">
          <a:avLst/>
        </a:prstGeo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Другие общегосударственные вопросы</a:t>
          </a: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3159750" y="4612889"/>
        <a:ext cx="2044532" cy="716526"/>
      </dsp:txXfrm>
    </dsp:sp>
    <dsp:sp modelId="{E86FAC6D-57B9-41B5-A28E-9CAAE822A5C2}">
      <dsp:nvSpPr>
        <dsp:cNvPr id="0" name=""/>
        <dsp:cNvSpPr/>
      </dsp:nvSpPr>
      <dsp:spPr>
        <a:xfrm>
          <a:off x="576058" y="3528393"/>
          <a:ext cx="2830623" cy="1245144"/>
        </a:xfrm>
        <a:prstGeom prst="ellipse">
          <a:avLst/>
        </a:prstGeo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Сбор, удаление отходов и очистка сточных вод</a:t>
          </a:r>
          <a:endParaRPr lang="ru-RU" sz="12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990593" y="3710740"/>
        <a:ext cx="2001553" cy="880450"/>
      </dsp:txXfrm>
    </dsp:sp>
    <dsp:sp modelId="{1AB1F8D7-1FA2-4756-98B4-9A9FDD0B0692}">
      <dsp:nvSpPr>
        <dsp:cNvPr id="0" name=""/>
        <dsp:cNvSpPr/>
      </dsp:nvSpPr>
      <dsp:spPr>
        <a:xfrm>
          <a:off x="1512163" y="936098"/>
          <a:ext cx="1764914" cy="782357"/>
        </a:xfrm>
        <a:prstGeom prst="ellipse">
          <a:avLst/>
        </a:prstGeo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Пенсионное обеспечение</a:t>
          </a: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1770629" y="1050672"/>
        <a:ext cx="1247982" cy="553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659D6-EBB3-4347-8AE9-78E4EAB3A8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03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CEFA5-F83A-4E39-8BD3-B09B810AB029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59D6-EBB3-4347-8AE9-78E4EAB3A86C}" type="slidenum">
              <a:rPr lang="en-US" altLang="ru-RU" smtClean="0"/>
              <a:pPr/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60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750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8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5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946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771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o@emvarkomi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653136"/>
            <a:ext cx="5106988" cy="685800"/>
          </a:xfrm>
        </p:spPr>
        <p:txBody>
          <a:bodyPr/>
          <a:lstStyle/>
          <a:p>
            <a:pPr algn="ctr"/>
            <a:r>
              <a:rPr lang="ru-RU" altLang="ru-RU" sz="4000" dirty="0" smtClean="0"/>
              <a:t>Исполнение бюджета сельского поселения</a:t>
            </a:r>
            <a:br>
              <a:rPr lang="ru-RU" altLang="ru-RU" sz="4000" dirty="0" smtClean="0"/>
            </a:br>
            <a:r>
              <a:rPr lang="ru-RU" altLang="ru-RU" sz="4000" dirty="0" smtClean="0"/>
              <a:t>«</a:t>
            </a:r>
            <a:r>
              <a:rPr lang="ru-RU" altLang="ru-RU" sz="4000" dirty="0" err="1" smtClean="0"/>
              <a:t>Туръя</a:t>
            </a:r>
            <a:r>
              <a:rPr lang="ru-RU" altLang="ru-RU" sz="4000" dirty="0" smtClean="0"/>
              <a:t>»</a:t>
            </a:r>
            <a:br>
              <a:rPr lang="ru-RU" altLang="ru-RU" sz="4000" dirty="0" smtClean="0"/>
            </a:br>
            <a:r>
              <a:rPr lang="ru-RU" altLang="ru-RU" sz="4000" dirty="0" smtClean="0"/>
              <a:t> за 2023 год</a:t>
            </a:r>
            <a:br>
              <a:rPr lang="ru-RU" altLang="ru-RU" sz="4000" dirty="0" smtClean="0"/>
            </a:br>
            <a:endParaRPr lang="en-US" alt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85883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NetSpeakerphone\Received Files\3-34-4 (FU_3-34-4 Столбовская К_А__21-4-78)\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70" y="775630"/>
            <a:ext cx="1605856" cy="12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22532691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06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000" b="1" dirty="0" smtClean="0">
                <a:solidFill>
                  <a:srgbClr val="4D4D4D"/>
                </a:solidFill>
              </a:rPr>
              <a:t>Доходная </a:t>
            </a:r>
            <a:r>
              <a:rPr lang="ru-RU" altLang="ru-RU" sz="3000" b="1" dirty="0">
                <a:solidFill>
                  <a:srgbClr val="4D4D4D"/>
                </a:solidFill>
              </a:rPr>
              <a:t>часть </a:t>
            </a:r>
            <a:r>
              <a:rPr lang="ru-RU" altLang="ru-RU" sz="3000" b="1" dirty="0" smtClean="0">
                <a:solidFill>
                  <a:srgbClr val="4D4D4D"/>
                </a:solidFill>
              </a:rPr>
              <a:t>бюджета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263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</a:t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тыс.руб.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439441"/>
              </p:ext>
            </p:extLst>
          </p:nvPr>
        </p:nvGraphicFramePr>
        <p:xfrm>
          <a:off x="971600" y="2852936"/>
          <a:ext cx="7315200" cy="306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2023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2023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75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97,960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112,986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115</a:t>
                      </a:r>
                      <a:endParaRPr lang="ru-RU" sz="1600" dirty="0"/>
                    </a:p>
                  </a:txBody>
                  <a:tcPr/>
                </a:tc>
              </a:tr>
              <a:tr h="906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4 605,312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4 389,361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95</a:t>
                      </a:r>
                      <a:endParaRPr lang="ru-RU" sz="1600" dirty="0"/>
                    </a:p>
                  </a:txBody>
                  <a:tcPr/>
                </a:tc>
              </a:tr>
              <a:tr h="408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4 703,272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4 502,347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96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968487" cy="354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 - исполнение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2820847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Налоговые и неналоговые доходы:</a:t>
            </a:r>
          </a:p>
          <a:p>
            <a:r>
              <a:rPr lang="ru-RU" sz="900" b="1" dirty="0" smtClean="0"/>
              <a:t>112,986; 3%</a:t>
            </a:r>
            <a:endParaRPr lang="ru-RU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2232" y="5517232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Безвозмездные поступления:</a:t>
            </a:r>
          </a:p>
          <a:p>
            <a:r>
              <a:rPr lang="ru-RU" sz="900" b="1" dirty="0" smtClean="0"/>
              <a:t>4 389,361; 97%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3091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3300" dirty="0" smtClean="0"/>
              <a:t>Р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асходная </a:t>
            </a:r>
            <a:r>
              <a:rPr lang="ru-RU" altLang="ru-RU" sz="3300" b="1" dirty="0">
                <a:solidFill>
                  <a:srgbClr val="4D4D4D"/>
                </a:solidFill>
              </a:rPr>
              <a:t>часть 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бюджета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218123"/>
              </p:ext>
            </p:extLst>
          </p:nvPr>
        </p:nvGraphicFramePr>
        <p:xfrm>
          <a:off x="611560" y="1124744"/>
          <a:ext cx="79208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вал 2"/>
          <p:cNvSpPr/>
          <p:nvPr/>
        </p:nvSpPr>
        <p:spPr bwMode="auto">
          <a:xfrm>
            <a:off x="1259632" y="3001476"/>
            <a:ext cx="2376264" cy="61659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300" dirty="0" smtClean="0">
                <a:solidFill>
                  <a:sysClr val="windowText" lastClr="000000"/>
                </a:solidFill>
                <a:latin typeface="Trebuchet MS"/>
              </a:rPr>
              <a:t>Благоустройство</a:t>
            </a:r>
            <a:endParaRPr lang="ru-RU" sz="1300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30014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0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404664"/>
            <a:ext cx="7309364" cy="64807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Основные характеристики бюджета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(расходы) 2023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124744"/>
            <a:ext cx="8929117" cy="5904656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17557"/>
              </p:ext>
            </p:extLst>
          </p:nvPr>
        </p:nvGraphicFramePr>
        <p:xfrm>
          <a:off x="107504" y="1484784"/>
          <a:ext cx="8712968" cy="3925286"/>
        </p:xfrm>
        <a:graphic>
          <a:graphicData uri="http://schemas.openxmlformats.org/drawingml/2006/table">
            <a:tbl>
              <a:tblPr/>
              <a:tblGrid>
                <a:gridCol w="5832650"/>
                <a:gridCol w="864094"/>
                <a:gridCol w="1080120"/>
                <a:gridCol w="936104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Исполнение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703,854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703,854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1 154,771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1 154,771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(0111)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 (0113)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159,028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159,028</a:t>
                      </a: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(0408)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66,400</a:t>
                      </a:r>
                    </a:p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(0503)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2 113,647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1 901,401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 удаление отходов и очистка сточных вод (0602)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(1001)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4 789,672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4 576,426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779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2736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– это документ,</a:t>
            </a:r>
            <a:r>
              <a:rPr kumimoji="0" lang="ru-RU" sz="1800" b="0" i="0" u="none" strike="noStrike" kern="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определяющий:</a:t>
            </a:r>
          </a:p>
          <a:p>
            <a:pPr marL="12700" marR="474345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73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</a:t>
            </a:r>
            <a:r>
              <a:rPr kumimoji="0" lang="ru-RU" sz="1800" b="0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задачи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политики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определенной сфере, способы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их достижения,  примерные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объемы используемых финансовых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ресурсов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объединяет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все финансовые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иные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ресурсы,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планируемые на достижение определенной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стратегической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социально-экономического 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развития сельского поселения «</a:t>
            </a:r>
            <a:r>
              <a:rPr kumimoji="0" lang="ru-RU" sz="1800" b="0" i="0" u="none" strike="noStrike" kern="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Туръя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589395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разрабатывается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на срок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</a:t>
            </a:r>
            <a:r>
              <a:rPr kumimoji="0" lang="ru-RU" sz="1800" b="0" i="0" u="none" strike="noStrike" kern="0" cap="none" spc="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лет</a:t>
            </a:r>
            <a:r>
              <a:rPr kumimoji="0" lang="ru-RU" sz="1800" b="0" i="0" u="none" strike="noStrike" kern="0" cap="none" spc="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более.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825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утверждается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постановлением  администрации сельского поселения «</a:t>
            </a:r>
            <a:r>
              <a:rPr kumimoji="0" lang="ru-RU" sz="1800" b="0" i="0" u="none" strike="noStrike" kern="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Туръя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cs typeface="Tahoma"/>
              </a:rPr>
              <a:t>2023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году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сельском поселении «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Туръя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осуществлялась реализация 2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муниципальных программ,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которым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исполнение 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составило </a:t>
            </a: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2 107,279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тыс. рублей, это 46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% от общих расходов бюджета поселения.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8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>Расходная часть бюджета </a:t>
            </a: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(муниципальные программы)</a:t>
            </a:r>
            <a:endParaRPr lang="en-US" altLang="ru-RU" sz="2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98999"/>
              </p:ext>
            </p:extLst>
          </p:nvPr>
        </p:nvGraphicFramePr>
        <p:xfrm>
          <a:off x="755576" y="1988840"/>
          <a:ext cx="7992887" cy="2943547"/>
        </p:xfrm>
        <a:graphic>
          <a:graphicData uri="http://schemas.openxmlformats.org/drawingml/2006/table">
            <a:tbl>
              <a:tblPr/>
              <a:tblGrid>
                <a:gridCol w="2734647"/>
                <a:gridCol w="2165682"/>
                <a:gridCol w="1595296"/>
                <a:gridCol w="1497262"/>
              </a:tblGrid>
              <a:tr h="605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Наименование муниципальной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программы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План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Исполнение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90698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«Развитие жилищно-коммунального хозяйства и благоустройства сельского поселения 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/>
                        </a:rPr>
                        <a:t>Туръя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           </a:t>
                      </a:r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2 253,125</a:t>
                      </a:r>
                    </a:p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2 040,879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945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1267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«Пожарная безопасность в населенных пунктах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на территории сельского поселения «</a:t>
                      </a:r>
                      <a:r>
                        <a:rPr lang="ru-RU" sz="1200" b="0" i="0" u="none" strike="noStrike" baseline="0" dirty="0" err="1" smtClean="0">
                          <a:effectLst/>
                          <a:latin typeface="Arial"/>
                        </a:rPr>
                        <a:t>Туръя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                        66,400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66,400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                         2 319,525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2 107,279         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97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5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208912" cy="1224135"/>
          </a:xfrm>
        </p:spPr>
        <p:txBody>
          <a:bodyPr/>
          <a:lstStyle/>
          <a:p>
            <a:pPr algn="ctr"/>
            <a:r>
              <a:rPr lang="ru-RU" sz="1400" b="1" dirty="0" smtClean="0">
                <a:latin typeface="Arial"/>
              </a:rPr>
              <a:t>МУНИЦИПАЛЬНАЯ ПРОГРАММА </a:t>
            </a:r>
            <a:br>
              <a:rPr lang="ru-RU" sz="1400" b="1" dirty="0" smtClean="0">
                <a:latin typeface="Arial"/>
              </a:rPr>
            </a:br>
            <a:r>
              <a:rPr lang="ru-RU" sz="1400" dirty="0" smtClean="0">
                <a:latin typeface="Arial"/>
              </a:rPr>
              <a:t>«Развитие </a:t>
            </a:r>
            <a:r>
              <a:rPr lang="ru-RU" sz="1400" dirty="0">
                <a:latin typeface="Arial"/>
              </a:rPr>
              <a:t>жилищно-коммунального хозяйства и благоустройства </a:t>
            </a:r>
            <a:r>
              <a:rPr lang="ru-RU" sz="1400" dirty="0" smtClean="0">
                <a:latin typeface="Arial"/>
              </a:rPr>
              <a:t>сельского поселения </a:t>
            </a:r>
            <a:r>
              <a:rPr lang="ru-RU" sz="1400" dirty="0">
                <a:latin typeface="Arial"/>
              </a:rPr>
              <a:t>«</a:t>
            </a:r>
            <a:r>
              <a:rPr lang="ru-RU" sz="1400" dirty="0" err="1">
                <a:latin typeface="Arial"/>
              </a:rPr>
              <a:t>Туръя</a:t>
            </a:r>
            <a:r>
              <a:rPr lang="ru-RU" sz="1400" dirty="0">
                <a:latin typeface="Arial"/>
              </a:rPr>
              <a:t>»</a:t>
            </a:r>
            <a:br>
              <a:rPr lang="ru-RU" sz="1400" dirty="0">
                <a:latin typeface="Arial"/>
              </a:rPr>
            </a:br>
            <a:r>
              <a:rPr lang="ru-RU" sz="1400" dirty="0" smtClean="0"/>
              <a:t> (ремонт колодцев)</a:t>
            </a:r>
            <a:endParaRPr lang="ru-RU" sz="1400" dirty="0"/>
          </a:p>
        </p:txBody>
      </p:sp>
      <p:pic>
        <p:nvPicPr>
          <p:cNvPr id="2050" name="Picture 2" descr="D:\MyDoc\БЮДЖЕТ для граждан. ИСПОЛНЕНИЕ (утвержд) на сайт\БЮДЖЕТ для граждан (2022) ИСПОЛНЕНИЕ (на сайт)\Фото (Туръя) за 2022\Изображение WhatsApp 2022-09-07 в 15.45.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11524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Doc\БЮДЖЕТ для граждан. ИСПОЛНЕНИЕ (утвержд) на сайт\БЮДЖЕТ для граждан (2022) ИСПОЛНЕНИЕ (на сайт) - копия\коллектив Иолога шы 05.02.2016 (Туръя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" y="133849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7"/>
            <a:ext cx="6739136" cy="792088"/>
          </a:xfrm>
        </p:spPr>
        <p:txBody>
          <a:bodyPr/>
          <a:lstStyle/>
          <a:p>
            <a:r>
              <a:rPr lang="ru-RU" sz="3000" dirty="0" err="1" smtClean="0"/>
              <a:t>с.Туръя</a:t>
            </a:r>
            <a:r>
              <a:rPr lang="ru-RU" sz="3000" dirty="0" smtClean="0"/>
              <a:t>. Добро пожаловать!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7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0880" cy="1008112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992888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endParaRPr lang="ru-RU" sz="1800" b="1" spc="-2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r>
              <a:rPr lang="ru-RU" sz="18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Бюджет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cs typeface="Times New Roman"/>
              </a:rPr>
              <a:t>для</a:t>
            </a:r>
            <a:r>
              <a:rPr lang="ru-RU" sz="18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6525"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подготовлен </a:t>
            </a:r>
            <a:r>
              <a:rPr lang="ru-RU" sz="1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Финансовым </a:t>
            </a:r>
            <a:r>
              <a:rPr lang="ru-RU" sz="1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управлением администрации муниципального района «Княжпогостский»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1430"/>
              </a:spcBef>
              <a:spcAft>
                <a:spcPts val="0"/>
              </a:spcAft>
            </a:pP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169200,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Республика Коми, г. Емва ул. Дзержинского д. 81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Телефон/факс: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(882139)</a:t>
            </a:r>
            <a:r>
              <a:rPr lang="ru-RU" sz="1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23 602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Адрес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электронной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почты: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fo@emvarkomi.ru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0"/>
              </a:spcBef>
              <a:spcAft>
                <a:spcPts val="0"/>
              </a:spcAft>
            </a:pPr>
            <a:endParaRPr lang="ru-RU"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9944" lvl="0" algn="l" fontAlgn="auto">
              <a:spcBef>
                <a:spcPts val="5"/>
              </a:spcBef>
              <a:spcAft>
                <a:spcPts val="0"/>
              </a:spcAft>
            </a:pP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График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работы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Финансового управления АМР «Княжпогостский»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:  с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понедельника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четверг – с 9.00 до 17.30, в пятницу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9.00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16.00,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суббота, </a:t>
            </a:r>
            <a:r>
              <a:rPr lang="ru-RU"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воскресенье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выходные</a:t>
            </a:r>
            <a:r>
              <a:rPr lang="ru-RU" sz="1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дни.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Обед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13-00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14-00.</a:t>
            </a: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Решение </a:t>
            </a: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5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за 20</a:t>
            </a:r>
            <a:r>
              <a:rPr lang="ru-RU" sz="18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23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год»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размещен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 официальном 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сайте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администрация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муниципального района «Княжпогостский» (mrk11.ru</a:t>
            </a:r>
            <a:r>
              <a:rPr lang="ru-RU" sz="18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раздел «Поселения».</a:t>
            </a:r>
            <a:endParaRPr lang="ru-RU" sz="1800" spc="-1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Исполнитель: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Главный специалист финансового управления Шпренгель И.Н.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1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село </a:t>
            </a:r>
            <a:r>
              <a:rPr lang="ru-RU" sz="2000" dirty="0" err="1" smtClean="0"/>
              <a:t>Туръя</a:t>
            </a:r>
            <a:r>
              <a:rPr lang="ru-RU" sz="2000" dirty="0" smtClean="0"/>
              <a:t> </a:t>
            </a:r>
            <a:r>
              <a:rPr lang="ru-RU" sz="2000" dirty="0" err="1" smtClean="0"/>
              <a:t>Княжпогостского</a:t>
            </a:r>
            <a:r>
              <a:rPr lang="ru-RU" sz="2000" dirty="0" smtClean="0"/>
              <a:t> района Республики Коми</a:t>
            </a:r>
            <a:endParaRPr lang="ru-RU" sz="2000" dirty="0"/>
          </a:p>
        </p:txBody>
      </p:sp>
      <p:pic>
        <p:nvPicPr>
          <p:cNvPr id="1026" name="Picture 2" descr="D:\MyDoc\Фото (Туръя)\с.Туръя от 17.08.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566100" cy="1117178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ОБРАЩЕНИЕ АДМИНИСТРАЦИИ СЕЛЬСКОГО ПОСЕЛЕНИЯ «ТУРЪЯ»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 </a:t>
            </a:r>
            <a:r>
              <a:rPr lang="ru-RU" sz="1600" b="1" kern="1200" spc="-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ЖИТЕЛЯМ </a:t>
            </a:r>
            <a:r>
              <a:rPr lang="ru-RU" sz="1600" b="1" kern="1200" spc="-1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КНЯЖПОГОСТСКОГО </a:t>
            </a:r>
            <a:r>
              <a:rPr lang="ru-RU" sz="1600" b="1" kern="1200" spc="-4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РАЙОНА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endParaRPr lang="en-US" alt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1156916"/>
            <a:ext cx="6516186" cy="551244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	Администрация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 </a:t>
            </a:r>
            <a:r>
              <a:rPr lang="ru-RU" sz="1400" dirty="0" err="1" smtClean="0"/>
              <a:t>Княжпогостского</a:t>
            </a:r>
            <a:r>
              <a:rPr lang="ru-RU" sz="1400" dirty="0" smtClean="0"/>
              <a:t> района представляет </a:t>
            </a:r>
            <a:r>
              <a:rPr lang="ru-RU" sz="1400" dirty="0"/>
              <a:t>Вашему вниманию информационный ресурс «Бюджет для граждан» созданный для обеспечения реализации принципа прозрачности (открытости) и обеспечения доступного информирования граждан о местном бюджете и бюджетном процессе </a:t>
            </a:r>
            <a:r>
              <a:rPr lang="ru-RU" sz="1400" dirty="0" smtClean="0"/>
              <a:t>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Информационный </a:t>
            </a:r>
            <a:r>
              <a:rPr lang="ru-RU" sz="1400" dirty="0"/>
              <a:t>ресурс «Бюджет для граждан» - это упрощенная версия основного финансового документа </a:t>
            </a:r>
            <a:r>
              <a:rPr lang="ru-RU" sz="1400" dirty="0" smtClean="0"/>
              <a:t>поселения </a:t>
            </a:r>
            <a:r>
              <a:rPr lang="ru-RU" sz="1400" dirty="0"/>
              <a:t>– </a:t>
            </a:r>
            <a:r>
              <a:rPr lang="ru-RU" sz="1400" dirty="0" smtClean="0"/>
              <a:t>решение Совета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 </a:t>
            </a:r>
            <a:r>
              <a:rPr lang="ru-RU" sz="1400" dirty="0"/>
              <a:t>«Об исполнении </a:t>
            </a:r>
            <a:r>
              <a:rPr lang="ru-RU" sz="1400" dirty="0" smtClean="0"/>
              <a:t>бюджета 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 за 2023 </a:t>
            </a:r>
            <a:r>
              <a:rPr lang="ru-RU" sz="1400" dirty="0"/>
              <a:t>год», в котором используется неформальный язык и доступный формат. </a:t>
            </a:r>
            <a:endParaRPr lang="ru-RU" sz="1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Каждый </a:t>
            </a:r>
            <a:r>
              <a:rPr lang="ru-RU" sz="1400" dirty="0"/>
              <a:t>житель нашего </a:t>
            </a:r>
            <a:r>
              <a:rPr lang="ru-RU" sz="1400" dirty="0" smtClean="0"/>
              <a:t>района </a:t>
            </a:r>
            <a:r>
              <a:rPr lang="ru-RU" sz="1400" dirty="0"/>
              <a:t>может, не прибегая к анализу большого </a:t>
            </a:r>
            <a:r>
              <a:rPr lang="ru-RU" sz="1400" dirty="0" smtClean="0"/>
              <a:t>объёма </a:t>
            </a:r>
            <a:r>
              <a:rPr lang="ru-RU" sz="1400" dirty="0"/>
              <a:t>информации и цифр, быстро найти необходимые данные. Надеемся, что представленная информация в данном формате окажется для Вас интересной и полезной, как в повседневной, так и в профессиональной деятельности, а также повысит уровень общественного участия граждан в бюджетном процессе.</a:t>
            </a:r>
            <a:endParaRPr lang="en-US" alt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8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7073"/>
            <a:ext cx="2411730" cy="2564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MyDoc\БЮДЖЕТ для граждан. ИСПОЛНЕНИЕ (утвержд) на сайт\БЮДЖЕТ для граждан (2022) ИСПОЛНЕНИЕ (на сайт) - копия\DSCN6933 (Туръя) здание адм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Бюджет́</a:t>
            </a:r>
            <a:r>
              <a:rPr lang="ru-RU" altLang="ru-RU" sz="1400" dirty="0" smtClean="0"/>
              <a:t>(от </a:t>
            </a:r>
            <a:r>
              <a:rPr lang="ru-RU" altLang="ru-RU" sz="1400" dirty="0" err="1" smtClean="0"/>
              <a:t>старонормандского</a:t>
            </a:r>
            <a:r>
              <a:rPr lang="ru-RU" altLang="ru-RU" sz="1400" dirty="0" smtClean="0"/>
              <a:t> </a:t>
            </a:r>
            <a:r>
              <a:rPr lang="ru-RU" altLang="ru-RU" sz="1400" dirty="0" err="1" smtClean="0"/>
              <a:t>bougette</a:t>
            </a:r>
            <a:r>
              <a:rPr lang="ru-RU" altLang="ru-RU" sz="1400" dirty="0" smtClean="0"/>
              <a:t> — мешок с деньгами) - это план доходов и расходов, устанавливаемый на определенный период времени.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 поселения</a:t>
            </a:r>
            <a:r>
              <a:rPr lang="ru-RU" altLang="ru-RU" sz="1400" dirty="0" smtClean="0"/>
              <a:t>- форма образования и расходования денежных средств, предназначенных для обеспечения задач и функций, отнесенных к предметам ведения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Бюджетные инвестиции</a:t>
            </a:r>
            <a:r>
              <a:rPr lang="ru-RU" altLang="ru-RU" sz="1400" dirty="0" smtClean="0"/>
              <a:t> – бюджетные средства, направляемые на создание или увеличение за счет средств бюджета стоимости государственного (муниципального) имущества.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Доходы бюджета </a:t>
            </a:r>
            <a:r>
              <a:rPr lang="ru-RU" altLang="ru-RU" sz="1400" dirty="0" smtClean="0"/>
              <a:t>— денежные средства, поступающие в соответствии с законодательством в бюджет.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Расходы бюджета </a:t>
            </a:r>
            <a:r>
              <a:rPr lang="ru-RU" altLang="ru-RU" sz="1400" dirty="0" smtClean="0"/>
              <a:t>— денежные средства, направляемые на финансовое обеспечение задач и функций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Сбалансированный бюджет</a:t>
            </a:r>
            <a:r>
              <a:rPr lang="ru-RU" altLang="ru-RU" sz="1400" dirty="0" smtClean="0"/>
              <a:t> – равенство доходов и расходов бюджета.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Дефицит бюджета </a:t>
            </a:r>
            <a:r>
              <a:rPr lang="ru-RU" altLang="ru-RU" sz="1400" dirty="0" smtClean="0"/>
              <a:t>– это превышение расходов бюджета над его доходами.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Профицит бюджета </a:t>
            </a:r>
            <a:r>
              <a:rPr lang="ru-RU" altLang="ru-RU" sz="1400" dirty="0" smtClean="0"/>
              <a:t>– превышение доходов бюджета над его расходами.</a:t>
            </a:r>
          </a:p>
          <a:p>
            <a:pPr>
              <a:lnSpc>
                <a:spcPct val="80000"/>
              </a:lnSpc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7149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CC0000"/>
                </a:solidFill>
              </a:rPr>
              <a:t>Межбюджетные </a:t>
            </a:r>
            <a:r>
              <a:rPr lang="ru-RU" altLang="ru-RU" sz="1400" dirty="0">
                <a:solidFill>
                  <a:srgbClr val="CC0000"/>
                </a:solidFill>
              </a:rPr>
              <a:t>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 –это передача денежных средств из одного уровня бюджета в другой:</a:t>
            </a: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Дотации</a:t>
            </a:r>
            <a:r>
              <a:rPr lang="ru-RU" altLang="ru-RU" sz="1400" dirty="0">
                <a:solidFill>
                  <a:srgbClr val="4D4D4D"/>
                </a:solidFill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Субсидия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на решение приоритетных задач района при условии обязательного участия средств местных бюджетов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Субвенция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местным бюджетам на выполнение переданных полномочий государственных органов власти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Иные межбюджетные 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—денежные средства, предоставляемые в течение года муниципальным образованиям в целях компенсации выпадающих доходов и дополнительных расходов, а также на выделение </a:t>
            </a:r>
            <a:r>
              <a:rPr lang="ru-RU" altLang="ru-RU" sz="1400" dirty="0" smtClean="0">
                <a:solidFill>
                  <a:srgbClr val="4D4D4D"/>
                </a:solidFill>
              </a:rPr>
              <a:t>грантов.</a:t>
            </a:r>
            <a:endParaRPr lang="en-US" altLang="ru-RU" sz="1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793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12700" marR="5080" lvl="0" indent="469265" algn="just" fontAlgn="auto">
              <a:lnSpc>
                <a:spcPct val="911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форма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реализации прав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населения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участие в  процессе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принятия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решений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путем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собрания для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обсуждения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общественно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значимых</a:t>
            </a:r>
            <a:r>
              <a:rPr lang="ru-RU" sz="1800" b="1" kern="12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вопросов.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350" lvl="0" indent="514984" algn="just" fontAlgn="auto">
              <a:lnSpc>
                <a:spcPts val="1939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Каждый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житель вправе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высказать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свое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мнение, представить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материалы,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письменные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предложения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замечания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включения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протокол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</a:t>
            </a:r>
            <a:r>
              <a:rPr lang="ru-RU" sz="1800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225" lvl="0" indent="469265" algn="just" fontAlgn="auto">
              <a:lnSpc>
                <a:spcPts val="1989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обязательном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порядке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выносится проект 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бюджета поселения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отчет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его</a:t>
            </a:r>
            <a:r>
              <a:rPr lang="ru-RU" sz="1800" b="1" kern="1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860" lvl="0" indent="514984" algn="just" fontAlgn="auto"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результатам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готовится итоговый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документ, 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который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содержит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позицию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рекомендации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жителей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поселения.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Итоговый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 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подлежит</a:t>
            </a:r>
            <a:r>
              <a:rPr lang="ru-RU" sz="1800" b="1" kern="1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опубликованию (обнародованию).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по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проекту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решения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2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lang="ru-RU" sz="1800" b="1" kern="12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2023 </a:t>
            </a:r>
            <a:r>
              <a:rPr lang="ru-RU" sz="1800" b="1" kern="1200" spc="-30" dirty="0">
                <a:solidFill>
                  <a:srgbClr val="FF0000"/>
                </a:solidFill>
                <a:latin typeface="Times New Roman"/>
                <a:cs typeface="Times New Roman"/>
              </a:rPr>
              <a:t>год»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состоялись </a:t>
            </a:r>
            <a:r>
              <a:rPr lang="ru-RU" sz="1800" b="1" kern="12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27</a:t>
            </a:r>
            <a:r>
              <a:rPr lang="ru-RU" sz="1800" b="1" kern="12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мая</a:t>
            </a:r>
            <a:r>
              <a:rPr lang="ru-RU" sz="1800" b="1" kern="12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2024</a:t>
            </a:r>
            <a:r>
              <a:rPr lang="ru-RU" sz="1800" b="1" kern="1200" spc="1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25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lang="ru-RU" sz="1800" b="1" kern="12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Утверждено решение «Об исполнении бюджета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</a:t>
            </a:r>
            <a:r>
              <a:rPr lang="ru-RU" sz="1800" b="1" kern="12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за 2023 год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на сессии Совета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</a:t>
            </a:r>
            <a:r>
              <a:rPr lang="ru-RU" sz="1800" b="1" kern="12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29 мая 2024 года за № 2-25/1.</a:t>
            </a: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188640"/>
            <a:ext cx="713879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000" kern="0" dirty="0" smtClean="0"/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Основные характеристики бюджета </a:t>
            </a:r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сельского поселения «</a:t>
            </a:r>
            <a:r>
              <a:rPr lang="ru-RU" sz="2000" b="1" kern="0" dirty="0" err="1" smtClean="0"/>
              <a:t>Туръя</a:t>
            </a:r>
            <a:r>
              <a:rPr lang="ru-RU" sz="2000" b="1" kern="0" dirty="0" smtClean="0"/>
              <a:t>»</a:t>
            </a:r>
            <a:r>
              <a:rPr lang="ru-RU" sz="3000" kern="0" dirty="0" smtClean="0"/>
              <a:t/>
            </a:r>
            <a:br>
              <a:rPr lang="ru-RU" sz="3000" kern="0" dirty="0" smtClean="0"/>
            </a:br>
            <a:r>
              <a:rPr lang="ru-RU" sz="1600" kern="0" dirty="0" smtClean="0"/>
              <a:t>(тыс.руб)</a:t>
            </a:r>
            <a:endParaRPr lang="ru-RU" sz="1600" kern="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17539"/>
              </p:ext>
            </p:extLst>
          </p:nvPr>
        </p:nvGraphicFramePr>
        <p:xfrm>
          <a:off x="971600" y="1772817"/>
          <a:ext cx="7344816" cy="45233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0851"/>
                <a:gridCol w="1653565"/>
                <a:gridCol w="1764196"/>
                <a:gridCol w="1836204"/>
              </a:tblGrid>
              <a:tr h="94524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Показатели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План на 2023  </a:t>
                      </a:r>
                    </a:p>
                    <a:p>
                      <a:pPr algn="ctr"/>
                      <a:r>
                        <a:rPr lang="ru-RU" sz="1200" b="0" dirty="0" smtClean="0"/>
                        <a:t>(решение Совета  СП «</a:t>
                      </a:r>
                      <a:r>
                        <a:rPr lang="ru-RU" sz="1200" b="0" dirty="0" err="1" smtClean="0"/>
                        <a:t>Туръя</a:t>
                      </a:r>
                      <a:r>
                        <a:rPr lang="ru-RU" sz="1200" b="0" dirty="0" smtClean="0"/>
                        <a:t>»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600" b="0" dirty="0" smtClean="0"/>
                        <a:t>за 2023 год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% исполнения</a:t>
                      </a:r>
                      <a:endParaRPr lang="ru-RU" sz="1600" b="0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4 703,272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4 502,347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96</a:t>
                      </a:r>
                    </a:p>
                  </a:txBody>
                  <a:tcPr/>
                </a:tc>
              </a:tr>
              <a:tr h="153641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(176 чел. на 01.01.2023)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4 789,672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27,214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4 576,426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26,002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96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96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- 86,400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- 74,079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-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000" dirty="0"/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5" name="Picture 7" descr="D:\MyDoc\БЮДЖЕТ для граждан. ИСПОЛНЕНИЕ (утвержд) на сайт\БЮДЖЕТ для граждан (2022) ИСПОЛНЕНИЕ (на сайт) - коп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53494" cy="45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 (2)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(2)</Template>
  <TotalTime>3561</TotalTime>
  <Words>958</Words>
  <Application>Microsoft Office PowerPoint</Application>
  <PresentationFormat>Экран (4:3)</PresentationFormat>
  <Paragraphs>246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 (2)</vt:lpstr>
      <vt:lpstr>Исполнение бюджета сельского поселения «Туръя»  за 2023 год </vt:lpstr>
      <vt:lpstr>село Туръя Княжпогостского района Республики Коми</vt:lpstr>
      <vt:lpstr> ОБРАЩЕНИЕ АДМИНИСТРАЦИИ СЕЛЬСКОГО ПОСЕЛЕНИЯ «ТУРЪЯ» К ЖИТЕЛЯМ КНЯЖПОГОСТСКОГО РАЙОНА </vt:lpstr>
      <vt:lpstr>Презентация PowerPoint</vt:lpstr>
      <vt:lpstr>Бюджет для граждан</vt:lpstr>
      <vt:lpstr>Бюджет для граждан</vt:lpstr>
      <vt:lpstr>Бюджет для граждан</vt:lpstr>
      <vt:lpstr>Презентация PowerPoint</vt:lpstr>
      <vt:lpstr>Презентация PowerPoint</vt:lpstr>
      <vt:lpstr>  </vt:lpstr>
      <vt:lpstr>Основные характеристики бюджета  (доходы)  тыс.руб.</vt:lpstr>
      <vt:lpstr>Основные характеристики бюджета  (доходы) - исполнение</vt:lpstr>
      <vt:lpstr>    Расходная часть бюджета </vt:lpstr>
      <vt:lpstr>Основные характеристики бюджета  (расходы) 2023 год</vt:lpstr>
      <vt:lpstr>Основные характеристики бюджета  (Расходная часть бюджета)</vt:lpstr>
      <vt:lpstr>Расходная часть бюджета  (муниципальные программы)</vt:lpstr>
      <vt:lpstr>МУНИЦИПАЛЬНАЯ ПРОГРАММА  «Развитие жилищно-коммунального хозяйства и благоустройства сельского поселения «Туръя»  (ремонт колодцев)</vt:lpstr>
      <vt:lpstr>с.Туръя. Добро пожаловать!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муниципального района «Княжпогостский» за 2020 год</dc:title>
  <dc:creator>Hlupina</dc:creator>
  <cp:lastModifiedBy>Shprengel</cp:lastModifiedBy>
  <cp:revision>282</cp:revision>
  <dcterms:created xsi:type="dcterms:W3CDTF">2020-05-18T13:28:43Z</dcterms:created>
  <dcterms:modified xsi:type="dcterms:W3CDTF">2024-07-18T09:19:57Z</dcterms:modified>
</cp:coreProperties>
</file>