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0B8"/>
    <a:srgbClr val="E6DEDB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37387" custLinFactNeighborY="-4869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152634" custScaleY="86480" custLinFactNeighborX="-36368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1D16D560-C542-4545-ADF9-1F9F5C8F40F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dirty="0">
            <a:solidFill>
              <a:srgbClr val="7030A0"/>
            </a:solidFill>
          </a:endParaRPr>
        </a:p>
      </dgm:t>
    </dgm:pt>
    <dgm:pt modelId="{3259684C-EB95-42EB-8EDA-F4CB16489F08}" type="parTrans" cxnId="{EBFB027B-DA4C-4139-977E-5D2853489126}">
      <dgm:prSet/>
      <dgm:spPr/>
      <dgm:t>
        <a:bodyPr/>
        <a:lstStyle/>
        <a:p>
          <a:endParaRPr lang="ru-RU"/>
        </a:p>
      </dgm:t>
    </dgm:pt>
    <dgm:pt modelId="{06E4867F-5F59-4953-B1EB-0A3B37C40573}" type="sibTrans" cxnId="{EBFB027B-DA4C-4139-977E-5D2853489126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91C23C6C-BE7A-49CB-8895-735DE5A02E56}">
      <dgm:prSet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</a:p>
      </dgm:t>
    </dgm:pt>
    <dgm:pt modelId="{3E2D3F96-1B12-4F76-901C-ABF7D25E8EFD}" type="parTrans" cxnId="{A30CFBEF-C71D-4589-8E3D-D3118D5A9ECC}">
      <dgm:prSet/>
      <dgm:spPr/>
      <dgm:t>
        <a:bodyPr/>
        <a:lstStyle/>
        <a:p>
          <a:endParaRPr lang="ru-RU"/>
        </a:p>
      </dgm:t>
    </dgm:pt>
    <dgm:pt modelId="{DF3B1F7C-6E8F-4C5D-B9CC-24BC38DBF5BD}" type="sibTrans" cxnId="{A30CFBEF-C71D-4589-8E3D-D3118D5A9ECC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6B670E9A-EED3-40F1-8273-1108FCFF623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dirty="0">
            <a:solidFill>
              <a:srgbClr val="7030A0"/>
            </a:solidFill>
          </a:endParaRPr>
        </a:p>
      </dgm:t>
    </dgm:pt>
    <dgm:pt modelId="{9FF9D4F1-74ED-495F-9297-97FD1CE1E2AB}" type="parTrans" cxnId="{9E1F0902-9357-4317-B91F-9101F72F1D09}">
      <dgm:prSet/>
      <dgm:spPr/>
    </dgm:pt>
    <dgm:pt modelId="{D9E983F8-FC2A-49E7-B1CF-EC33677FD282}" type="sibTrans" cxnId="{9E1F0902-9357-4317-B91F-9101F72F1D09}">
      <dgm:prSet/>
      <dgm:spPr/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</dgm:pt>
    <dgm:pt modelId="{3AF3F38E-1A7C-45E4-BC64-2CDB45A55B7B}" type="sibTrans" cxnId="{EB829E8B-1591-4013-AC0D-7897E923FB0A}">
      <dgm:prSet/>
      <dgm:spPr/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</dgm:pt>
    <dgm:pt modelId="{EEA7DB91-4FD3-4728-86FD-4E85665457AA}" type="sibTrans" cxnId="{977754D0-55B2-4644-BDCB-16318D90DEAF}">
      <dgm:prSet/>
      <dgm:spPr/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-4563" custLinFactNeighborY="6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13015AC9-D735-46BC-9EC9-2D1F660D0D38}" srcId="{98CE632A-9F22-44D3-8FF7-1AE34BEEE7B1}" destId="{676F481A-4B86-4E0F-9894-A23D54109B22}" srcOrd="5" destOrd="0" parTransId="{9D8B8A09-6F10-4690-85A8-E7E10F9E1E03}" sibTransId="{174F3E2C-F6BB-4AEC-A4F7-502164AB3872}"/>
    <dgm:cxn modelId="{9E1F0902-9357-4317-B91F-9101F72F1D09}" srcId="{A8BCBA04-C4C1-471F-B3D5-DF4691525E22}" destId="{6B670E9A-EED3-40F1-8273-1108FCFF6238}" srcOrd="1" destOrd="0" parTransId="{9FF9D4F1-74ED-495F-9297-97FD1CE1E2AB}" sibTransId="{D9E983F8-FC2A-49E7-B1CF-EC33677FD282}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EBFB027B-DA4C-4139-977E-5D2853489126}" srcId="{A8BCBA04-C4C1-471F-B3D5-DF4691525E22}" destId="{1D16D560-C542-4545-ADF9-1F9F5C8F40F7}" srcOrd="0" destOrd="0" parTransId="{3259684C-EB95-42EB-8EDA-F4CB16489F08}" sibTransId="{06E4867F-5F59-4953-B1EB-0A3B37C40573}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5C1390BF-216F-4985-B2B3-C782C6B5DD58}" type="presOf" srcId="{91C23C6C-BE7A-49CB-8895-735DE5A02E56}" destId="{322CFEFD-4518-4BB0-BDCF-8849EDEBC7D5}" srcOrd="0" destOrd="1" presId="urn:microsoft.com/office/officeart/2005/8/layout/hList1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4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FB2AE9D-4831-402B-A379-1995DA0054D8}" type="presOf" srcId="{6B670E9A-EED3-40F1-8273-1108FCFF6238}" destId="{DD1FF82A-8571-4949-9B53-8D3D55E4B826}" srcOrd="0" destOrd="1" presId="urn:microsoft.com/office/officeart/2005/8/layout/hList1"/>
    <dgm:cxn modelId="{859DDA79-1C71-46B1-B6FF-1FBD8E702465}" type="presOf" srcId="{1FF62CBD-947C-4C8F-A871-0365E0497229}" destId="{322CFEFD-4518-4BB0-BDCF-8849EDEBC7D5}" srcOrd="0" destOrd="3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3" destOrd="0" parTransId="{30FE7B4C-DC06-4F2C-B6B9-2FBF46A17F2C}" sibTransId="{C7D40071-C832-462E-A2A3-8878E225A874}"/>
    <dgm:cxn modelId="{A30CFBEF-C71D-4589-8E3D-D3118D5A9ECC}" srcId="{98CE632A-9F22-44D3-8FF7-1AE34BEEE7B1}" destId="{91C23C6C-BE7A-49CB-8895-735DE5A02E56}" srcOrd="1" destOrd="0" parTransId="{3E2D3F96-1B12-4F76-901C-ABF7D25E8EFD}" sibTransId="{DF3B1F7C-6E8F-4C5D-B9CC-24BC38DBF5BD}"/>
    <dgm:cxn modelId="{F9C54680-5A55-49F2-815C-FBEDA2989AF6}" srcId="{98CE632A-9F22-44D3-8FF7-1AE34BEEE7B1}" destId="{3F7DADBB-6970-4670-B27F-5C52A973D3FC}" srcOrd="4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20025A77-4E66-421A-94E8-897A8C22B5C5}" type="presOf" srcId="{1D16D560-C542-4545-ADF9-1F9F5C8F40F7}" destId="{DD1FF82A-8571-4949-9B53-8D3D55E4B826}" srcOrd="0" destOrd="0" presId="urn:microsoft.com/office/officeart/2005/8/layout/hList1"/>
    <dgm:cxn modelId="{98D17D40-6C91-4374-B21C-21C0CEDD69AB}" type="presOf" srcId="{676F481A-4B86-4E0F-9894-A23D54109B22}" destId="{322CFEFD-4518-4BB0-BDCF-8849EDEBC7D5}" srcOrd="0" destOrd="5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1345" y="220798"/>
          <a:ext cx="1784319" cy="926555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652" y="356489"/>
        <a:ext cx="1261705" cy="655173"/>
      </dsp:txXfrm>
    </dsp:sp>
    <dsp:sp modelId="{1816D16A-814C-4C22-A6CC-12105B3989BB}">
      <dsp:nvSpPr>
        <dsp:cNvPr id="0" name=""/>
        <dsp:cNvSpPr/>
      </dsp:nvSpPr>
      <dsp:spPr>
        <a:xfrm>
          <a:off x="1914645" y="316135"/>
          <a:ext cx="670579" cy="670579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2003530" y="572564"/>
        <a:ext cx="492809" cy="157721"/>
      </dsp:txXfrm>
    </dsp:sp>
    <dsp:sp modelId="{32775538-2AC3-4373-B014-5A44732CBC7F}">
      <dsp:nvSpPr>
        <dsp:cNvPr id="0" name=""/>
        <dsp:cNvSpPr/>
      </dsp:nvSpPr>
      <dsp:spPr>
        <a:xfrm>
          <a:off x="2644006" y="234105"/>
          <a:ext cx="1716371" cy="899940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5363" y="365898"/>
        <a:ext cx="1213657" cy="636354"/>
      </dsp:txXfrm>
    </dsp:sp>
    <dsp:sp modelId="{4B955819-9EB5-4C61-BE5E-7CE7027DF3F0}">
      <dsp:nvSpPr>
        <dsp:cNvPr id="0" name=""/>
        <dsp:cNvSpPr/>
      </dsp:nvSpPr>
      <dsp:spPr>
        <a:xfrm>
          <a:off x="4454259" y="348786"/>
          <a:ext cx="670579" cy="670579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>
        <a:off x="4543144" y="486925"/>
        <a:ext cx="492809" cy="394301"/>
      </dsp:txXfrm>
    </dsp:sp>
    <dsp:sp modelId="{A84245DF-C8CC-47D2-83AC-15EF153255E0}">
      <dsp:nvSpPr>
        <dsp:cNvPr id="0" name=""/>
        <dsp:cNvSpPr/>
      </dsp:nvSpPr>
      <dsp:spPr>
        <a:xfrm>
          <a:off x="5184576" y="216023"/>
          <a:ext cx="1764710" cy="999857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 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((+) </a:t>
          </a:r>
          <a:r>
            <a:rPr lang="ru-RU" sz="1800" kern="1200" dirty="0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Профи-</a:t>
          </a:r>
          <a:r>
            <a:rPr lang="ru-RU" sz="1800" kern="1200" dirty="0" err="1" smtClean="0">
              <a:solidFill>
                <a:schemeClr val="accent2">
                  <a:lumMod val="20000"/>
                  <a:lumOff val="80000"/>
                </a:schemeClr>
              </a:solidFill>
              <a:latin typeface="Times New Roman" pitchFamily="18" charset="0"/>
              <a:cs typeface="Times New Roman" pitchFamily="18" charset="0"/>
            </a:rPr>
            <a:t>цит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5443012" y="362449"/>
        <a:ext cx="1247838" cy="7070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10157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10157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321149"/>
          <a:ext cx="2715910" cy="2878706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321149"/>
        <a:ext cx="2715910" cy="2878706"/>
      </dsp:txXfrm>
    </dsp:sp>
    <dsp:sp modelId="{B2310FB7-EA56-4FE0-A40A-3378F82B36F7}">
      <dsp:nvSpPr>
        <dsp:cNvPr id="0" name=""/>
        <dsp:cNvSpPr/>
      </dsp:nvSpPr>
      <dsp:spPr>
        <a:xfrm>
          <a:off x="3187999" y="1050584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1050584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232247"/>
          <a:ext cx="2715910" cy="287693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 (от использования имущества)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Денежные взыскания (штрафы)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232247"/>
        <a:ext cx="2715910" cy="2876935"/>
      </dsp:txXfrm>
    </dsp:sp>
    <dsp:sp modelId="{BB1FB0B0-77C5-4A8C-A3B5-AA7C21AAAFB3}">
      <dsp:nvSpPr>
        <dsp:cNvPr id="0" name=""/>
        <dsp:cNvSpPr/>
      </dsp:nvSpPr>
      <dsp:spPr>
        <a:xfrm>
          <a:off x="6131530" y="961142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961142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120680" y="2304252"/>
          <a:ext cx="2560044" cy="2917468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120680" y="2304252"/>
        <a:ext cx="2560044" cy="2917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2020 </a:t>
            </a:r>
            <a:r>
              <a:rPr lang="ru-RU" sz="3200" dirty="0" smtClean="0">
                <a:solidFill>
                  <a:srgbClr val="0070C0"/>
                </a:solidFill>
              </a:rPr>
              <a:t>год и плановый период </a:t>
            </a:r>
            <a:r>
              <a:rPr lang="ru-RU" sz="3200" dirty="0" smtClean="0">
                <a:solidFill>
                  <a:srgbClr val="0070C0"/>
                </a:solidFill>
              </a:rPr>
              <a:t>2021 и 2022 </a:t>
            </a:r>
            <a:r>
              <a:rPr lang="ru-RU" sz="3200" dirty="0" smtClean="0">
                <a:solidFill>
                  <a:srgbClr val="0070C0"/>
                </a:solidFill>
              </a:rPr>
              <a:t>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2020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 и плановый период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2021 и 2022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2548031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РАСХОДНАЯ ЧАСТЬ БЮДЖЕТА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u="sng" dirty="0" smtClean="0">
                <a:solidFill>
                  <a:srgbClr val="00B050"/>
                </a:solidFill>
              </a:rPr>
              <a:t>Расходы бюджета муниципального района</a:t>
            </a: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Муниципальные                     Непрограммные 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> программы</a:t>
            </a:r>
            <a:r>
              <a:rPr lang="ru-RU" sz="2400" dirty="0">
                <a:solidFill>
                  <a:srgbClr val="00B050"/>
                </a:solidFill>
              </a:rPr>
              <a:t> </a:t>
            </a:r>
            <a:r>
              <a:rPr lang="ru-RU" sz="2400" dirty="0" smtClean="0">
                <a:solidFill>
                  <a:srgbClr val="00B050"/>
                </a:solidFill>
              </a:rPr>
              <a:t>                             мероприятия</a:t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bg2">
                    <a:lumMod val="50000"/>
                  </a:schemeClr>
                </a:solidFill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2020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13,8%                              2020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86,2%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1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2021 год – 3,8%                                2021 год – 96,2%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2022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3,7%                               2022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год – </a:t>
            </a:r>
            <a:r>
              <a:rPr kumimoji="0" lang="ru-RU" sz="21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96,3%</a:t>
            </a: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781447"/>
              </p:ext>
            </p:extLst>
          </p:nvPr>
        </p:nvGraphicFramePr>
        <p:xfrm>
          <a:off x="1050069" y="1412024"/>
          <a:ext cx="7393467" cy="4816909"/>
        </p:xfrm>
        <a:graphic>
          <a:graphicData uri="http://schemas.openxmlformats.org/drawingml/2006/table">
            <a:tbl>
              <a:tblPr/>
              <a:tblGrid>
                <a:gridCol w="4263305"/>
                <a:gridCol w="992490"/>
                <a:gridCol w="1068836"/>
                <a:gridCol w="1068836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2020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400" b="0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4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9341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«Противодействие экстремизму и профилактика терроризма на территории сельского поселения «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» </a:t>
                      </a:r>
                      <a:r>
                        <a:rPr lang="ru-RU" sz="1400" b="0" i="0" u="none" strike="noStrike" baseline="0" dirty="0" err="1" smtClean="0">
                          <a:effectLst/>
                          <a:latin typeface="Arial Cyr"/>
                        </a:rPr>
                        <a:t>Княжпогостского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района Республики Коми»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- 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распространение буклетов, плакатов, памяток и рекомендаций по антитеррористической тематике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0,300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8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техническое обслуживание пожарной сигнализации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18,600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03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4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хозяйства и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благоустройства сельского </a:t>
                      </a:r>
                      <a:r>
                        <a:rPr lang="ru-RU" sz="1400" b="0" i="0" u="none" strike="noStrike" dirty="0">
                          <a:effectLst/>
                          <a:latin typeface="Arial Cyr"/>
                        </a:rPr>
                        <a:t>поселения 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«</a:t>
                      </a:r>
                      <a:r>
                        <a:rPr lang="ru-RU" sz="14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474,234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4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4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098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0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254,234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140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благоустройство территории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22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200,000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100,000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9281036"/>
              </p:ext>
            </p:extLst>
          </p:nvPr>
        </p:nvGraphicFramePr>
        <p:xfrm>
          <a:off x="251520" y="1484784"/>
          <a:ext cx="8496946" cy="3854978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2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2020</a:t>
                      </a:r>
                      <a:endParaRPr lang="ru-RU" sz="1200" b="1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2021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200" b="1" i="0" u="none" strike="noStrike" dirty="0" smtClean="0">
                          <a:effectLst/>
                          <a:latin typeface="MS Sans Serif"/>
                        </a:rPr>
                        <a:t>2022 </a:t>
                      </a:r>
                      <a:r>
                        <a:rPr lang="ru-RU" sz="12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684,133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680,933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2 048,270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879,622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899,704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3923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9,800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3658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Коммунальное хозяйство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474,234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334,254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334,254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334,254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73,225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151,185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3 582,209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099,852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ru-RU" sz="12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197,894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313184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52120" y="2564904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706418106"/>
              </p:ext>
            </p:extLst>
          </p:nvPr>
        </p:nvGraphicFramePr>
        <p:xfrm>
          <a:off x="1187624" y="4149080"/>
          <a:ext cx="6984776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713" y="1438275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района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15888"/>
            <a:ext cx="863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010535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579,409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096,852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194,994</a:t>
                      </a:r>
                      <a:endParaRPr lang="ru-RU" dirty="0" smtClean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</a:t>
                      </a:r>
                      <a:r>
                        <a:rPr lang="ru-RU" sz="1200" dirty="0" smtClean="0"/>
                        <a:t>209 </a:t>
                      </a:r>
                      <a:r>
                        <a:rPr lang="ru-RU" sz="1200" dirty="0" smtClean="0"/>
                        <a:t>чел. на </a:t>
                      </a:r>
                      <a:r>
                        <a:rPr lang="ru-RU" sz="1200" dirty="0" smtClean="0"/>
                        <a:t>01.01.2019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582,209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17,140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099,852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14,832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</a:t>
                      </a:r>
                      <a:r>
                        <a:rPr lang="ru-RU" dirty="0" smtClean="0"/>
                        <a:t>197,894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15,301</a:t>
                      </a:r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2,800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</a:t>
                      </a:r>
                      <a:r>
                        <a:rPr lang="ru-RU" dirty="0" smtClean="0"/>
                        <a:t>3,000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 </a:t>
                      </a:r>
                      <a:r>
                        <a:rPr lang="ru-RU" dirty="0" smtClean="0"/>
                        <a:t>2,900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3491</TotalTime>
  <Words>647</Words>
  <Application>Microsoft Office PowerPoint</Application>
  <PresentationFormat>Экран (4:3)</PresentationFormat>
  <Paragraphs>231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2020 год и плановый период 2021 и 2022 годов  (Проект решения совета сельского поселения «Туръя» на 2020 год и плановый период 2021 и 2022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БЮДЖЕТ ДЛЯ ГРАЖДАН  РАСХОДНАЯ ЧАСТЬ БЮДЖЕТА  Расходы бюджета муниципального района    Муниципальные                     Непрограммные   программы                              мероприятия 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298</cp:revision>
  <cp:lastPrinted>2016-01-27T07:32:03Z</cp:lastPrinted>
  <dcterms:created xsi:type="dcterms:W3CDTF">2014-01-31T09:07:24Z</dcterms:created>
  <dcterms:modified xsi:type="dcterms:W3CDTF">2019-12-18T13:25:19Z</dcterms:modified>
</cp:coreProperties>
</file>