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  <p:sldMasterId id="2147483780" r:id="rId9"/>
  </p:sldMasterIdLst>
  <p:notesMasterIdLst>
    <p:notesMasterId r:id="rId16"/>
  </p:notesMasterIdLst>
  <p:handoutMasterIdLst>
    <p:handoutMasterId r:id="rId17"/>
  </p:handoutMasterIdLst>
  <p:sldIdLst>
    <p:sldId id="285" r:id="rId10"/>
    <p:sldId id="290" r:id="rId11"/>
    <p:sldId id="286" r:id="rId12"/>
    <p:sldId id="289" r:id="rId13"/>
    <p:sldId id="295" r:id="rId14"/>
    <p:sldId id="296" r:id="rId1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338">
          <p15:clr>
            <a:srgbClr val="A4A3A4"/>
          </p15:clr>
        </p15:guide>
        <p15:guide id="16" pos="10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3366"/>
    <a:srgbClr val="0033CC"/>
    <a:srgbClr val="0079C2"/>
    <a:srgbClr val="3399FF"/>
    <a:srgbClr val="3366FF"/>
    <a:srgbClr val="0066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86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116" y="108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338"/>
        <p:guide pos="10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128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3" tIns="45147" rIns="90293" bIns="45147" numCol="1" anchor="t" anchorCtr="0" compatLnSpc="1">
            <a:prstTxWarp prst="textNoShape">
              <a:avLst/>
            </a:prstTxWarp>
          </a:bodyPr>
          <a:lstStyle>
            <a:lvl1pPr defTabSz="90075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5" y="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3" tIns="45147" rIns="90293" bIns="45147" numCol="1" anchor="t" anchorCtr="0" compatLnSpc="1">
            <a:prstTxWarp prst="textNoShape">
              <a:avLst/>
            </a:prstTxWarp>
          </a:bodyPr>
          <a:lstStyle>
            <a:lvl1pPr algn="r" defTabSz="90075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3" tIns="45147" rIns="90293" bIns="45147" numCol="1" anchor="b" anchorCtr="0" compatLnSpc="1">
            <a:prstTxWarp prst="textNoShape">
              <a:avLst/>
            </a:prstTxWarp>
          </a:bodyPr>
          <a:lstStyle>
            <a:lvl1pPr defTabSz="90075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5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3" tIns="45147" rIns="90293" bIns="45147" numCol="1" anchor="b" anchorCtr="0" compatLnSpc="1">
            <a:prstTxWarp prst="textNoShape">
              <a:avLst/>
            </a:prstTxWarp>
          </a:bodyPr>
          <a:lstStyle>
            <a:lvl1pPr algn="r" defTabSz="900752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821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t" anchorCtr="0" compatLnSpc="1">
            <a:prstTxWarp prst="textNoShape">
              <a:avLst/>
            </a:prstTxWarp>
          </a:bodyPr>
          <a:lstStyle>
            <a:lvl1pPr defTabSz="95266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5" y="3"/>
            <a:ext cx="2945862" cy="49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t" anchorCtr="0" compatLnSpc="1">
            <a:prstTxWarp prst="textNoShape">
              <a:avLst/>
            </a:prstTxWarp>
          </a:bodyPr>
          <a:lstStyle>
            <a:lvl1pPr algn="r" defTabSz="95266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984" y="4716948"/>
            <a:ext cx="5435708" cy="4467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b" anchorCtr="0" compatLnSpc="1">
            <a:prstTxWarp prst="textNoShape">
              <a:avLst/>
            </a:prstTxWarp>
          </a:bodyPr>
          <a:lstStyle>
            <a:lvl1pPr defTabSz="95266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5" y="9429273"/>
            <a:ext cx="2945862" cy="49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2" tIns="47617" rIns="95232" bIns="47617" numCol="1" anchor="b" anchorCtr="0" compatLnSpc="1">
            <a:prstTxWarp prst="textNoShape">
              <a:avLst/>
            </a:prstTxWarp>
          </a:bodyPr>
          <a:lstStyle>
            <a:lvl1pPr algn="r" defTabSz="95266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81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124075" y="2917514"/>
            <a:ext cx="6797675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484312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484312" cy="49990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2124075" y="1216660"/>
            <a:ext cx="6797675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124075" y="1309688"/>
            <a:ext cx="6797675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124075" y="1309688"/>
            <a:ext cx="6797675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0894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5950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2798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290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533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127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06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014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87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0736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39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0"/>
            <a:ext cx="6797675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2124075" y="6477893"/>
            <a:ext cx="67976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906589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0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900238" y="2781300"/>
            <a:ext cx="7243762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8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9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9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4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 userDrawn="1"/>
        </p:nvSpPr>
        <p:spPr bwMode="auto">
          <a:xfrm>
            <a:off x="1900239" y="0"/>
            <a:ext cx="7243762" cy="6857999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484312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</a:t>
            </a:r>
          </a:p>
          <a:p>
            <a:pPr lvl="0"/>
            <a:r>
              <a:rPr lang="ru-RU" dirty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auto">
          <a:xfrm>
            <a:off x="-2" y="0"/>
            <a:ext cx="1898651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0"/>
            <a:ext cx="679767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9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8972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6"/>
          <p:cNvSpPr>
            <a:spLocks noChangeShapeType="1"/>
          </p:cNvSpPr>
          <p:nvPr userDrawn="1"/>
        </p:nvSpPr>
        <p:spPr bwMode="auto">
          <a:xfrm>
            <a:off x="1898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48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0" y="0"/>
            <a:ext cx="1898650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898650" y="0"/>
            <a:ext cx="724535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0" y="6405563"/>
            <a:ext cx="91440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7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Line 9"/>
          <p:cNvSpPr>
            <a:spLocks noChangeShapeType="1"/>
          </p:cNvSpPr>
          <p:nvPr userDrawn="1"/>
        </p:nvSpPr>
        <p:spPr bwMode="auto">
          <a:xfrm>
            <a:off x="1898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90800" y="136800"/>
            <a:ext cx="1479600" cy="797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A75E4-A4A0-4CA9-AD8A-C986AF71F441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A3EFB-29E8-4510-BA38-74826A27A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38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ogin.consultant.ru/link/?req=doc&amp;base=LAW&amp;n=474708&amp;dst=10002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113460"/>
            <a:ext cx="6797675" cy="935165"/>
          </a:xfrm>
        </p:spPr>
        <p:txBody>
          <a:bodyPr/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</a:t>
            </a:r>
            <a:b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домовладений</a:t>
            </a:r>
            <a:endParaRPr lang="ru-RU" sz="3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329" y="643172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29" y="113460"/>
            <a:ext cx="1688738" cy="89619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B14B625-BB40-491F-9306-127A4EA92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899121" cy="104862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0BB5563-1159-42BC-8F30-5EF0F688E19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8" r="3471" b="8146"/>
          <a:stretch/>
        </p:blipFill>
        <p:spPr>
          <a:xfrm>
            <a:off x="0" y="1923251"/>
            <a:ext cx="9029700" cy="4275059"/>
          </a:xfrm>
          <a:prstGeom prst="rect">
            <a:avLst/>
          </a:prstGeom>
        </p:spPr>
      </p:pic>
      <p:sp>
        <p:nvSpPr>
          <p:cNvPr id="10" name="Текст 5"/>
          <p:cNvSpPr txBox="1">
            <a:spLocks noGrp="1"/>
          </p:cNvSpPr>
          <p:nvPr>
            <p:ph type="body" sz="quarter" idx="10"/>
          </p:nvPr>
        </p:nvSpPr>
        <p:spPr>
          <a:xfrm>
            <a:off x="2124075" y="6508671"/>
            <a:ext cx="67976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потребителей </a:t>
            </a:r>
          </a:p>
        </p:txBody>
      </p:sp>
    </p:spTree>
    <p:extLst>
      <p:ext uri="{BB962C8B-B14F-4D97-AF65-F5344CB8AC3E}">
        <p14:creationId xmlns:p14="http://schemas.microsoft.com/office/powerpoint/2010/main" val="3925241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4075" y="-142613"/>
            <a:ext cx="6080587" cy="861280"/>
          </a:xfrm>
        </p:spPr>
        <p:txBody>
          <a:bodyPr/>
          <a:lstStyle/>
          <a:p>
            <a:pPr algn="ctr"/>
            <a:r>
              <a:rPr lang="ru-RU" sz="3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329" y="645480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29" y="113460"/>
            <a:ext cx="1688738" cy="89619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B14B625-BB40-491F-9306-127A4EA92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899121" cy="104862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46620" y="2776756"/>
            <a:ext cx="7751428" cy="334339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endParaRPr lang="ru-RU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- осуществление подключения (технологического присоединения), в том числе фактического присоединения к газораспределительным сетям газоиспользующего оборудования, расположенного в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домовладениях, принадлежащих физическим лицам на праве собственности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на ином предусмотренном законом праве, намеревающимся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газ для удовлетворения личных, семейных, домашних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иных нужд, не связанных с осуществлением предпринимательской (профессиональной) деятельности, с учетом выполнения мероприятий в рамках такого подключения (технологического присоединения)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границ земельных участков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принадлежащих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указанным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физическим лицам на праве собственности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на ином предусмотренном законом праве,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взимания платы с физических лиц при условии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населенном пункте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котором располагаются домовладения физических лиц,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проложены газораспределительные сети и осуществляется транспортировка газа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газификации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жилищно-коммунального хозяйства, промышленных и иных организаций в текущем календарном году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предусмотрено строительство газораспределительных сетей до границ такого населенного пункта.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algn="just"/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«Домовладение» - объект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индивидуального жилищного строительства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жилой дом блокированной застройки 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примыкающие к ним и (или) отдельно стоящие на общем с объектом индивидуального жилищного строительства или жилым домом блокированной застройки земельном участке надворные постройки (гараж, баня (сауна, бассейн), теплица (зимний сад), помещения для содержания домашнего скота и птицы, иные объекты).</a:t>
            </a:r>
          </a:p>
          <a:p>
            <a:pPr algn="just"/>
            <a:endParaRPr lang="ru-RU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</p:txBody>
      </p:sp>
      <p:cxnSp>
        <p:nvCxnSpPr>
          <p:cNvPr id="12" name="Прямая соединительная линия 11"/>
          <p:cNvCxnSpPr>
            <a:cxnSpLocks/>
          </p:cNvCxnSpPr>
          <p:nvPr/>
        </p:nvCxnSpPr>
        <p:spPr bwMode="auto">
          <a:xfrm>
            <a:off x="3501510" y="3424687"/>
            <a:ext cx="194775" cy="779987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Текст 5"/>
          <p:cNvSpPr txBox="1">
            <a:spLocks noGrp="1"/>
          </p:cNvSpPr>
          <p:nvPr>
            <p:ph type="body" sz="quarter" idx="10"/>
          </p:nvPr>
        </p:nvSpPr>
        <p:spPr>
          <a:xfrm>
            <a:off x="2124075" y="6508671"/>
            <a:ext cx="67976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потребителей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2DD32FD-98C7-47A1-404A-78281AED49E9}"/>
              </a:ext>
            </a:extLst>
          </p:cNvPr>
          <p:cNvSpPr/>
          <p:nvPr/>
        </p:nvSpPr>
        <p:spPr>
          <a:xfrm>
            <a:off x="706073" y="1300281"/>
            <a:ext cx="7784984" cy="100965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13.09.2021 № 1547 (ред. от 17.09.2024) </a:t>
            </a:r>
          </a:p>
          <a:p>
            <a:pPr algn="just"/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подключения (технологического присоединения) газоиспользующего оборудования и объектов капитального строительства к сетям газораспределения и о признании утратившими силу некоторых актов Правительства Российской Федерации»</a:t>
            </a:r>
            <a:endParaRPr lang="ru-RU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4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BCF8FC11-0C10-6230-C5F8-BA2A55A1DCF3}"/>
              </a:ext>
            </a:extLst>
          </p:cNvPr>
          <p:cNvCxnSpPr>
            <a:endCxn id="11" idx="0"/>
          </p:cNvCxnSpPr>
          <p:nvPr/>
        </p:nvCxnSpPr>
        <p:spPr bwMode="auto">
          <a:xfrm>
            <a:off x="4622334" y="2416029"/>
            <a:ext cx="0" cy="276837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6C74138A-F69C-A0AC-902A-DEF2E17F63E1}"/>
              </a:ext>
            </a:extLst>
          </p:cNvPr>
          <p:cNvCxnSpPr/>
          <p:nvPr/>
        </p:nvCxnSpPr>
        <p:spPr bwMode="auto">
          <a:xfrm>
            <a:off x="5522912" y="2634143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15339137-73B9-CB73-D572-59A88CA9F7DB}"/>
              </a:ext>
            </a:extLst>
          </p:cNvPr>
          <p:cNvCxnSpPr>
            <a:cxnSpLocks/>
          </p:cNvCxnSpPr>
          <p:nvPr/>
        </p:nvCxnSpPr>
        <p:spPr bwMode="auto">
          <a:xfrm>
            <a:off x="4547128" y="2421570"/>
            <a:ext cx="0" cy="271296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08020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 для подключения</a:t>
            </a:r>
            <a:b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сетям газораспределения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329" y="645480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29" y="113460"/>
            <a:ext cx="1688738" cy="89619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B14B625-BB40-491F-9306-127A4EA92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899121" cy="1048624"/>
          </a:xfrm>
          <a:prstGeom prst="rect">
            <a:avLst/>
          </a:prstGeom>
        </p:spPr>
      </p:pic>
      <p:cxnSp>
        <p:nvCxnSpPr>
          <p:cNvPr id="9" name="Прямая со стрелкой 8"/>
          <p:cNvCxnSpPr>
            <a:stCxn id="10" idx="2"/>
          </p:cNvCxnSpPr>
          <p:nvPr/>
        </p:nvCxnSpPr>
        <p:spPr>
          <a:xfrm flipH="1" flipV="1">
            <a:off x="3274795" y="1712869"/>
            <a:ext cx="1342142" cy="129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504604" y="1280945"/>
            <a:ext cx="6224665" cy="56119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ЗАЯВКИ </a:t>
            </a:r>
          </a:p>
          <a:p>
            <a:pPr algn="ctr">
              <a:defRPr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заключение договора о подключении в рамках догазификации</a:t>
            </a:r>
            <a:endParaRPr lang="ru-RU" alt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4789" y="3612820"/>
            <a:ext cx="8714923" cy="269188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ru-RU" sz="1400" b="1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заявке о подключении прилагаются следующие ДОКУМЕНТЫ:</a:t>
            </a: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Ситуационный план.</a:t>
            </a: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документа, подтверждающая право собственности на земельный участок, на котором располагается газифицируемый объект капитального строительства.</a:t>
            </a: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Доверенность или иные документы, подтверждающие полномочия представителя заявителя (в случае если заявка о подключении (технологическом присоединении) подается представителем заявителя.</a:t>
            </a: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максимального часового расхода газа (</a:t>
            </a:r>
            <a:r>
              <a:rPr lang="ru-RU" sz="14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предоставляется</a:t>
            </a: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планируемый максимальный часовой расход газа </a:t>
            </a:r>
            <a:r>
              <a:rPr lang="ru-RU" sz="14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7 м</a:t>
            </a:r>
            <a:r>
              <a:rPr lang="ru-RU" sz="1400" u="sng" kern="0" baseline="300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/ч</a:t>
            </a: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ас).</a:t>
            </a:r>
            <a:endParaRPr lang="en-US" sz="14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4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документа, подтверждающего право собственности или иное предусмотренное законом право на домовладение (объект индивидуального жилищного строительства или часть жилого дома блокированной застройки) и земельный участок, на котором расположено домовладение заявителя, а также страховой номер индивидуального лицевого счета.</a:t>
            </a:r>
            <a:endParaRPr lang="en-US" sz="14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stCxn id="13" idx="2"/>
          </p:cNvCxnSpPr>
          <p:nvPr/>
        </p:nvCxnSpPr>
        <p:spPr bwMode="auto">
          <a:xfrm>
            <a:off x="3501510" y="3424687"/>
            <a:ext cx="194775" cy="779987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Прямоугольник 12"/>
          <p:cNvSpPr/>
          <p:nvPr/>
        </p:nvSpPr>
        <p:spPr>
          <a:xfrm>
            <a:off x="2374197" y="2307330"/>
            <a:ext cx="2254625" cy="11173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центр предоставления услуг АО «Газпром газораспределение Сыктывкар», </a:t>
            </a:r>
            <a:br>
              <a:rPr lang="ru-RU" alt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Красных Партизан, д. 33</a:t>
            </a:r>
          </a:p>
          <a:p>
            <a:pPr algn="ctr">
              <a:defRPr/>
            </a:pPr>
            <a:r>
              <a:rPr lang="en-US" altLang="ru-RU" sz="12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eo@komigaz.ru</a:t>
            </a:r>
            <a:endParaRPr lang="ru-RU" altLang="ru-RU" sz="120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47463" y="2307329"/>
            <a:ext cx="2031830" cy="11173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государственных</a:t>
            </a:r>
            <a:r>
              <a:rPr lang="en-US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муниципальных услуг (Госуслуги)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5551" y="2323966"/>
            <a:ext cx="2055974" cy="110072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Единого оператора газификации</a:t>
            </a:r>
          </a:p>
          <a:p>
            <a:pPr algn="ctr">
              <a:defRPr/>
            </a:pP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https://connectgas.ru/</a:t>
            </a:r>
            <a:endParaRPr lang="ru-RU" alt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005151" y="2298504"/>
            <a:ext cx="1914561" cy="112618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Многофункциональный центр (МФЦ)</a:t>
            </a:r>
          </a:p>
        </p:txBody>
      </p:sp>
      <p:cxnSp>
        <p:nvCxnSpPr>
          <p:cNvPr id="17" name="Прямая соединительная линия 16"/>
          <p:cNvCxnSpPr>
            <a:stCxn id="10" idx="2"/>
          </p:cNvCxnSpPr>
          <p:nvPr/>
        </p:nvCxnSpPr>
        <p:spPr bwMode="auto">
          <a:xfrm>
            <a:off x="4616937" y="1842141"/>
            <a:ext cx="11885" cy="185067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1183538" y="2027208"/>
            <a:ext cx="6778894" cy="0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Прямая со стрелкой 18"/>
          <p:cNvCxnSpPr>
            <a:endCxn id="15" idx="0"/>
          </p:cNvCxnSpPr>
          <p:nvPr/>
        </p:nvCxnSpPr>
        <p:spPr bwMode="auto">
          <a:xfrm>
            <a:off x="1183538" y="2027208"/>
            <a:ext cx="0" cy="296758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Прямая со стрелкой 19"/>
          <p:cNvCxnSpPr>
            <a:endCxn id="13" idx="0"/>
          </p:cNvCxnSpPr>
          <p:nvPr/>
        </p:nvCxnSpPr>
        <p:spPr bwMode="auto">
          <a:xfrm>
            <a:off x="3501510" y="2027208"/>
            <a:ext cx="0" cy="280122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Прямая со стрелкой 20"/>
          <p:cNvCxnSpPr>
            <a:endCxn id="14" idx="0"/>
          </p:cNvCxnSpPr>
          <p:nvPr/>
        </p:nvCxnSpPr>
        <p:spPr bwMode="auto">
          <a:xfrm>
            <a:off x="5857336" y="2027208"/>
            <a:ext cx="6042" cy="280121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Прямая со стрелкой 21"/>
          <p:cNvCxnSpPr>
            <a:endCxn id="16" idx="0"/>
          </p:cNvCxnSpPr>
          <p:nvPr/>
        </p:nvCxnSpPr>
        <p:spPr bwMode="auto">
          <a:xfrm>
            <a:off x="7962432" y="2027208"/>
            <a:ext cx="0" cy="271296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Текст 5"/>
          <p:cNvSpPr txBox="1">
            <a:spLocks noGrp="1"/>
          </p:cNvSpPr>
          <p:nvPr>
            <p:ph type="body" sz="quarter" idx="10"/>
          </p:nvPr>
        </p:nvSpPr>
        <p:spPr>
          <a:xfrm>
            <a:off x="2124075" y="6508671"/>
            <a:ext cx="679767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потребителей </a:t>
            </a:r>
          </a:p>
        </p:txBody>
      </p:sp>
    </p:spTree>
    <p:extLst>
      <p:ext uri="{BB962C8B-B14F-4D97-AF65-F5344CB8AC3E}">
        <p14:creationId xmlns:p14="http://schemas.microsoft.com/office/powerpoint/2010/main" val="293463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 для подключения</a:t>
            </a:r>
            <a:b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сетям газораспределения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329" y="645480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29" y="113460"/>
            <a:ext cx="1688738" cy="89619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B14B625-BB40-491F-9306-127A4EA92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1899121" cy="104862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12916" y="1213613"/>
            <a:ext cx="6216353" cy="28891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договора о подключении в рамках догазификации</a:t>
            </a:r>
            <a:endParaRPr lang="ru-RU" alt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4790" y="1949390"/>
            <a:ext cx="4219241" cy="43553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alt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ГРО</a:t>
            </a:r>
          </a:p>
          <a:p>
            <a:r>
              <a:rPr lang="ru-RU" alt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Сеть газораспределения (газопровод-ввод)</a:t>
            </a:r>
          </a:p>
          <a:p>
            <a:endParaRPr lang="ru-RU" alt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проект до границы земельного участка заявителя.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Направить информацию о расположении точки подключения заявителю.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строительство сети до границы земельного участка заявителя.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мониторинг выполнения заявителем ТУ при условии обеспечения доступа исполнителя к объекту 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числе: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документов, поданных заявителем вместе с уведомлением о выполнении ТУ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акт о готовности, который подписывается в случае отсутствия замечаний по результату мониторинга, либо после их устранения.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запросу заявителя не позднее 10-го дня со дня получения запроса направить информацию о ходе выполнения мероприятий по подключению.</a:t>
            </a:r>
            <a:endParaRPr lang="en-US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Осуществить фактическое присоединение объекта 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(но не ранее подписания акта готовности) и составить акт о подключении.</a:t>
            </a:r>
            <a:endParaRPr lang="en-US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cxnSpLocks/>
          </p:cNvCxnSpPr>
          <p:nvPr/>
        </p:nvCxnSpPr>
        <p:spPr bwMode="auto">
          <a:xfrm>
            <a:off x="3501510" y="3424687"/>
            <a:ext cx="194775" cy="779987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4572000" y="1464788"/>
            <a:ext cx="0" cy="187843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Прямая соединительная линия 17"/>
          <p:cNvCxnSpPr/>
          <p:nvPr/>
        </p:nvCxnSpPr>
        <p:spPr bwMode="auto">
          <a:xfrm>
            <a:off x="1182553" y="1652631"/>
            <a:ext cx="6778894" cy="0"/>
          </a:xfrm>
          <a:prstGeom prst="line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Прямая со стрелкой 18"/>
          <p:cNvCxnSpPr>
            <a:cxnSpLocks/>
          </p:cNvCxnSpPr>
          <p:nvPr/>
        </p:nvCxnSpPr>
        <p:spPr bwMode="auto">
          <a:xfrm>
            <a:off x="1182553" y="1652631"/>
            <a:ext cx="0" cy="296758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Прямая со стрелкой 21"/>
          <p:cNvCxnSpPr>
            <a:cxnSpLocks/>
          </p:cNvCxnSpPr>
          <p:nvPr/>
        </p:nvCxnSpPr>
        <p:spPr bwMode="auto">
          <a:xfrm>
            <a:off x="7961447" y="1652631"/>
            <a:ext cx="0" cy="271296"/>
          </a:xfrm>
          <a:prstGeom prst="straightConnector1">
            <a:avLst/>
          </a:prstGeom>
          <a:noFill/>
          <a:ln w="9525" cap="flat" cmpd="sng" algn="ctr">
            <a:solidFill>
              <a:srgbClr val="00336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Текст 5"/>
          <p:cNvSpPr txBox="1">
            <a:spLocks noGrp="1"/>
          </p:cNvSpPr>
          <p:nvPr>
            <p:ph type="body" sz="quarter" idx="10"/>
          </p:nvPr>
        </p:nvSpPr>
        <p:spPr>
          <a:xfrm>
            <a:off x="2124075" y="6524059"/>
            <a:ext cx="67976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marL="827088" indent="-28575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marL="1235075" indent="-228600" algn="l" rtl="0" fontAlgn="base">
              <a:spcBef>
                <a:spcPct val="0"/>
              </a:spcBef>
              <a:spcAft>
                <a:spcPct val="0"/>
              </a:spcAft>
              <a:buChar char="•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marL="1643063" indent="-228600" algn="l" rtl="0" fontAlgn="base">
              <a:spcBef>
                <a:spcPct val="0"/>
              </a:spcBef>
              <a:spcAft>
                <a:spcPct val="0"/>
              </a:spcAft>
              <a:buChar char="–"/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0"/>
              </a:spcBef>
              <a:spcAft>
                <a:spcPct val="0"/>
              </a:spcAft>
              <a:buChar char="»"/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/>
            <a:r>
              <a:rPr lang="ru-RU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потребителей 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90B67A2-03E3-831F-36AB-C4EA624E2355}"/>
              </a:ext>
            </a:extLst>
          </p:cNvPr>
          <p:cNvSpPr/>
          <p:nvPr/>
        </p:nvSpPr>
        <p:spPr>
          <a:xfrm>
            <a:off x="4719968" y="1942686"/>
            <a:ext cx="4122027" cy="43553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alt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Заявителя</a:t>
            </a:r>
          </a:p>
          <a:p>
            <a:r>
              <a:rPr lang="ru-RU" alt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Сеть газопотребления</a:t>
            </a:r>
          </a:p>
          <a:p>
            <a:endParaRPr lang="ru-RU" alt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проект в границах земельного участка заявителя и предоставить 1 экземпляр в ГРО.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создание сети газопотребления.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Уведомить ГРО выполнении ТУ.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ГРО доступ к объекту 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осуществления мониторинга выполнения заявителем ТУ, в том числе предоставить акт первичного обследования дымоходов и вентиляционных каналов, выполненного специализированной организацией.</a:t>
            </a:r>
            <a:endParaRPr lang="en-US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Подписать акт о готовности сетей газопотребления и газоиспользующего оборудования домовладения к подключению (далее – акт о готовности).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Заключить договор на техническое обслуживание сети газораспределения и (или) газопотребления внутридомового газового оборудования и договор поставки газа после подписания акта о готовности, </a:t>
            </a:r>
            <a:r>
              <a:rPr lang="ru-RU" sz="1200" u="sng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уведомив об этом ГРО</a:t>
            </a:r>
          </a:p>
          <a:p>
            <a:pPr marL="285750" lvl="0" indent="-285750" algn="just">
              <a:buFontTx/>
              <a:buChar char="-"/>
            </a:pP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Осуществить фактическое присоединение объекта </a:t>
            </a:r>
            <a:r>
              <a:rPr lang="ru-RU" sz="1200" kern="0" dirty="0" err="1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догазификации</a:t>
            </a:r>
            <a:r>
              <a:rPr lang="ru-RU" sz="1200" kern="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(но не ранее подписания акта готовности) и составить акт о подключении.</a:t>
            </a:r>
            <a:endParaRPr lang="en-US" sz="1200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44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420769"/>
              </p:ext>
            </p:extLst>
          </p:nvPr>
        </p:nvGraphicFramePr>
        <p:xfrm>
          <a:off x="323528" y="188640"/>
          <a:ext cx="8496944" cy="6395747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285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1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37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Единовременная 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материальная помощь отдельным категориям граждан </a:t>
                      </a:r>
                      <a:endParaRPr lang="en-US" sz="14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случае необходимости газификации жилого помещения</a:t>
                      </a:r>
                      <a:r>
                        <a:rPr lang="ru-RU" sz="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Правительства Республики Коми </a:t>
                      </a: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29.08.2008 N 222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</a:t>
                      </a: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мерах по реализации Закона Республики Коми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</a:t>
                      </a: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социальных выплатах на оказание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единовременной материальной помощи гражданам,  оказавшимся по не зависящим от них обстоятельствам в тяжелом материальном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положении»)</a:t>
                      </a:r>
                      <a:endParaRPr lang="ru-RU" sz="800" b="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Вопрос 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71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Кто имеет право?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одиноко проживающие пенсионеры, а также супружеские пары из числа указанных лиц или совместно проживающие граждане из числа указанных лиц, не являющиеся супружеской парой;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семьи, имеющие 2 и более детей в возрасте до 18 лет (до 23 лет, обучающихся в образовательных организациях по очной форме обучения);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неполные семьи, в которых один родитель воспитывает одного и более детей до 18 лет (до 23 лет, обучающихся в образовательных организациях по очной форме обучения);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лица, осуществляющие уход за детьми-инвалидами;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Великой Отечественной войны;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участники Великой Отечественной войны;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семьи, в которых возраст супругов не превышает 40 лет;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специалисты в возрасте до 35 лет, которые не менее трех лет после окончания профессиональной образовательной организации или образовательной организации высшего образования, осуществляющих образовательную деятельность по имеющим государственную аккредитацию основным образовательным программам, проживают в сельских населенных пунктах или поселках городского типа в Республике Коми и работают в организациях, расположенных в указанных населенных пунктах;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боевых действий и ветераны боевых действий, члены семей погибших (умерших) инвалидов боевых действий и ветеранов боевых действий;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семьи с детьми, проживающие по месту жительства (пребывания) в сельской местности;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I, II, III групп;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малоимущие семьи и малоимущие одиноко проживающие граждане;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граждане Российской Федерации, принимающие (принимавшие) участие в специальной военной операции (далее - участники специальной военной операции), и совместно проживающие члены семьи участника специальной военной операции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0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Каким способом предоставляется материальная помощь?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счет подрядной организации (если гражданин не оплатил работы на день обращения за материальной помощью);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счет гражданина (если гражданин фактически понес такие расходы на день обращения за материальной помощью)</a:t>
                      </a:r>
                      <a:endParaRPr lang="ru-RU" sz="800" b="1" u="sng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Гражданин</a:t>
                      </a:r>
                      <a:r>
                        <a:rPr lang="ru-RU" sz="8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фактически понесший расходы на газификацию жилого помещения на день обращения за материальной 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помощью,  </a:t>
                      </a:r>
                      <a:r>
                        <a:rPr lang="ru-RU" sz="8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вправе обратиться за материальной помощью в течение года с даты составления акта о подключении (технологическом присоединении), содержащего информацию о разграничении имущественной принадлежности и эксплуатационной ответственности 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сторон</a:t>
                      </a:r>
                      <a:endParaRPr lang="ru-RU" sz="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68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Какие условия предоставления?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принадлежность к одной из категорий;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принадлежность жилого помещения гражданину на праве собственности или на праве долевой собственности;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проживание в этом жилом помещении по месту жительства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9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Какой</a:t>
                      </a:r>
                      <a:r>
                        <a:rPr lang="ru-RU" sz="800" b="1" baseline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размер?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b="0" i="0" u="none" strike="noStrike" kern="12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Размер материальной помощи определяется на основании договора (договоров) и составляет не более 100 000 рублей на одно жилое помещение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80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Какие документы необходимы?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документ, удостоверяющий личность гражданина;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договор на проведение работ (оказание услуг) по газификации жилого помещения, заключенный с подрядной организацией;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документ, подтверждающий категорию.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  <a:buNone/>
                      </a:pPr>
                      <a:r>
                        <a:rPr lang="ru-RU" sz="800" b="0" u="sng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Дополнительно в случае компенсации расходов</a:t>
                      </a:r>
                      <a:r>
                        <a:rPr lang="ru-RU" sz="800" b="0" u="sng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акт о подключении (технологическом присоединении), содержащий информацию о разграничении имущественной принадлежности и эксплуатационной ответственности сторон </a:t>
                      </a:r>
                    </a:p>
                    <a:p>
                      <a:pPr marL="171450" indent="-171450" algn="l"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800" b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документы, подтверждающие расходы, произведенные гражданами на газификацию жилого помещения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800" b="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После завершения работ по газификации </a:t>
                      </a:r>
                      <a:r>
                        <a:rPr lang="ru-RU" sz="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жилого помещения -документ, подтверждающий целевое использование материальной помощи, - акт о подключении (технологическом присоединении), содержащий информацию о разграничении имущественной принадлежности и эксплуатационной ответственности сторон.</a:t>
                      </a:r>
                      <a:endParaRPr lang="ru-RU" sz="8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1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 направлений расходования?</a:t>
                      </a:r>
                      <a:endParaRPr lang="ru-RU" sz="800" b="1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проектирование и/или строительство газопровода в границах земельного участка, на котором расположено жилое помещение;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проектирование и/или строительство газопровода внутри жилого помещения;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приобретение и установка (монтаж) внутридомового газоиспользующего оборудования и приборов учета газа </a:t>
                      </a:r>
                      <a:endParaRPr lang="ru-RU" sz="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98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Куда</a:t>
                      </a:r>
                      <a:r>
                        <a:rPr lang="ru-RU" sz="800" b="1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обращаться?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Центр</a:t>
                      </a:r>
                      <a:r>
                        <a:rPr lang="ru-RU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социальной защиты населения по месту жительства; МФЦ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815" y="6483927"/>
            <a:ext cx="314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4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603980"/>
              </p:ext>
            </p:extLst>
          </p:nvPr>
        </p:nvGraphicFramePr>
        <p:xfrm>
          <a:off x="390698" y="0"/>
          <a:ext cx="8429774" cy="6529472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275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46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455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льготным категориям граждан при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Республике Коми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(Постановление Правительства Республики Коми </a:t>
                      </a:r>
                      <a:r>
                        <a:rPr lang="ru-RU" sz="8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02.04.2024 № 159 «Об утверждении Порядка и условий предоставления субсидий льготным категориям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на покупку и установку газоиспользующего оборудования, проведение работ внутри границ их земельных участков в рамках реализации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по осуществлению подключения (технологического присоединения) газоиспользующего оборудования и объектов капитального строительства к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газораспределительным сетям при </a:t>
                      </a:r>
                      <a:r>
                        <a:rPr lang="ru-RU" sz="800" b="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Республике Коми»)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Вопрос 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25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Кто имеет право?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ветераны Великой Отечественной войны;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ветераны боевых действий;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Великой Отечественной войны и инвалиды боевых действий (далее - инвалиды войны);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участники специальной военной операции и члены их семей;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инвалиды первой группы;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лица, осуществляющие уход за детьми-инвалидами;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малоимущие граждане, в том числе малоимущие семьи с детьми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44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Каким способом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предоставляется субсидия?</a:t>
                      </a:r>
                      <a:endParaRPr lang="ru-RU" sz="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Путем направления денежных средств </a:t>
                      </a:r>
                      <a:r>
                        <a:rPr lang="ru-RU" sz="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8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епосредственно газораспределительной организации в счет внесения платы за гражданина </a:t>
                      </a:r>
                      <a:endParaRPr lang="ru-RU" sz="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491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Какие условия предоставления?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гражданство Российской Федерации;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принадлежность к одной из категорий граждан;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принадлежность жилого помещения на территории Республики Коми гражданину на праве собственности или на праве долевой собственности или на ином предусмотренном законом праве;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заключение предусматривающего осуществление мероприятий по подключению (технологическому присоединению) в пределах границ земельного участка гражданина, и (или) по проектированию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и (или) по строительству газопровода от границ земельного участка до объекта капитального строительства, и (или) по установке газоиспользующего оборудования, и (или) по строительству либо реконструкции внутреннего газопровода объекта капитального строительства, и (или) по установке прибора учета газа, и (или) по поставке газоиспользующего оборудования, и (или) по поставке прибора учета газа, договора о подключении в рамках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либо дополнительного соглашения к заключенному до 31 декабря 2023 г. (включительно) договору о подключении в рамках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(с газораспределительной организацией)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Какой</a:t>
                      </a:r>
                      <a:r>
                        <a:rPr lang="ru-RU" sz="800" b="1" baseline="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размер?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размере фактически произведенных затрат, но не более 100 000</a:t>
                      </a:r>
                      <a:r>
                        <a:rPr lang="ru-RU" sz="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рублей на одно жилое помещение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4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Какие документы необходимы?</a:t>
                      </a: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документ, удостоверяющий личность гражданина;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заверенная в установленном порядке копия договора</a:t>
                      </a:r>
                      <a:r>
                        <a:rPr lang="ru-RU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подключении в рамках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догазификации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документ, подтверждающий категорию</a:t>
                      </a:r>
                      <a:endParaRPr lang="ru-RU" sz="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53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 направлений расходования?</a:t>
                      </a:r>
                      <a:endParaRPr lang="ru-RU" sz="800" b="1" i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проектирование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включая расходы на проведение инженерно-геодезических изысканий, разработку проектной документации и</a:t>
                      </a:r>
                      <a:r>
                        <a:rPr lang="ru-RU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рабочей документации, согласование прокладки объектов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владельцами смежных коммуникаций (при необходимости);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осуществление строительно-монтажных работ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включая расходы на строительство линейной части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(газопровода), строительство пунктов редуцирования газа и устройств электрохимической защиты от коррозии, установку отключающих устройств, фитингов и других устройств и сооружений сети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газопотребления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устройство внутреннего газопровода на объекте капитального строительства, на покраску газопроводов, продувку газопроводов и газоиспользующего оборудования, испытание газопровода на герметичность, на выполнение пусконаладочных работ, проведение контрольной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опрессовки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газопровода;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газоиспользующее оборудование, произведенное на территории Российской Федерации (котел (газовый двухконтурный или одноконтурный напольный котел, газовый двухконтурный или одноконтурный настенный котел); газовый водонагреватель; газовая плита, газовая варочная панель; счетчики газа (прибор учета газа); колонка (или бойлер косвенного нагрева); система контроля загазованности; иное допустимое к установке в домовладениях оборудование, работающее на природном газе и необходимое для отопления (теплоснабжения) домовладений и для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пищеприготовления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80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Куда</a:t>
                      </a:r>
                      <a:r>
                        <a:rPr lang="ru-RU" sz="800" b="1" baseline="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обращаться?</a:t>
                      </a:r>
                      <a:endParaRPr lang="ru-RU" sz="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Центр</a:t>
                      </a:r>
                      <a:r>
                        <a:rPr lang="ru-RU" sz="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социальной защиты 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852" marR="40852" marT="0" marB="0">
                    <a:pattFill prst="pct5">
                      <a:fgClr>
                        <a:schemeClr val="accent4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5329" y="645480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8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7513</TotalTime>
  <Words>1880</Words>
  <Application>Microsoft Office PowerPoint</Application>
  <PresentationFormat>Экран (4:3)</PresentationFormat>
  <Paragraphs>137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6</vt:i4>
      </vt:variant>
    </vt:vector>
  </HeadingPairs>
  <TitlesOfParts>
    <vt:vector size="20" baseType="lpstr">
      <vt:lpstr>Arial</vt:lpstr>
      <vt:lpstr>Arial Narrow</vt:lpstr>
      <vt:lpstr>Calibri</vt:lpstr>
      <vt:lpstr>Times New Roman</vt:lpstr>
      <vt:lpstr>Wingdings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Тема Office</vt:lpstr>
      <vt:lpstr>Памятка  при догазификации домовладений</vt:lpstr>
      <vt:lpstr>Догазификация</vt:lpstr>
      <vt:lpstr>Порядок действий для подключения к сетям газораспределения</vt:lpstr>
      <vt:lpstr>Порядок действий для подключения к сетям газораспределения</vt:lpstr>
      <vt:lpstr>Презентация PowerPoint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Скок Нина Федоровна</cp:lastModifiedBy>
  <cp:revision>255</cp:revision>
  <cp:lastPrinted>2024-12-05T12:11:07Z</cp:lastPrinted>
  <dcterms:created xsi:type="dcterms:W3CDTF">2009-07-15T11:37:47Z</dcterms:created>
  <dcterms:modified xsi:type="dcterms:W3CDTF">2024-12-05T13:23:14Z</dcterms:modified>
</cp:coreProperties>
</file>