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3B0C"/>
    <a:srgbClr val="0033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75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11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55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68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37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94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7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337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89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27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62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24D84-E6A1-4C35-8064-759E4F60E986}" type="datetimeFigureOut">
              <a:rPr lang="ru-RU" smtClean="0"/>
              <a:t>07.08.2025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07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.png"/><Relationship Id="rId34" Type="http://schemas.openxmlformats.org/officeDocument/2006/relationships/image" Target="../media/image3.png"/><Relationship Id="rId17" Type="http://schemas.openxmlformats.org/officeDocument/2006/relationships/image" Target="../media/image507.svg"/><Relationship Id="rId33" Type="http://schemas.openxmlformats.org/officeDocument/2006/relationships/image" Target="../media/image523.svg"/><Relationship Id="rId38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37" Type="http://schemas.openxmlformats.org/officeDocument/2006/relationships/image" Target="../media/image6.png"/><Relationship Id="rId36" Type="http://schemas.openxmlformats.org/officeDocument/2006/relationships/image" Target="../media/image5.png"/><Relationship Id="rId35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9" Type="http://schemas.openxmlformats.org/officeDocument/2006/relationships/image" Target="../media/image13.png"/><Relationship Id="rId34" Type="http://schemas.openxmlformats.org/officeDocument/2006/relationships/image" Target="../media/image8.png"/><Relationship Id="rId33" Type="http://schemas.openxmlformats.org/officeDocument/2006/relationships/image" Target="../media/image523.svg"/><Relationship Id="rId38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37" Type="http://schemas.openxmlformats.org/officeDocument/2006/relationships/image" Target="../media/image11.png"/><Relationship Id="rId36" Type="http://schemas.openxmlformats.org/officeDocument/2006/relationships/image" Target="../media/image10.png"/><Relationship Id="rId35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28">
            <a:extLst>
              <a:ext uri="{FF2B5EF4-FFF2-40B4-BE49-F238E27FC236}">
                <a16:creationId xmlns:a16="http://schemas.microsoft.com/office/drawing/2014/main" id="{094D26D5-50AD-2F36-C8AD-156F4C32B5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8961120" y="0"/>
            <a:ext cx="944880" cy="6858000"/>
          </a:xfrm>
          <a:prstGeom prst="rect">
            <a:avLst/>
          </a:prstGeom>
        </p:spPr>
      </p:pic>
      <p:pic>
        <p:nvPicPr>
          <p:cNvPr id="5" name="Graphic 48">
            <a:extLst>
              <a:ext uri="{FF2B5EF4-FFF2-40B4-BE49-F238E27FC236}">
                <a16:creationId xmlns:a16="http://schemas.microsoft.com/office/drawing/2014/main" id="{47C1CBD6-908A-B0EC-3490-5A08B5F5537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33"/>
              </a:ext>
            </a:extLst>
          </a:blip>
          <a:stretch>
            <a:fillRect/>
          </a:stretch>
        </p:blipFill>
        <p:spPr>
          <a:xfrm flipH="1">
            <a:off x="9235440" y="2617389"/>
            <a:ext cx="670560" cy="4240611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86" y="4496256"/>
            <a:ext cx="2028162" cy="20213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03115" y="2183203"/>
            <a:ext cx="2865601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Участнику специальной </a:t>
            </a:r>
          </a:p>
          <a:p>
            <a:r>
              <a:rPr lang="ru-RU" sz="24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военной операции</a:t>
            </a:r>
          </a:p>
          <a:p>
            <a:endParaRPr lang="ru-RU" sz="1200" dirty="0" smtClean="0">
              <a:solidFill>
                <a:srgbClr val="0033A0"/>
              </a:solidFill>
              <a:latin typeface="Montserrat Light" panose="00000400000000000000" pitchFamily="2" charset="-52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079" y="432038"/>
            <a:ext cx="1148562" cy="538627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3164860" cy="6865079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678080" y="-7079"/>
            <a:ext cx="3227920" cy="6865079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788095" y="435415"/>
            <a:ext cx="253082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Контактные данные</a:t>
            </a:r>
          </a:p>
          <a:p>
            <a:endParaRPr lang="ru-RU" sz="1600" dirty="0" smtClean="0">
              <a:solidFill>
                <a:srgbClr val="0033A0"/>
              </a:solidFill>
              <a:latin typeface="Montserrat Medium" panose="00000600000000000000" pitchFamily="2" charset="-52"/>
            </a:endParaRPr>
          </a:p>
          <a:p>
            <a:r>
              <a:rPr lang="ru-RU" sz="12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Кадровый центр </a:t>
            </a:r>
          </a:p>
          <a:p>
            <a:r>
              <a:rPr lang="ru-RU" sz="12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«Работа России» </a:t>
            </a:r>
            <a:br>
              <a:rPr lang="ru-RU" sz="12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</a:br>
            <a:r>
              <a:rPr lang="ru-RU" sz="12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Республики Коми </a:t>
            </a:r>
          </a:p>
          <a:p>
            <a:endParaRPr lang="ru-RU" sz="1200" dirty="0">
              <a:solidFill>
                <a:srgbClr val="0033A0"/>
              </a:solidFill>
              <a:latin typeface="Montserrat Medium" panose="00000600000000000000" pitchFamily="2" charset="-52"/>
            </a:endParaRPr>
          </a:p>
          <a:p>
            <a:r>
              <a:rPr lang="ru-RU" sz="12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Адрес: Республика Коми, город Сыктывкар, </a:t>
            </a:r>
            <a:br>
              <a:rPr lang="ru-RU" sz="12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</a:br>
            <a:r>
              <a:rPr lang="ru-RU" sz="12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ул. Свободы, 25</a:t>
            </a:r>
            <a:endParaRPr lang="ru-RU" sz="1600" dirty="0" smtClean="0">
              <a:solidFill>
                <a:srgbClr val="0033A0"/>
              </a:solidFill>
              <a:latin typeface="Montserrat Medium" panose="00000600000000000000" pitchFamily="2" charset="-5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88095" y="2427887"/>
            <a:ext cx="26312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F4521"/>
                </a:solidFill>
                <a:latin typeface="Montserrat Medium" panose="00000600000000000000" pitchFamily="2" charset="-52"/>
              </a:rPr>
              <a:t>8 (8212</a:t>
            </a:r>
            <a:r>
              <a:rPr lang="ru-RU" sz="2000" dirty="0">
                <a:solidFill>
                  <a:srgbClr val="CF4521"/>
                </a:solidFill>
                <a:latin typeface="Montserrat Medium" panose="00000600000000000000" pitchFamily="2" charset="-52"/>
              </a:rPr>
              <a:t>) 255-338 </a:t>
            </a:r>
            <a:endParaRPr lang="ru-RU" sz="2000" dirty="0" smtClean="0">
              <a:solidFill>
                <a:srgbClr val="CF4521"/>
              </a:solidFill>
              <a:latin typeface="Montserrat Medium" panose="00000600000000000000" pitchFamily="2" charset="-52"/>
            </a:endParaRPr>
          </a:p>
          <a:p>
            <a:endParaRPr lang="ru-RU" sz="2000" dirty="0" smtClean="0">
              <a:solidFill>
                <a:srgbClr val="CF4521"/>
              </a:solidFill>
              <a:latin typeface="Montserrat Medium" panose="00000600000000000000" pitchFamily="2" charset="-5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20079" y="1004106"/>
            <a:ext cx="194104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  <a:t>Кадровый центр «Работа России» </a:t>
            </a:r>
            <a:br>
              <a:rPr lang="ru-RU" sz="11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</a:br>
            <a:r>
              <a:rPr lang="ru-RU" sz="11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  <a:t>Республики Коми</a:t>
            </a:r>
            <a:endParaRPr lang="ru-RU" sz="1100" dirty="0">
              <a:solidFill>
                <a:srgbClr val="0033A0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15646" y="3633601"/>
            <a:ext cx="26280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Как 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действовать </a:t>
            </a: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и 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куда обращаться </a:t>
            </a: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 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разных </a:t>
            </a: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жизненных ситуациях, читайте по </a:t>
            </a:r>
            <a:r>
              <a:rPr lang="en-US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QR</a:t>
            </a: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-коду</a:t>
            </a: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058" y="4422472"/>
            <a:ext cx="1440000" cy="1440000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>
            <a:off x="364234" y="1450697"/>
            <a:ext cx="25308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По ссылке вы найдёте алгоритмы: </a:t>
            </a:r>
          </a:p>
          <a:p>
            <a:pPr marL="171450" indent="-171450">
              <a:buFontTx/>
              <a:buChar char="-"/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проведения 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медико-социальной экспертизы </a:t>
            </a:r>
            <a:endParaRPr lang="ru-RU" sz="1100" dirty="0" smtClean="0">
              <a:solidFill>
                <a:srgbClr val="0033A0"/>
              </a:solidFill>
              <a:latin typeface="Montserrat Medium" panose="00000600000000000000" pitchFamily="2" charset="-52"/>
            </a:endParaRPr>
          </a:p>
          <a:p>
            <a:pPr marL="171450" indent="-171450">
              <a:buFontTx/>
              <a:buChar char="-"/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получения медицинской помощи</a:t>
            </a:r>
          </a:p>
          <a:p>
            <a:pPr marL="171450" indent="-171450">
              <a:buFontTx/>
              <a:buChar char="-"/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получение комплексной помощи 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в оформлении документов, трудоустройстве и т.д. </a:t>
            </a:r>
            <a:endParaRPr lang="ru-RU" sz="1100" dirty="0" smtClean="0">
              <a:solidFill>
                <a:srgbClr val="0033A0"/>
              </a:solidFill>
              <a:latin typeface="Montserrat Medium" panose="00000600000000000000" pitchFamily="2" charset="-52"/>
            </a:endParaRPr>
          </a:p>
          <a:p>
            <a:pPr marL="171450" indent="-171450">
              <a:buFontTx/>
              <a:buChar char="-"/>
            </a:pP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м</a:t>
            </a:r>
            <a:r>
              <a:rPr lang="ru-RU" sz="110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еры </a:t>
            </a: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поддержки </a:t>
            </a:r>
            <a:r>
              <a:rPr lang="ru-RU" sz="110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 сфере 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занятости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64234" y="435415"/>
            <a:ext cx="2530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В помощь участнику специальной военной операции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3791339" y="3405078"/>
            <a:ext cx="2628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Портал «Работа России» </a:t>
            </a:r>
          </a:p>
          <a:p>
            <a:r>
              <a:rPr lang="en-US" sz="1400" dirty="0">
                <a:solidFill>
                  <a:srgbClr val="CF3B0C"/>
                </a:solidFill>
                <a:latin typeface="Montserrat Medium" panose="00000600000000000000" pitchFamily="2" charset="-52"/>
              </a:rPr>
              <a:t>trudvsem.ru</a:t>
            </a:r>
            <a:endParaRPr lang="ru-RU" sz="1400" dirty="0" smtClean="0">
              <a:solidFill>
                <a:srgbClr val="0033A0"/>
              </a:solidFill>
              <a:latin typeface="Montserrat Medium" panose="00000600000000000000" pitchFamily="2" charset="-52"/>
            </a:endParaRPr>
          </a:p>
          <a:p>
            <a:endParaRPr lang="ru-RU" sz="1400" dirty="0" smtClean="0">
              <a:solidFill>
                <a:srgbClr val="0033A0"/>
              </a:solidFill>
              <a:latin typeface="Montserrat Medium" panose="00000600000000000000" pitchFamily="2" charset="-52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955" y="3718389"/>
            <a:ext cx="1080000" cy="1080000"/>
          </a:xfrm>
          <a:prstGeom prst="rect">
            <a:avLst/>
          </a:prstGeom>
        </p:spPr>
      </p:pic>
      <p:sp>
        <p:nvSpPr>
          <p:cNvPr id="44" name="Прямоугольник 43"/>
          <p:cNvSpPr/>
          <p:nvPr/>
        </p:nvSpPr>
        <p:spPr>
          <a:xfrm>
            <a:off x="3791339" y="4921688"/>
            <a:ext cx="262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Мы в </a:t>
            </a:r>
            <a:r>
              <a:rPr lang="ru-RU" sz="1400" dirty="0" err="1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ВКонтакте</a:t>
            </a:r>
            <a:endParaRPr lang="ru-RU" sz="1400" dirty="0" smtClean="0">
              <a:solidFill>
                <a:srgbClr val="0033A0"/>
              </a:solidFill>
              <a:latin typeface="Montserrat Medium" panose="00000600000000000000" pitchFamily="2" charset="-52"/>
            </a:endParaRPr>
          </a:p>
          <a:p>
            <a:r>
              <a:rPr lang="en-US" sz="140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vk.com/</a:t>
            </a:r>
            <a:r>
              <a:rPr lang="en-US" sz="1400" dirty="0" err="1" smtClean="0">
                <a:solidFill>
                  <a:srgbClr val="CF3B0C"/>
                </a:solidFill>
                <a:latin typeface="Montserrat Medium" panose="00000600000000000000" pitchFamily="2" charset="-52"/>
              </a:rPr>
              <a:t>czn_syk</a:t>
            </a:r>
            <a:endParaRPr lang="ru-RU" sz="1400" dirty="0" smtClean="0">
              <a:solidFill>
                <a:srgbClr val="0033A0"/>
              </a:solidFill>
              <a:latin typeface="Montserrat Medium" panose="00000600000000000000" pitchFamily="2" charset="-52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955" y="5483598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02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8">
            <a:extLst>
              <a:ext uri="{FF2B5EF4-FFF2-40B4-BE49-F238E27FC236}">
                <a16:creationId xmlns:a16="http://schemas.microsoft.com/office/drawing/2014/main" id="{47C1CBD6-908A-B0EC-3490-5A08B5F55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3"/>
              </a:ext>
            </a:extLst>
          </a:blip>
          <a:stretch>
            <a:fillRect/>
          </a:stretch>
        </p:blipFill>
        <p:spPr>
          <a:xfrm>
            <a:off x="9688" y="1474287"/>
            <a:ext cx="387152" cy="5383714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3161893" cy="6865079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762160" y="-7079"/>
            <a:ext cx="3158793" cy="6865079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14463" y="460080"/>
            <a:ext cx="23887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Получить меры поддержки службы занятости можно: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4463" y="1309016"/>
            <a:ext cx="26225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Очно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57144" y="1645189"/>
            <a:ext cx="2219443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Обратиться в филиал Кадрового центра «Работа России» Республики Коми с документом, удостоверяющим личность</a:t>
            </a:r>
          </a:p>
          <a:p>
            <a:pPr>
              <a:spcBef>
                <a:spcPts val="600"/>
              </a:spcBef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Обратиться к специалистам кадрового центра, осуществляющим прием в 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Филиале </a:t>
            </a: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Государственного 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фонда поддержки участников специальной военной операции «Защитники Отечества» </a:t>
            </a:r>
            <a:endParaRPr lang="ru-RU" sz="1050" dirty="0">
              <a:solidFill>
                <a:srgbClr val="0033A0"/>
              </a:solidFill>
              <a:latin typeface="Montserrat Medium" panose="00000600000000000000" pitchFamily="2" charset="-5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77494" y="460079"/>
            <a:ext cx="2640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Возможности кадровых центров «Работа России»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347098" y="1381674"/>
            <a:ext cx="2264741" cy="4501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Организация ярмарок 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вакансий и открытых отборов</a:t>
            </a:r>
          </a:p>
          <a:p>
            <a:pPr>
              <a:spcBef>
                <a:spcPts val="6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Содействие в поиске работы или временного трудоустройства</a:t>
            </a:r>
          </a:p>
          <a:p>
            <a:pPr>
              <a:spcBef>
                <a:spcPts val="6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Индивидуальное кураторство </a:t>
            </a:r>
          </a:p>
          <a:p>
            <a:pPr>
              <a:spcBef>
                <a:spcPts val="6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Составление 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индивидуальной карьерной траектории</a:t>
            </a:r>
          </a:p>
          <a:p>
            <a:pPr>
              <a:spcBef>
                <a:spcPts val="6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Помощь в составлении 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эффективного резюме</a:t>
            </a:r>
          </a:p>
          <a:p>
            <a:pPr>
              <a:spcBef>
                <a:spcPts val="600"/>
              </a:spcBef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Подготовка </a:t>
            </a: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/>
            </a:r>
            <a:b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</a:b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к </a:t>
            </a: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собеседованию</a:t>
            </a:r>
          </a:p>
          <a:p>
            <a:pPr>
              <a:spcBef>
                <a:spcPts val="600"/>
              </a:spcBef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Профессиональная ориентация</a:t>
            </a:r>
          </a:p>
          <a:p>
            <a:pPr>
              <a:spcBef>
                <a:spcPts val="6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Содействие в получении новой профессии</a:t>
            </a:r>
          </a:p>
          <a:p>
            <a:pPr>
              <a:spcBef>
                <a:spcPts val="600"/>
              </a:spcBef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Содействие </a:t>
            </a: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 повышении квалификации</a:t>
            </a:r>
          </a:p>
          <a:p>
            <a:pPr>
              <a:spcBef>
                <a:spcPts val="6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Психологическая поддержка и адаптация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4463" y="4335576"/>
            <a:ext cx="26225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Онлайн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57144" y="4649287"/>
            <a:ext cx="22194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Через Единую цифровую платформу «Работа России» </a:t>
            </a:r>
            <a:r>
              <a:rPr lang="en-US" sz="110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trudvsem.ru </a:t>
            </a:r>
            <a:endParaRPr lang="ru-RU" sz="1100" dirty="0" smtClean="0">
              <a:solidFill>
                <a:srgbClr val="CF3B0C"/>
              </a:solidFill>
              <a:latin typeface="Montserrat Medium" panose="00000600000000000000" pitchFamily="2" charset="-52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63" y="1722423"/>
            <a:ext cx="233054" cy="28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63" y="2790699"/>
            <a:ext cx="233054" cy="28800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3576357" y="460080"/>
            <a:ext cx="270053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Личный кабинет </a:t>
            </a:r>
            <a:r>
              <a:rPr lang="ru-RU" sz="15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гражданина на портале «Работа России»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3868245" y="1291077"/>
            <a:ext cx="2546049" cy="2500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Размещение резюме</a:t>
            </a: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Вакансии</a:t>
            </a: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Отклики и предложения работодателей</a:t>
            </a:r>
          </a:p>
          <a:p>
            <a:pPr>
              <a:spcBef>
                <a:spcPts val="300"/>
              </a:spcBef>
            </a:pPr>
            <a:r>
              <a:rPr lang="ru-RU" sz="1050" dirty="0">
                <a:solidFill>
                  <a:srgbClr val="0033A0"/>
                </a:solidFill>
                <a:latin typeface="Montserrat Medium" panose="00000600000000000000" pitchFamily="2" charset="-52"/>
              </a:rPr>
              <a:t>Информация и доступ к услугам и сервисам службы занятости</a:t>
            </a: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История заявлений</a:t>
            </a: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Подача заявлений на профессиональное обучение</a:t>
            </a: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Новости</a:t>
            </a: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Полезные статьи</a:t>
            </a: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Ответы на часто задаваемые вопросы</a:t>
            </a:r>
            <a:endParaRPr lang="ru-RU" sz="1050" dirty="0">
              <a:solidFill>
                <a:srgbClr val="0033A0"/>
              </a:solidFill>
              <a:latin typeface="Montserrat Medium" panose="00000600000000000000" pitchFamily="2" charset="-5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76357" y="4091645"/>
            <a:ext cx="263030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Как авторизоваться  </a:t>
            </a:r>
            <a:r>
              <a:rPr lang="ru-RU" sz="15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на портале «Работа России»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868245" y="4922642"/>
            <a:ext cx="254604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Зайти на портал «Работа России» </a:t>
            </a:r>
            <a:r>
              <a:rPr lang="en-US" sz="1050" dirty="0">
                <a:solidFill>
                  <a:srgbClr val="CF3B0C"/>
                </a:solidFill>
                <a:latin typeface="Montserrat Medium" panose="00000600000000000000" pitchFamily="2" charset="-52"/>
              </a:rPr>
              <a:t>trudvsem.ru </a:t>
            </a:r>
            <a:endParaRPr lang="ru-RU" sz="1050" dirty="0" smtClean="0">
              <a:solidFill>
                <a:srgbClr val="0033A0"/>
              </a:solidFill>
              <a:latin typeface="Montserrat Medium" panose="00000600000000000000" pitchFamily="2" charset="-52"/>
            </a:endParaRP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Выбрать в меню пункт </a:t>
            </a:r>
            <a:r>
              <a:rPr lang="ru-RU" sz="105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«Войти»</a:t>
            </a: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Перейти на вкладку </a:t>
            </a:r>
            <a:r>
              <a:rPr lang="ru-RU" sz="105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«Для соискателей»</a:t>
            </a: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Нажать кнопку </a:t>
            </a:r>
            <a:r>
              <a:rPr lang="ru-RU" sz="105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«Войти </a:t>
            </a:r>
            <a:br>
              <a:rPr lang="ru-RU" sz="105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</a:br>
            <a:r>
              <a:rPr lang="ru-RU" sz="105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через портал </a:t>
            </a:r>
            <a:r>
              <a:rPr lang="ru-RU" sz="1050" dirty="0" err="1" smtClean="0">
                <a:solidFill>
                  <a:srgbClr val="CF3B0C"/>
                </a:solidFill>
                <a:latin typeface="Montserrat Medium" panose="00000600000000000000" pitchFamily="2" charset="-52"/>
              </a:rPr>
              <a:t>Госуслуги</a:t>
            </a:r>
            <a:r>
              <a:rPr lang="ru-RU" sz="1050" dirty="0" smtClean="0">
                <a:solidFill>
                  <a:srgbClr val="CF3B0C"/>
                </a:solidFill>
                <a:latin typeface="Montserrat Medium" panose="00000600000000000000" pitchFamily="2" charset="-52"/>
              </a:rPr>
              <a:t>»</a:t>
            </a:r>
          </a:p>
          <a:p>
            <a:pPr>
              <a:spcBef>
                <a:spcPts val="300"/>
              </a:spcBef>
            </a:pPr>
            <a:r>
              <a:rPr lang="ru-RU" sz="105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Войти как частное лицо</a:t>
            </a:r>
            <a:endParaRPr lang="ru-RU" sz="1050" dirty="0">
              <a:solidFill>
                <a:srgbClr val="0033A0"/>
              </a:solidFill>
              <a:latin typeface="Montserrat Medium" panose="00000600000000000000" pitchFamily="2" charset="-52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1340936"/>
            <a:ext cx="145658" cy="180000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1537141"/>
            <a:ext cx="145658" cy="180000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1762193"/>
            <a:ext cx="145658" cy="180000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2125366"/>
            <a:ext cx="145658" cy="180000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2459961"/>
            <a:ext cx="145658" cy="180000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2675490"/>
            <a:ext cx="145658" cy="180000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3019617"/>
            <a:ext cx="145658" cy="180000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3225622"/>
            <a:ext cx="145658" cy="180000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3426864"/>
            <a:ext cx="145658" cy="180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5008499"/>
            <a:ext cx="145658" cy="180000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5335158"/>
            <a:ext cx="145658" cy="180000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5564973"/>
            <a:ext cx="145658" cy="180000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5920200"/>
            <a:ext cx="145658" cy="180000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7" y="6246843"/>
            <a:ext cx="145658" cy="180000"/>
          </a:xfrm>
          <a:prstGeom prst="rect">
            <a:avLst/>
          </a:prstGeom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74" y="5852290"/>
            <a:ext cx="527167" cy="394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94" y="1474286"/>
            <a:ext cx="145658" cy="180000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94" y="2016566"/>
            <a:ext cx="145658" cy="180000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94" y="2554673"/>
            <a:ext cx="145658" cy="180000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94" y="2963566"/>
            <a:ext cx="145658" cy="180000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94" y="4707861"/>
            <a:ext cx="145658" cy="180000"/>
          </a:xfrm>
          <a:prstGeom prst="rect">
            <a:avLst/>
          </a:prstGeom>
        </p:spPr>
      </p:pic>
      <p:pic>
        <p:nvPicPr>
          <p:cNvPr id="53" name="Рисунок 52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94" y="5104365"/>
            <a:ext cx="145658" cy="180000"/>
          </a:xfrm>
          <a:prstGeom prst="rect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94" y="3521267"/>
            <a:ext cx="145658" cy="180000"/>
          </a:xfrm>
          <a:prstGeom prst="rect">
            <a:avLst/>
          </a:prstGeom>
        </p:spPr>
      </p:pic>
      <p:pic>
        <p:nvPicPr>
          <p:cNvPr id="55" name="Рисунок 54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94" y="3936822"/>
            <a:ext cx="145658" cy="180000"/>
          </a:xfrm>
          <a:prstGeom prst="rect">
            <a:avLst/>
          </a:prstGeom>
        </p:spPr>
      </p:pic>
      <p:pic>
        <p:nvPicPr>
          <p:cNvPr id="56" name="Рисунок 55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94" y="4319039"/>
            <a:ext cx="145658" cy="180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78" y="5288823"/>
            <a:ext cx="1633860" cy="1391593"/>
          </a:xfrm>
          <a:prstGeom prst="rect">
            <a:avLst/>
          </a:prstGeom>
        </p:spPr>
      </p:pic>
      <p:pic>
        <p:nvPicPr>
          <p:cNvPr id="57" name="Graphic 48">
            <a:extLst>
              <a:ext uri="{FF2B5EF4-FFF2-40B4-BE49-F238E27FC236}">
                <a16:creationId xmlns:a16="http://schemas.microsoft.com/office/drawing/2014/main" id="{47C1CBD6-908A-B0EC-3490-5A08B5F55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3"/>
              </a:ext>
            </a:extLst>
          </a:blip>
          <a:stretch>
            <a:fillRect/>
          </a:stretch>
        </p:blipFill>
        <p:spPr>
          <a:xfrm rot="5400000" flipH="1" flipV="1">
            <a:off x="8294081" y="5231128"/>
            <a:ext cx="592340" cy="2661404"/>
          </a:xfrm>
          <a:prstGeom prst="rect">
            <a:avLst/>
          </a:prstGeom>
        </p:spPr>
      </p:pic>
      <p:sp>
        <p:nvSpPr>
          <p:cNvPr id="58" name="Прямоугольник 57"/>
          <p:cNvSpPr/>
          <p:nvPr/>
        </p:nvSpPr>
        <p:spPr>
          <a:xfrm>
            <a:off x="7382823" y="6336843"/>
            <a:ext cx="24322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Все услуги </a:t>
            </a:r>
            <a:b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</a:b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предоставляются бесплатно</a:t>
            </a:r>
            <a:endParaRPr lang="ru-RU" sz="1050" dirty="0">
              <a:solidFill>
                <a:srgbClr val="0033A0"/>
              </a:solidFill>
              <a:latin typeface="Montserrat Medium" panose="00000600000000000000" pitchFamily="2" charset="-52"/>
            </a:endParaRPr>
          </a:p>
        </p:txBody>
      </p:sp>
      <p:pic>
        <p:nvPicPr>
          <p:cNvPr id="59" name="Рисунок 58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494" y="5493464"/>
            <a:ext cx="145658" cy="1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2456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</TotalTime>
  <Words>294</Words>
  <Application>Microsoft Office PowerPoint</Application>
  <PresentationFormat>Лист A4 (210x297 мм)</PresentationFormat>
  <Paragraphs>55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Montserrat Light</vt:lpstr>
      <vt:lpstr>Montserrat Medium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Самарина Татьяна Степановна</cp:lastModifiedBy>
  <cp:revision>21</cp:revision>
  <dcterms:created xsi:type="dcterms:W3CDTF">2024-01-16T08:00:36Z</dcterms:created>
  <dcterms:modified xsi:type="dcterms:W3CDTF">2025-08-07T12:37:31Z</dcterms:modified>
</cp:coreProperties>
</file>