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0" r:id="rId2"/>
    <p:sldId id="301" r:id="rId3"/>
    <p:sldId id="302" r:id="rId4"/>
    <p:sldId id="303" r:id="rId5"/>
    <p:sldId id="304" r:id="rId6"/>
  </p:sldIdLst>
  <p:sldSz cx="6858000" cy="6858000"/>
  <p:notesSz cx="6858000" cy="9144000"/>
  <p:embeddedFontLst>
    <p:embeddedFont>
      <p:font typeface="Montserrat Medium" panose="020B0604020202020204" charset="-52"/>
      <p:regular r:id="rId7"/>
    </p:embeddedFont>
    <p:embeddedFont>
      <p:font typeface="Montserrat Light" panose="020B0604020202020204" charset="-5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AFFD2B8-BE63-46F5-94F4-CE741689FE7C}">
          <p14:sldIdLst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520"/>
    <a:srgbClr val="69B3E7"/>
    <a:srgbClr val="0033A0"/>
    <a:srgbClr val="DBE0E4"/>
    <a:srgbClr val="F9F9FA"/>
    <a:srgbClr val="0A3D74"/>
    <a:srgbClr val="0F467F"/>
    <a:srgbClr val="1A72D9"/>
    <a:srgbClr val="739E0B"/>
    <a:srgbClr val="ADC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5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93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9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1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0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9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2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7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EEB2-87A3-4988-AC27-22E2935276E4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CEE07-6ABB-4ECD-9607-4C6E55E9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8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.png"/><Relationship Id="rId33" Type="http://schemas.openxmlformats.org/officeDocument/2006/relationships/image" Target="../media/image523.svg"/><Relationship Id="rId38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37" Type="http://schemas.openxmlformats.org/officeDocument/2006/relationships/image" Target="../media/image5.png"/><Relationship Id="rId36" Type="http://schemas.openxmlformats.org/officeDocument/2006/relationships/image" Target="../media/image4.png"/><Relationship Id="rId35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34" Type="http://schemas.openxmlformats.org/officeDocument/2006/relationships/image" Target="../media/image5.png"/><Relationship Id="rId33" Type="http://schemas.openxmlformats.org/officeDocument/2006/relationships/image" Target="../media/image5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36" Type="http://schemas.openxmlformats.org/officeDocument/2006/relationships/image" Target="../media/image9.png"/><Relationship Id="rId35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4" Type="http://schemas.openxmlformats.org/officeDocument/2006/relationships/image" Target="../media/image5.png"/><Relationship Id="rId33" Type="http://schemas.openxmlformats.org/officeDocument/2006/relationships/image" Target="../media/image5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3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4" Type="http://schemas.openxmlformats.org/officeDocument/2006/relationships/image" Target="../media/image5.png"/><Relationship Id="rId33" Type="http://schemas.openxmlformats.org/officeDocument/2006/relationships/image" Target="../media/image5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3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4" Type="http://schemas.openxmlformats.org/officeDocument/2006/relationships/image" Target="../media/image5.png"/><Relationship Id="rId33" Type="http://schemas.openxmlformats.org/officeDocument/2006/relationships/image" Target="../media/image5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36" Type="http://schemas.openxmlformats.org/officeDocument/2006/relationships/image" Target="../media/image13.png"/><Relationship Id="rId3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48">
            <a:extLst>
              <a:ext uri="{FF2B5EF4-FFF2-40B4-BE49-F238E27FC236}">
                <a16:creationId xmlns:a16="http://schemas.microsoft.com/office/drawing/2014/main" id="{47C1CBD6-908A-B0EC-3490-5A08B5F5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9688" y="1474287"/>
            <a:ext cx="387152" cy="5383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829" y="1970055"/>
            <a:ext cx="592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Как обратиться в службу занятости?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432" y="2467599"/>
            <a:ext cx="2622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F3B0C"/>
                </a:solidFill>
                <a:latin typeface="Montserrat Medium" panose="00000600000000000000" pitchFamily="2" charset="-52"/>
              </a:rPr>
              <a:t>Очно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4510" y="2803772"/>
            <a:ext cx="26225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Обратиться в филиал Кадрового центра «Работа России» Республики Коми с документом, удостоверяющим личность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Обратиться к специалистам кадрового центра, осуществляющим прием в </a:t>
            </a:r>
            <a:r>
              <a:rPr lang="ru-RU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Филиале </a:t>
            </a:r>
            <a:r>
              <a:rPr lang="ru-RU" sz="1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Государственного </a:t>
            </a:r>
            <a:r>
              <a:rPr lang="ru-RU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фонда поддержки участников специальной военной операции «Защитники Отечества»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3722" y="2467599"/>
            <a:ext cx="2622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F3B0C"/>
                </a:solidFill>
                <a:latin typeface="Montserrat Medium" panose="00000600000000000000" pitchFamily="2" charset="-52"/>
              </a:rPr>
              <a:t>Онлайн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09339" y="2938173"/>
            <a:ext cx="2219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Через Единую цифровую платформу «Работа России» </a:t>
            </a:r>
            <a:r>
              <a:rPr lang="en-US" sz="1400" dirty="0" smtClean="0">
                <a:solidFill>
                  <a:srgbClr val="CF3B0C"/>
                </a:solidFill>
                <a:latin typeface="Montserrat Medium" panose="00000600000000000000" pitchFamily="2" charset="-52"/>
              </a:rPr>
              <a:t>trudvsem.ru </a:t>
            </a:r>
            <a:endParaRPr lang="ru-RU" sz="1400" dirty="0" smtClean="0">
              <a:solidFill>
                <a:srgbClr val="CF3B0C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2" y="2881006"/>
            <a:ext cx="233054" cy="28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2" y="4431681"/>
            <a:ext cx="233054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22" y="4480616"/>
            <a:ext cx="2191804" cy="18668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6442" y="842427"/>
            <a:ext cx="4538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Участнику специальной </a:t>
            </a:r>
          </a:p>
          <a:p>
            <a:r>
              <a:rPr lang="ru-RU" sz="2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военной операции</a:t>
            </a:r>
          </a:p>
          <a:p>
            <a:endParaRPr lang="ru-RU" sz="1200" dirty="0" smtClean="0">
              <a:solidFill>
                <a:srgbClr val="0033A0"/>
              </a:solidFill>
              <a:latin typeface="Montserrat Light" panose="00000400000000000000" pitchFamily="2" charset="-52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44" y="270863"/>
            <a:ext cx="1896531" cy="889393"/>
          </a:xfrm>
          <a:prstGeom prst="rect">
            <a:avLst/>
          </a:prstGeom>
        </p:spPr>
      </p:pic>
      <p:pic>
        <p:nvPicPr>
          <p:cNvPr id="2" name="Рисунок 1"/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22" y="2943535"/>
            <a:ext cx="234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39982" y="2048810"/>
            <a:ext cx="5319303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Набрать в строке запроса браузера: «Работа России» </a:t>
            </a:r>
            <a:r>
              <a:rPr lang="en-US" sz="1600" dirty="0">
                <a:solidFill>
                  <a:srgbClr val="CF3B0C"/>
                </a:solidFill>
                <a:latin typeface="Montserrat Medium" panose="00000600000000000000" pitchFamily="2" charset="-52"/>
              </a:rPr>
              <a:t>trudvsem.ru </a:t>
            </a:r>
            <a:endParaRPr lang="ru-RU" sz="1600" dirty="0" smtClean="0">
              <a:solidFill>
                <a:srgbClr val="0033A0"/>
              </a:solidFill>
              <a:latin typeface="Montserrat Medium" panose="00000600000000000000" pitchFamily="2" charset="-52"/>
            </a:endParaRP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Выбрать в меню пункт </a:t>
            </a:r>
            <a:r>
              <a:rPr lang="ru-RU" sz="1600" dirty="0" smtClean="0">
                <a:solidFill>
                  <a:srgbClr val="CF3B0C"/>
                </a:solidFill>
                <a:latin typeface="Montserrat Medium" panose="00000600000000000000" pitchFamily="2" charset="-52"/>
              </a:rPr>
              <a:t>«Войти»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Перейти на вкладку </a:t>
            </a:r>
            <a:r>
              <a:rPr lang="ru-RU" sz="1600" dirty="0" smtClean="0">
                <a:solidFill>
                  <a:srgbClr val="CF3B0C"/>
                </a:solidFill>
                <a:latin typeface="Montserrat Medium" panose="00000600000000000000" pitchFamily="2" charset="-52"/>
              </a:rPr>
              <a:t>«Для соискателей»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Нажать кнопку</a:t>
            </a:r>
          </a:p>
          <a:p>
            <a:pPr>
              <a:spcBef>
                <a:spcPts val="300"/>
              </a:spcBef>
            </a:pPr>
            <a:endParaRPr lang="ru-RU" sz="1600" dirty="0" smtClean="0">
              <a:solidFill>
                <a:srgbClr val="CF3B0C"/>
              </a:solidFill>
              <a:latin typeface="Montserrat Medium" panose="00000600000000000000" pitchFamily="2" charset="-52"/>
            </a:endParaRP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Войти как частное лицо</a:t>
            </a:r>
            <a:endParaRPr lang="ru-RU" sz="16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0033" b="9057"/>
          <a:stretch/>
        </p:blipFill>
        <p:spPr>
          <a:xfrm>
            <a:off x="2658833" y="3140426"/>
            <a:ext cx="3524250" cy="533400"/>
          </a:xfrm>
          <a:prstGeom prst="rect">
            <a:avLst/>
          </a:prstGeom>
        </p:spPr>
      </p:pic>
      <p:pic>
        <p:nvPicPr>
          <p:cNvPr id="10" name="Graphic 48">
            <a:extLst>
              <a:ext uri="{FF2B5EF4-FFF2-40B4-BE49-F238E27FC236}">
                <a16:creationId xmlns:a16="http://schemas.microsoft.com/office/drawing/2014/main" id="{47C1CBD6-908A-B0EC-3490-5A08B5F55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 flipH="1">
            <a:off x="6467850" y="1494612"/>
            <a:ext cx="385690" cy="5363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842" y="885980"/>
            <a:ext cx="5415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Как авторизоваться </a:t>
            </a:r>
          </a:p>
          <a:p>
            <a:r>
              <a:rPr lang="ru-RU" sz="2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на портале «Работа России»?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44" y="270863"/>
            <a:ext cx="1896531" cy="8893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" y="2088096"/>
            <a:ext cx="23305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71617" y="4224846"/>
            <a:ext cx="4895783" cy="26128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" y="2569637"/>
            <a:ext cx="233052" cy="28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" y="2887566"/>
            <a:ext cx="233052" cy="28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" y="3194609"/>
            <a:ext cx="233052" cy="28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" y="3685327"/>
            <a:ext cx="2330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7842" y="885979"/>
            <a:ext cx="5630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Возможности личного </a:t>
            </a:r>
          </a:p>
          <a:p>
            <a:r>
              <a:rPr lang="ru-RU" sz="2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кабинета портала «Работа России»</a:t>
            </a:r>
          </a:p>
        </p:txBody>
      </p:sp>
      <p:pic>
        <p:nvPicPr>
          <p:cNvPr id="10" name="Graphic 48">
            <a:extLst>
              <a:ext uri="{FF2B5EF4-FFF2-40B4-BE49-F238E27FC236}">
                <a16:creationId xmlns:a16="http://schemas.microsoft.com/office/drawing/2014/main" id="{47C1CBD6-908A-B0EC-3490-5A08B5F5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9688" y="1474287"/>
            <a:ext cx="387152" cy="538371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44" y="270863"/>
            <a:ext cx="1896531" cy="8893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78366" y="2369725"/>
            <a:ext cx="42859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Размещение резюме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Вакансии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Отклики и предложения работодателей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A0"/>
                </a:solidFill>
                <a:latin typeface="Montserrat Medium" panose="00000600000000000000" pitchFamily="2" charset="-52"/>
              </a:rPr>
              <a:t>Информация и доступ к услугам и сервисам службы занятости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История заявлений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Подача заявлений на профессиональное обучение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Новости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Полезные статьи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Ответы на часто задаваемые вопросы</a:t>
            </a:r>
            <a:endParaRPr lang="ru-RU" sz="16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4" y="3182525"/>
            <a:ext cx="1565627" cy="31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17842" y="885978"/>
            <a:ext cx="563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F3B0C"/>
                </a:solidFill>
                <a:latin typeface="Montserrat Medium" panose="00000600000000000000" pitchFamily="2" charset="-52"/>
              </a:rPr>
              <a:t>В помощь участнику специальной военной операции</a:t>
            </a:r>
          </a:p>
        </p:txBody>
      </p:sp>
      <p:pic>
        <p:nvPicPr>
          <p:cNvPr id="10" name="Graphic 48">
            <a:extLst>
              <a:ext uri="{FF2B5EF4-FFF2-40B4-BE49-F238E27FC236}">
                <a16:creationId xmlns:a16="http://schemas.microsoft.com/office/drawing/2014/main" id="{47C1CBD6-908A-B0EC-3490-5A08B5F5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 flipH="1">
            <a:off x="6462299" y="1468710"/>
            <a:ext cx="387152" cy="53837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44" y="270863"/>
            <a:ext cx="1896531" cy="88939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94386" y="4619639"/>
            <a:ext cx="3458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Как </a:t>
            </a:r>
            <a:r>
              <a:rPr lang="ru-RU" sz="1600" dirty="0">
                <a:solidFill>
                  <a:srgbClr val="0033A0"/>
                </a:solidFill>
                <a:latin typeface="Montserrat Medium" panose="00000600000000000000" pitchFamily="2" charset="-52"/>
              </a:rPr>
              <a:t>действовать </a:t>
            </a: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и </a:t>
            </a:r>
            <a:r>
              <a:rPr lang="ru-RU" sz="1600" dirty="0">
                <a:solidFill>
                  <a:srgbClr val="0033A0"/>
                </a:solidFill>
                <a:latin typeface="Montserrat Medium" panose="00000600000000000000" pitchFamily="2" charset="-52"/>
              </a:rPr>
              <a:t>куда обращаться </a:t>
            </a: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в </a:t>
            </a:r>
            <a:r>
              <a:rPr lang="ru-RU" sz="1600" dirty="0">
                <a:solidFill>
                  <a:srgbClr val="0033A0"/>
                </a:solidFill>
                <a:latin typeface="Montserrat Medium" panose="00000600000000000000" pitchFamily="2" charset="-52"/>
              </a:rPr>
              <a:t>разных </a:t>
            </a: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жизненных ситуациях, читайте по </a:t>
            </a:r>
            <a:r>
              <a:rPr lang="en-US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QR</a:t>
            </a: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-коду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4597516"/>
            <a:ext cx="1818740" cy="181874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94386" y="2183422"/>
            <a:ext cx="547746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По ссылке вы найдёте алгоритмы: 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проведения </a:t>
            </a:r>
            <a:r>
              <a:rPr lang="ru-RU" sz="1600" dirty="0">
                <a:solidFill>
                  <a:srgbClr val="0033A0"/>
                </a:solidFill>
                <a:latin typeface="Montserrat Medium" panose="00000600000000000000" pitchFamily="2" charset="-52"/>
              </a:rPr>
              <a:t>медико-социальной экспертизы </a:t>
            </a:r>
            <a:endParaRPr lang="ru-RU" sz="1600" dirty="0" smtClean="0">
              <a:solidFill>
                <a:srgbClr val="0033A0"/>
              </a:solidFill>
              <a:latin typeface="Montserrat Medium" panose="00000600000000000000" pitchFamily="2" charset="-52"/>
            </a:endParaRP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получения медицинской помощи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получение комплексной помощи </a:t>
            </a:r>
            <a:b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</a:b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в </a:t>
            </a:r>
            <a:r>
              <a:rPr lang="ru-RU" sz="1600" dirty="0">
                <a:solidFill>
                  <a:srgbClr val="0033A0"/>
                </a:solidFill>
                <a:latin typeface="Montserrat Medium" panose="00000600000000000000" pitchFamily="2" charset="-52"/>
              </a:rPr>
              <a:t>оформлении документов, трудоустройстве </a:t>
            </a: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/>
            </a:r>
            <a:b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</a:b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и </a:t>
            </a:r>
            <a:r>
              <a:rPr lang="ru-RU" sz="1600" dirty="0">
                <a:solidFill>
                  <a:srgbClr val="0033A0"/>
                </a:solidFill>
                <a:latin typeface="Montserrat Medium" panose="00000600000000000000" pitchFamily="2" charset="-52"/>
              </a:rPr>
              <a:t>т.д. </a:t>
            </a:r>
            <a:endParaRPr lang="ru-RU" sz="1600" dirty="0" smtClean="0">
              <a:solidFill>
                <a:srgbClr val="0033A0"/>
              </a:solidFill>
              <a:latin typeface="Montserrat Medium" panose="00000600000000000000" pitchFamily="2" charset="-52"/>
            </a:endParaRP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меры поддержки в сфере </a:t>
            </a:r>
            <a:r>
              <a:rPr lang="ru-RU" sz="1600" dirty="0">
                <a:solidFill>
                  <a:srgbClr val="0033A0"/>
                </a:solidFill>
                <a:latin typeface="Montserrat Medium" panose="00000600000000000000" pitchFamily="2" charset="-52"/>
              </a:rPr>
              <a:t>занятости</a:t>
            </a:r>
          </a:p>
        </p:txBody>
      </p:sp>
    </p:spTree>
    <p:extLst>
      <p:ext uri="{BB962C8B-B14F-4D97-AF65-F5344CB8AC3E}">
        <p14:creationId xmlns:p14="http://schemas.microsoft.com/office/powerpoint/2010/main" val="6146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7842" y="885978"/>
            <a:ext cx="56305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F3B0C"/>
                </a:solidFill>
                <a:latin typeface="Montserrat Medium" panose="00000600000000000000" pitchFamily="2" charset="-52"/>
              </a:rPr>
              <a:t>Контактные данные</a:t>
            </a:r>
          </a:p>
          <a:p>
            <a:endParaRPr lang="ru-RU" sz="2400" dirty="0" smtClean="0">
              <a:solidFill>
                <a:srgbClr val="0033A0"/>
              </a:solidFill>
              <a:latin typeface="Montserrat Medium" panose="00000600000000000000" pitchFamily="2" charset="-52"/>
            </a:endParaRPr>
          </a:p>
          <a:p>
            <a:r>
              <a:rPr lang="ru-RU" sz="20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Кадровый центр «Работа России» </a:t>
            </a:r>
            <a:br>
              <a:rPr lang="ru-RU" sz="20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</a:br>
            <a:r>
              <a:rPr lang="ru-RU" sz="20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Республики Коми </a:t>
            </a:r>
          </a:p>
          <a:p>
            <a:endParaRPr lang="ru-RU" sz="24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  <a:p>
            <a:r>
              <a:rPr lang="ru-RU" sz="20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Адрес: Республика Коми, город Сыктывкар, ул. Свободы, 25</a:t>
            </a:r>
          </a:p>
        </p:txBody>
      </p:sp>
      <p:pic>
        <p:nvPicPr>
          <p:cNvPr id="10" name="Graphic 48">
            <a:extLst>
              <a:ext uri="{FF2B5EF4-FFF2-40B4-BE49-F238E27FC236}">
                <a16:creationId xmlns:a16="http://schemas.microsoft.com/office/drawing/2014/main" id="{47C1CBD6-908A-B0EC-3490-5A08B5F5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 flipH="1">
            <a:off x="6462299" y="1468710"/>
            <a:ext cx="387152" cy="53837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44" y="270863"/>
            <a:ext cx="1896531" cy="8893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7842" y="3652734"/>
            <a:ext cx="2811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F4521"/>
                </a:solidFill>
                <a:latin typeface="Montserrat Medium" panose="00000600000000000000" pitchFamily="2" charset="-52"/>
              </a:rPr>
              <a:t>8 (8212</a:t>
            </a:r>
            <a:r>
              <a:rPr lang="ru-RU" sz="2400" dirty="0">
                <a:solidFill>
                  <a:srgbClr val="CF4521"/>
                </a:solidFill>
                <a:latin typeface="Montserrat Medium" panose="00000600000000000000" pitchFamily="2" charset="-52"/>
              </a:rPr>
              <a:t>) 255-338 </a:t>
            </a:r>
            <a:endParaRPr lang="ru-RU" sz="2400" dirty="0" smtClean="0">
              <a:solidFill>
                <a:srgbClr val="CF4521"/>
              </a:solidFill>
              <a:latin typeface="Montserrat Medium" panose="00000600000000000000" pitchFamily="2" charset="-52"/>
            </a:endParaRPr>
          </a:p>
          <a:p>
            <a:endParaRPr lang="ru-RU" sz="2400" dirty="0" smtClean="0">
              <a:solidFill>
                <a:srgbClr val="CF452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842" y="4921688"/>
            <a:ext cx="262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Портал «Работа России» </a:t>
            </a:r>
          </a:p>
          <a:p>
            <a:r>
              <a:rPr lang="en-US" sz="1400" dirty="0">
                <a:solidFill>
                  <a:srgbClr val="CF3B0C"/>
                </a:solidFill>
                <a:latin typeface="Montserrat Medium" panose="00000600000000000000" pitchFamily="2" charset="-52"/>
              </a:rPr>
              <a:t>trudvsem.ru</a:t>
            </a:r>
            <a:endParaRPr lang="ru-RU" sz="1400" dirty="0" smtClean="0">
              <a:solidFill>
                <a:srgbClr val="0033A0"/>
              </a:solidFill>
              <a:latin typeface="Montserrat Medium" panose="00000600000000000000" pitchFamily="2" charset="-52"/>
            </a:endParaRPr>
          </a:p>
          <a:p>
            <a:endParaRPr lang="ru-RU" sz="1400" dirty="0" smtClean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42" y="5444908"/>
            <a:ext cx="1080000" cy="108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91339" y="4921688"/>
            <a:ext cx="26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Госпаблик</a:t>
            </a:r>
            <a:r>
              <a:rPr lang="ru-RU" sz="14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ВКонтакте</a:t>
            </a:r>
            <a:endParaRPr lang="ru-RU" sz="1400" dirty="0" smtClean="0">
              <a:solidFill>
                <a:srgbClr val="0033A0"/>
              </a:solidFill>
              <a:latin typeface="Montserrat Medium" panose="00000600000000000000" pitchFamily="2" charset="-52"/>
            </a:endParaRPr>
          </a:p>
          <a:p>
            <a:r>
              <a:rPr lang="en-US" sz="1400" dirty="0" smtClean="0">
                <a:solidFill>
                  <a:srgbClr val="CF3B0C"/>
                </a:solidFill>
                <a:latin typeface="Montserrat Medium" panose="00000600000000000000" pitchFamily="2" charset="-52"/>
              </a:rPr>
              <a:t>vk.com/</a:t>
            </a:r>
            <a:r>
              <a:rPr lang="en-US" sz="1400" dirty="0" err="1" smtClean="0">
                <a:solidFill>
                  <a:srgbClr val="CF3B0C"/>
                </a:solidFill>
                <a:latin typeface="Montserrat Medium" panose="00000600000000000000" pitchFamily="2" charset="-52"/>
              </a:rPr>
              <a:t>czn_syk</a:t>
            </a:r>
            <a:endParaRPr lang="ru-RU" sz="1400" dirty="0" smtClean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55" y="548359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4313</TotalTime>
  <Words>224</Words>
  <Application>Microsoft Office PowerPoint</Application>
  <PresentationFormat>Произвольный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Montserrat Medium</vt:lpstr>
      <vt:lpstr>Montserrat Light</vt:lpstr>
      <vt:lpstr>Wingdings</vt:lpstr>
      <vt:lpstr>Calibri</vt:lpstr>
      <vt:lpstr>Arial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Самарина Татьяна Степановна</cp:lastModifiedBy>
  <cp:revision>146</cp:revision>
  <dcterms:created xsi:type="dcterms:W3CDTF">2022-12-29T12:29:56Z</dcterms:created>
  <dcterms:modified xsi:type="dcterms:W3CDTF">2025-08-07T12:36:46Z</dcterms:modified>
</cp:coreProperties>
</file>