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3588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5AA03F6-9082-4F72-A089-ADBC4E73DF7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C043592-6777-4C00-9B29-BFB2ED0AB91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BDD82F30-7BE3-450F-83B5-E5B687C51B3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D6D4BBC2-2836-4936-BF06-5F8FE8ADA50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919BAF43-B2C3-4809-8EF1-1FEA1D4C73E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352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38C5BED1-5D8E-4826-95A8-D40CBA94DF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653815F-8AA0-441B-8D78-98F93BD5BCF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2596D30-D3B4-4370-B86C-2F8CAA8B5F1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EC389995-5B64-4C1A-B5E5-D8EA4F4EE0B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352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2D50F3EC-8E7D-446A-A249-45357FAE535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2680" y="3682080"/>
            <a:ext cx="53550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6771616F-537D-4410-A090-EB141D26698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2000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30520" y="160452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2000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30520" y="3682080"/>
            <a:ext cx="35334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36243D0A-6CAE-43AE-B739-9F8C376EBD1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"/>
          <p:cNvSpPr/>
          <p:nvPr/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" name="Shape 5"/>
          <p:cNvSpPr/>
          <p:nvPr/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1"/>
          </p:nvPr>
        </p:nvSpPr>
        <p:spPr>
          <a:xfrm>
            <a:off x="8610480" y="6356520"/>
            <a:ext cx="2736000" cy="358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None/>
              <a:tabLst>
                <a:tab pos="0" algn="l"/>
              </a:tabLst>
              <a:defRPr lang="ru-RU" sz="1200" b="0" strike="noStrike" spc="-1">
                <a:solidFill>
                  <a:srgbClr val="898989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None/>
              <a:tabLst>
                <a:tab pos="0" algn="l"/>
              </a:tabLst>
            </a:pPr>
            <a:fld id="{368C932B-0DC4-47A4-BF1A-B168F07CD915}" type="slidenum">
              <a:rPr lang="ru-RU" sz="1200" b="0" strike="noStrike" spc="-1">
                <a:solidFill>
                  <a:srgbClr val="898989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352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rudvsem.ru/auth/login/candidate?to=/auth/manager/vacancy/new%22%20/t%20%22_blank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s://xn--80akibcicpdbetz7e2g.xn--p1ai/problems%22%20/t%20%22_bla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xn--80akibcicpdbetz7e2g.xn--p1ai/precheck/148%22%20/t%20%22_blank" TargetMode="External"/><Relationship Id="rId5" Type="http://schemas.openxmlformats.org/officeDocument/2006/relationships/hyperlink" Target="https://xn--80akibcicpdbetz7e2g.xn--p1ai/questions/?question_type=faq%22%20/t%20%22_blank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s://xn--80akibcicpdbetz7e2g.xn--p1ai/inspector%22%20/t%20%22_blank" TargetMode="External"/><Relationship Id="rId9" Type="http://schemas.openxmlformats.org/officeDocument/2006/relationships/hyperlink" Target="https://xn--80akibcicpdbetz7e2g.xn--p1ai/reminders%22%20/t%20%22_blank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hyperlink" Target="https://vk.com/gitkomi?from=grou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6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7"/>
          <p:cNvPicPr/>
          <p:nvPr/>
        </p:nvPicPr>
        <p:blipFill>
          <a:blip r:embed="rId3"/>
          <a:stretch/>
        </p:blipFill>
        <p:spPr>
          <a:xfrm>
            <a:off x="28440" y="28440"/>
            <a:ext cx="2663280" cy="791280"/>
          </a:xfrm>
          <a:prstGeom prst="rect">
            <a:avLst/>
          </a:prstGeom>
          <a:ln w="0">
            <a:noFill/>
          </a:ln>
        </p:spPr>
      </p:pic>
      <p:sp>
        <p:nvSpPr>
          <p:cNvPr id="43" name="Shape 15"/>
          <p:cNvSpPr/>
          <p:nvPr/>
        </p:nvSpPr>
        <p:spPr>
          <a:xfrm>
            <a:off x="0" y="819720"/>
            <a:ext cx="12193587" cy="5121531"/>
          </a:xfrm>
          <a:prstGeom prst="rect">
            <a:avLst/>
          </a:prstGeom>
          <a:noFill/>
          <a:ln w="0">
            <a:noFill/>
          </a:ln>
          <a:effectLst>
            <a:glow rad="165240">
              <a:srgbClr val="D6D6F5"/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2060"/>
                </a:solidFill>
                <a:latin typeface="Calibri"/>
                <a:ea typeface="Calibri"/>
              </a:rPr>
              <a:t>   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2060"/>
                </a:solidFill>
                <a:latin typeface="Calibri"/>
                <a:ea typeface="Calibri"/>
              </a:rPr>
              <a:t>Федеральная служба по труду и занятости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2060"/>
                </a:solidFill>
                <a:latin typeface="Calibri"/>
                <a:ea typeface="DejaVu Sans"/>
              </a:rPr>
              <a:t>(</a:t>
            </a:r>
            <a:r>
              <a:rPr lang="ru-RU" sz="2400" b="1" strike="noStrike" spc="-1" dirty="0" err="1">
                <a:solidFill>
                  <a:srgbClr val="002060"/>
                </a:solidFill>
                <a:latin typeface="Calibri"/>
                <a:ea typeface="DejaVu Sans"/>
              </a:rPr>
              <a:t>Роструд</a:t>
            </a:r>
            <a:r>
              <a:rPr lang="ru-RU" sz="2400" b="1" strike="noStrike" spc="-1" dirty="0">
                <a:solidFill>
                  <a:srgbClr val="002060"/>
                </a:solidFill>
                <a:latin typeface="Calibri"/>
                <a:ea typeface="DejaVu Sans"/>
              </a:rPr>
              <a:t>)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2060"/>
                </a:solidFill>
                <a:latin typeface="Calibri"/>
                <a:ea typeface="Calibri"/>
              </a:rPr>
              <a:t>       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800" b="1" strike="noStrike" cap="all" spc="-1" dirty="0">
                <a:solidFill>
                  <a:srgbClr val="002060"/>
                </a:solidFill>
                <a:latin typeface="Calibri"/>
                <a:ea typeface="Calibri"/>
              </a:rPr>
              <a:t>Государственная инспекция труда в Республике Коми</a:t>
            </a:r>
            <a:endParaRPr lang="ru-RU" sz="2800" b="0" strike="noStrike" cap="all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800" b="1" strike="noStrike" spc="-1" dirty="0">
                <a:solidFill>
                  <a:srgbClr val="002060"/>
                </a:solidFill>
                <a:latin typeface="Calibri"/>
                <a:ea typeface="DejaVu Sans"/>
              </a:rPr>
              <a:t>(Гострудинспекция в Республике Коми)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 dirty="0" smtClean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 dirty="0" smtClean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4400" b="1" strike="noStrike" spc="-1" dirty="0">
                <a:solidFill>
                  <a:schemeClr val="accent2"/>
                </a:solidFill>
                <a:latin typeface="Times New Roman"/>
                <a:ea typeface="Times New Roman"/>
              </a:rPr>
              <a:t>         «Легализация трудовых отношений»</a:t>
            </a:r>
            <a:endParaRPr lang="ru-RU" sz="4400" b="0" strike="noStrike" spc="-1" dirty="0">
              <a:solidFill>
                <a:schemeClr val="accent2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5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0"/>
          <p:cNvPicPr/>
          <p:nvPr/>
        </p:nvPicPr>
        <p:blipFill>
          <a:blip r:embed="rId3"/>
          <a:stretch/>
        </p:blipFill>
        <p:spPr>
          <a:xfrm>
            <a:off x="114480" y="47520"/>
            <a:ext cx="2666160" cy="791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5" name="Table 21"/>
          <p:cNvGraphicFramePr/>
          <p:nvPr/>
        </p:nvGraphicFramePr>
        <p:xfrm>
          <a:off x="861840" y="700200"/>
          <a:ext cx="10861560" cy="1350137"/>
        </p:xfrm>
        <a:graphic>
          <a:graphicData uri="http://schemas.openxmlformats.org/drawingml/2006/table">
            <a:tbl>
              <a:tblPr/>
              <a:tblGrid>
                <a:gridCol w="1086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35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                                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За  1 полугодие 2026 года 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92000"/>
                        </a:lnSpc>
                        <a:spcBef>
                          <a:spcPts val="51"/>
                        </a:spcBef>
                        <a:spcAft>
                          <a:spcPts val="51"/>
                        </a:spcAft>
                        <a:tabLst>
                          <a:tab pos="0" algn="l"/>
                        </a:tabLst>
                      </a:pPr>
                      <a:endParaRPr lang="ru-RU" sz="2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 anchor="ctr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2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" name="Shape 22"/>
          <p:cNvSpPr/>
          <p:nvPr/>
        </p:nvSpPr>
        <p:spPr>
          <a:xfrm>
            <a:off x="360360" y="2405880"/>
            <a:ext cx="11519640" cy="389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Calibri"/>
              </a:rPr>
              <a:t>За истекший период, в ходе проведения мониторинга, проведенных 2 контрольных (надзорных) и профилактических мероприятий было выявлено 15 нарушений: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Calibri"/>
              </a:rPr>
              <a:t>	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- не оформления (ненадлежащего оформления) трудовых договоров (8)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- выплаты заработной платы ниже минимального размера оплаты труда (7)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За истекший период, в ходе проведения мониторинга, проведенных 2 контрольных (надзорных) и профилактических мероприятий было выявлено 15 нарушений: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- выдано </a:t>
            </a: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2 предписания</a:t>
            </a: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 об устранении нарушений требований трудового законодательства.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- объявлено </a:t>
            </a: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58 предостережений</a:t>
            </a: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 работодателям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- проведено </a:t>
            </a:r>
            <a:r>
              <a:rPr lang="ru-RU" sz="20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61 обязательных профилактических визитов</a:t>
            </a:r>
            <a:r>
              <a:rPr lang="ru-RU" sz="20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, в том числе касающиеся вопросов оформления, прекращения и изменения трудовых отношений.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233"/>
              </a:spcBef>
              <a:tabLst>
                <a:tab pos="0" algn="l"/>
              </a:tabLst>
            </a:pPr>
            <a:r>
              <a:rPr sz="2000"/>
              <a:t/>
            </a:r>
            <a:br>
              <a:rPr sz="2000"/>
            </a:b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5"/>
          <p:cNvPicPr/>
          <p:nvPr/>
        </p:nvPicPr>
        <p:blipFill>
          <a:blip r:embed="rId3"/>
          <a:stretch/>
        </p:blipFill>
        <p:spPr>
          <a:xfrm>
            <a:off x="76320" y="120600"/>
            <a:ext cx="2623320" cy="778680"/>
          </a:xfrm>
          <a:prstGeom prst="rect">
            <a:avLst/>
          </a:prstGeom>
          <a:ln w="0">
            <a:noFill/>
          </a:ln>
        </p:spPr>
      </p:pic>
      <p:sp>
        <p:nvSpPr>
          <p:cNvPr id="48" name="Shape 26"/>
          <p:cNvSpPr/>
          <p:nvPr/>
        </p:nvSpPr>
        <p:spPr>
          <a:xfrm>
            <a:off x="1004760" y="725400"/>
            <a:ext cx="10514880" cy="143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200" b="1" strike="noStrike" spc="-1">
                <a:solidFill>
                  <a:srgbClr val="3333CC"/>
                </a:solidFill>
                <a:latin typeface="Times New Roman"/>
                <a:ea typeface="Times New Roman"/>
              </a:rPr>
              <a:t> </a:t>
            </a:r>
            <a:r>
              <a:rPr lang="ru-RU" sz="22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Государственной инспекцией труда в Республике Коми проводится информационно-разъяснительная работа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2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 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Shape 27"/>
          <p:cNvSpPr/>
          <p:nvPr/>
        </p:nvSpPr>
        <p:spPr>
          <a:xfrm>
            <a:off x="1080000" y="1980000"/>
            <a:ext cx="10219320" cy="424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marL="216000" indent="-216000" algn="just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функционирование телефона </a:t>
            </a:r>
            <a:r>
              <a:rPr lang="ru-RU" sz="2400" b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«горячей линии»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 algn="just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DejaVu Sans"/>
              </a:rPr>
              <a:t>ежедневно п</a:t>
            </a: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3Font_5"/>
              </a:rPr>
              <a:t>роводится </a:t>
            </a:r>
            <a:r>
              <a:rPr lang="ru-RU" sz="2400" b="1" strike="noStrike" spc="-1">
                <a:solidFill>
                  <a:srgbClr val="2A6099"/>
                </a:solidFill>
                <a:latin typeface="Times New Roman"/>
                <a:ea typeface="T3Font_5"/>
              </a:rPr>
              <a:t>«личный прием»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 algn="just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28240" algn="l"/>
              </a:tabLst>
            </a:pP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3Font_5"/>
              </a:rPr>
              <a:t>на базе Центра обеспечения деятельности Администрации Главы Республики Коми и Правительства Республики Коми </a:t>
            </a:r>
            <a:r>
              <a:rPr lang="ru-RU" sz="2400" b="1" strike="noStrike" spc="-1">
                <a:solidFill>
                  <a:srgbClr val="2A6099"/>
                </a:solidFill>
                <a:latin typeface="Times New Roman"/>
                <a:ea typeface="T3Font_5"/>
              </a:rPr>
              <a:t>во всех муниципалитетах</a:t>
            </a: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3Font_5"/>
              </a:rPr>
              <a:t> Республики осуществляется  консультирование граждан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 algn="just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28240" algn="l"/>
              </a:tabLst>
            </a:pP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3Font_5"/>
              </a:rPr>
              <a:t>участие на заседаниях межведомственных рабочих групп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 algn="just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"/>
              <a:tabLst>
                <a:tab pos="228240" algn="l"/>
              </a:tabLst>
            </a:pPr>
            <a:r>
              <a:rPr lang="ru-RU" sz="2400" b="0" strike="noStrike" spc="-1">
                <a:solidFill>
                  <a:srgbClr val="2A6099"/>
                </a:solidFill>
                <a:latin typeface="Times New Roman"/>
                <a:ea typeface="T3Font_5"/>
              </a:rPr>
              <a:t>освещение указанных вопросов в рамках Ежеквартальных публичных обсуждений правоприменительной практики 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Picture 38"/>
          <p:cNvPicPr/>
          <p:nvPr/>
        </p:nvPicPr>
        <p:blipFill>
          <a:blip r:embed="rId4"/>
          <a:stretch/>
        </p:blipFill>
        <p:spPr>
          <a:xfrm>
            <a:off x="9720000" y="1280880"/>
            <a:ext cx="1882080" cy="1778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30"/>
          <p:cNvPicPr/>
          <p:nvPr/>
        </p:nvPicPr>
        <p:blipFill>
          <a:blip r:embed="rId3"/>
          <a:stretch/>
        </p:blipFill>
        <p:spPr>
          <a:xfrm>
            <a:off x="114480" y="47520"/>
            <a:ext cx="2661480" cy="789840"/>
          </a:xfrm>
          <a:prstGeom prst="rect">
            <a:avLst/>
          </a:prstGeom>
          <a:ln w="0">
            <a:noFill/>
          </a:ln>
        </p:spPr>
      </p:pic>
      <p:sp>
        <p:nvSpPr>
          <p:cNvPr id="52" name="Shape 31"/>
          <p:cNvSpPr/>
          <p:nvPr/>
        </p:nvSpPr>
        <p:spPr>
          <a:xfrm>
            <a:off x="422280" y="1693800"/>
            <a:ext cx="11616480" cy="4361760"/>
          </a:xfrm>
          <a:prstGeom prst="roundRect">
            <a:avLst>
              <a:gd name="adj" fmla="val 16667"/>
            </a:avLst>
          </a:prstGeom>
          <a:solidFill>
            <a:srgbClr val="5B9BD5"/>
          </a:solidFill>
          <a:ln w="12600">
            <a:solidFill>
              <a:srgbClr val="41719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233"/>
              </a:spcBef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1600" b="0" strike="noStrike" spc="-1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Shape 32"/>
          <p:cNvSpPr/>
          <p:nvPr/>
        </p:nvSpPr>
        <p:spPr>
          <a:xfrm>
            <a:off x="336600" y="368280"/>
            <a:ext cx="1144836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sz="2600"/>
              <a:t/>
            </a:r>
            <a:br>
              <a:rPr sz="2600"/>
            </a:br>
            <a:r>
              <a:rPr lang="ru-RU" sz="26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Стрелка вниз 54"/>
          <p:cNvSpPr/>
          <p:nvPr/>
        </p:nvSpPr>
        <p:spPr>
          <a:xfrm rot="19140000">
            <a:off x="6262200" y="1321560"/>
            <a:ext cx="483840" cy="977400"/>
          </a:xfrm>
          <a:prstGeom prst="downArrow">
            <a:avLst>
              <a:gd name="adj1" fmla="val 50000"/>
              <a:gd name="adj2" fmla="val 49988"/>
            </a:avLst>
          </a:prstGeom>
          <a:solidFill>
            <a:srgbClr val="5B9BD5"/>
          </a:solidFill>
          <a:ln w="12600">
            <a:solidFill>
              <a:srgbClr val="41719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5" name="Стрелка вниз 55"/>
          <p:cNvSpPr/>
          <p:nvPr/>
        </p:nvSpPr>
        <p:spPr>
          <a:xfrm rot="2580000">
            <a:off x="5251320" y="1369440"/>
            <a:ext cx="418680" cy="955440"/>
          </a:xfrm>
          <a:prstGeom prst="downArrow">
            <a:avLst>
              <a:gd name="adj1" fmla="val 50000"/>
              <a:gd name="adj2" fmla="val 50011"/>
            </a:avLst>
          </a:prstGeom>
          <a:solidFill>
            <a:srgbClr val="5B9BD5"/>
          </a:solidFill>
          <a:ln w="12600">
            <a:solidFill>
              <a:srgbClr val="41719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56" name="Рисунок 56"/>
          <p:cNvPicPr/>
          <p:nvPr/>
        </p:nvPicPr>
        <p:blipFill>
          <a:blip r:embed="rId4"/>
          <a:stretch/>
        </p:blipFill>
        <p:spPr>
          <a:xfrm>
            <a:off x="862200" y="2246040"/>
            <a:ext cx="5027400" cy="2361600"/>
          </a:xfrm>
          <a:prstGeom prst="rect">
            <a:avLst/>
          </a:prstGeom>
          <a:ln w="0">
            <a:noFill/>
          </a:ln>
        </p:spPr>
      </p:pic>
      <p:pic>
        <p:nvPicPr>
          <p:cNvPr id="57" name="Рисунок 57"/>
          <p:cNvPicPr/>
          <p:nvPr/>
        </p:nvPicPr>
        <p:blipFill>
          <a:blip r:embed="rId5"/>
          <a:stretch/>
        </p:blipFill>
        <p:spPr>
          <a:xfrm>
            <a:off x="1448280" y="5309640"/>
            <a:ext cx="10058040" cy="1103040"/>
          </a:xfrm>
          <a:prstGeom prst="rect">
            <a:avLst/>
          </a:prstGeom>
          <a:ln w="0">
            <a:noFill/>
          </a:ln>
        </p:spPr>
      </p:pic>
      <p:pic>
        <p:nvPicPr>
          <p:cNvPr id="58" name="Рисунок 58"/>
          <p:cNvPicPr/>
          <p:nvPr/>
        </p:nvPicPr>
        <p:blipFill>
          <a:blip r:embed="rId6"/>
          <a:stretch/>
        </p:blipFill>
        <p:spPr>
          <a:xfrm>
            <a:off x="6939360" y="1866600"/>
            <a:ext cx="4779720" cy="3149280"/>
          </a:xfrm>
          <a:prstGeom prst="rect">
            <a:avLst/>
          </a:prstGeom>
          <a:ln w="0">
            <a:noFill/>
          </a:ln>
        </p:spPr>
      </p:pic>
      <p:sp>
        <p:nvSpPr>
          <p:cNvPr id="59" name="Стрелка вниз 59"/>
          <p:cNvSpPr/>
          <p:nvPr/>
        </p:nvSpPr>
        <p:spPr>
          <a:xfrm>
            <a:off x="5872680" y="1723680"/>
            <a:ext cx="483840" cy="3292200"/>
          </a:xfrm>
          <a:prstGeom prst="downArrow">
            <a:avLst>
              <a:gd name="adj1" fmla="val 50000"/>
              <a:gd name="adj2" fmla="val 49993"/>
            </a:avLst>
          </a:prstGeom>
          <a:solidFill>
            <a:srgbClr val="5B9BD5"/>
          </a:solidFill>
          <a:ln w="12600">
            <a:solidFill>
              <a:srgbClr val="41719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graphicFrame>
        <p:nvGraphicFramePr>
          <p:cNvPr id="60" name="Таблица 60"/>
          <p:cNvGraphicFramePr/>
          <p:nvPr/>
        </p:nvGraphicFramePr>
        <p:xfrm>
          <a:off x="862200" y="701280"/>
          <a:ext cx="10859400" cy="740880"/>
        </p:xfrm>
        <a:graphic>
          <a:graphicData uri="http://schemas.openxmlformats.org/drawingml/2006/table">
            <a:tbl>
              <a:tblPr/>
              <a:tblGrid>
                <a:gridCol w="10859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0880"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Bef>
                          <a:spcPts val="26"/>
                        </a:spcBef>
                        <a:spcAft>
                          <a:spcPts val="26"/>
                        </a:spcAft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  <a:tab pos="10333080" algn="l"/>
                          <a:tab pos="10782360" algn="l"/>
                        </a:tabLst>
                      </a:pPr>
                      <a:r>
                        <a:rPr lang="ru-RU" sz="1600" b="1" strike="noStrike" spc="-1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В помощь работодателю и работнику  Федеральной службой по труду и занятости разработан ресурс </a:t>
                      </a:r>
                      <a:r>
                        <a:rPr lang="ru-RU" sz="1600" b="1" u="sng" strike="noStrike" spc="-1">
                          <a:solidFill>
                            <a:srgbClr val="FFFFFF"/>
                          </a:solidFill>
                          <a:uFillTx/>
                          <a:latin typeface="Times New Roman"/>
                          <a:ea typeface="DejaVu Sans"/>
                        </a:rPr>
                        <a:t>ОНЛАЙНИНСПЕКЦИЯ.РФ</a:t>
                      </a:r>
                      <a:r>
                        <a:rPr lang="ru-RU" sz="1600" b="1" strike="noStrike" spc="-1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, который позволяет получить бесплатную консультацию, в том числе по вопросам охраны труда и (или) провести самопроверку своей организации.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440">
                      <a:solidFill>
                        <a:srgbClr val="FFFFFF"/>
                      </a:solidFill>
                    </a:lnL>
                    <a:lnR w="1440">
                      <a:solidFill>
                        <a:srgbClr val="FFFFFF"/>
                      </a:solidFill>
                    </a:lnR>
                    <a:lnT w="1440">
                      <a:solidFill>
                        <a:srgbClr val="FFFFFF"/>
                      </a:solidFill>
                    </a:lnT>
                    <a:lnB w="432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35"/>
          <p:cNvPicPr/>
          <p:nvPr/>
        </p:nvPicPr>
        <p:blipFill>
          <a:blip r:embed="rId3"/>
          <a:stretch/>
        </p:blipFill>
        <p:spPr>
          <a:xfrm>
            <a:off x="179280" y="84240"/>
            <a:ext cx="2137680" cy="634320"/>
          </a:xfrm>
          <a:prstGeom prst="rect">
            <a:avLst/>
          </a:prstGeom>
          <a:ln w="0">
            <a:noFill/>
          </a:ln>
        </p:spPr>
      </p:pic>
      <p:sp>
        <p:nvSpPr>
          <p:cNvPr id="62" name="Shape 36"/>
          <p:cNvSpPr/>
          <p:nvPr/>
        </p:nvSpPr>
        <p:spPr>
          <a:xfrm>
            <a:off x="179280" y="1628640"/>
            <a:ext cx="11737080" cy="394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000" b="0" i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    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233"/>
              </a:spcBef>
              <a:spcAft>
                <a:spcPts val="992"/>
              </a:spcAft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49"/>
              </a:spcBef>
              <a:spcAft>
                <a:spcPts val="51"/>
              </a:spcAft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49"/>
              </a:spcBef>
              <a:spcAft>
                <a:spcPts val="51"/>
              </a:spcAft>
              <a:tabLst>
                <a:tab pos="0" algn="l"/>
              </a:tabLst>
            </a:pP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49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2000" b="0" i="1" strike="noStrike" spc="-1">
                <a:solidFill>
                  <a:srgbClr val="2A6099"/>
                </a:solidFill>
                <a:latin typeface="Times New Roman"/>
                <a:ea typeface="Times New Roman"/>
              </a:rPr>
              <a:t>      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Скругленный прямоугольник 63"/>
          <p:cNvSpPr/>
          <p:nvPr/>
        </p:nvSpPr>
        <p:spPr>
          <a:xfrm>
            <a:off x="501840" y="720000"/>
            <a:ext cx="11188440" cy="1342080"/>
          </a:xfrm>
          <a:prstGeom prst="roundRect">
            <a:avLst>
              <a:gd name="adj" fmla="val 16667"/>
            </a:avLst>
          </a:prstGeom>
          <a:solidFill>
            <a:srgbClr val="2E75B6"/>
          </a:solidFill>
          <a:ln w="12600">
            <a:solidFill>
              <a:srgbClr val="41719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  включает в себя «Систему клиент- ориентированных электронных сервисов для работников и работодателей», в рамках которой действуют такие разделы как: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4"/>
              </a:rPr>
              <a:t>«Электронный инспектор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»,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5"/>
              </a:rPr>
              <a:t>«Дежурный инспектор»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,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6"/>
              </a:rPr>
              <a:t>«Проверь трудовой договор»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,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7"/>
              </a:rPr>
              <a:t>«Сообщить о проблеме»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,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8"/>
              </a:rPr>
              <a:t>«Найти работу»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, </a:t>
            </a:r>
            <a:r>
              <a:rPr lang="ru-RU" sz="1800" b="1" u="sng" strike="noStrike" spc="-1">
                <a:solidFill>
                  <a:srgbClr val="CCCCFF"/>
                </a:solidFill>
                <a:uFillTx/>
                <a:latin typeface="Times New Roman"/>
                <a:ea typeface="DejaVu Sans"/>
                <a:hlinkClick r:id="rId9"/>
              </a:rPr>
              <a:t>«Памятки»</a:t>
            </a:r>
            <a:r>
              <a:rPr lang="ru-RU" sz="1800" b="1" strike="noStrike" spc="-1">
                <a:solidFill>
                  <a:srgbClr val="FFFFFF"/>
                </a:solidFill>
                <a:latin typeface="Times New Roman"/>
                <a:ea typeface="DejaVu Sans"/>
              </a:rPr>
              <a:t> и другие.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6"/>
              </a:spcBef>
              <a:spcAft>
                <a:spcPts val="26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4" name="Рисунок 64"/>
          <p:cNvPicPr/>
          <p:nvPr/>
        </p:nvPicPr>
        <p:blipFill>
          <a:blip r:embed="rId10"/>
          <a:stretch/>
        </p:blipFill>
        <p:spPr>
          <a:xfrm>
            <a:off x="1395720" y="2206800"/>
            <a:ext cx="9724680" cy="4444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47"/>
          <p:cNvPicPr/>
          <p:nvPr/>
        </p:nvPicPr>
        <p:blipFill>
          <a:blip r:embed="rId3"/>
          <a:stretch/>
        </p:blipFill>
        <p:spPr>
          <a:xfrm>
            <a:off x="114480" y="47520"/>
            <a:ext cx="2661480" cy="789840"/>
          </a:xfrm>
          <a:prstGeom prst="rect">
            <a:avLst/>
          </a:prstGeom>
          <a:ln w="0">
            <a:noFill/>
          </a:ln>
        </p:spPr>
      </p:pic>
      <p:sp>
        <p:nvSpPr>
          <p:cNvPr id="66" name="Shape 48"/>
          <p:cNvSpPr/>
          <p:nvPr/>
        </p:nvSpPr>
        <p:spPr>
          <a:xfrm>
            <a:off x="407880" y="968400"/>
            <a:ext cx="11140200" cy="1799640"/>
          </a:xfrm>
          <a:prstGeom prst="roundRect">
            <a:avLst>
              <a:gd name="adj" fmla="val 16667"/>
            </a:avLst>
          </a:prstGeom>
          <a:solidFill>
            <a:srgbClr val="2E75B6"/>
          </a:solidFill>
          <a:ln w="12600">
            <a:solidFill>
              <a:srgbClr val="41719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1800" b="0" u="sng" strike="noStrike" spc="-1">
                <a:solidFill>
                  <a:srgbClr val="FFFFFF"/>
                </a:solidFill>
                <a:uFillTx/>
                <a:latin typeface="Calibri"/>
                <a:ea typeface="Calibri"/>
              </a:rPr>
              <a:t>Ссылки на соцсети: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1800" b="0" u="sng" strike="noStrike" spc="-1">
                <a:solidFill>
                  <a:srgbClr val="CCCCFF"/>
                </a:solidFill>
                <a:uFillTx/>
                <a:latin typeface="Calibri"/>
                <a:ea typeface="Calibri"/>
                <a:hlinkClick r:id="rId4"/>
              </a:rPr>
              <a:t>https://vk.com/gitkomi?from=groups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1800" b="0" strike="noStrike" spc="-1">
                <a:solidFill>
                  <a:srgbClr val="FFFFFF"/>
                </a:solidFill>
                <a:latin typeface="Calibri"/>
                <a:ea typeface="Calibri"/>
              </a:rPr>
              <a:t>Адрес сайта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r>
              <a:rPr lang="ru-RU" sz="1800" b="0" strike="noStrike" spc="-1">
                <a:solidFill>
                  <a:srgbClr val="FFFFFF"/>
                </a:solidFill>
                <a:latin typeface="Calibri"/>
                <a:ea typeface="Calibri"/>
              </a:rPr>
              <a:t>git11@rostrud.gov.ru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Shape 49"/>
          <p:cNvSpPr/>
          <p:nvPr/>
        </p:nvSpPr>
        <p:spPr>
          <a:xfrm>
            <a:off x="4834080" y="3083040"/>
            <a:ext cx="6714360" cy="3330000"/>
          </a:xfrm>
          <a:custGeom>
            <a:avLst/>
            <a:gdLst>
              <a:gd name="textAreaLeft" fmla="*/ 0 w 6714360"/>
              <a:gd name="textAreaRight" fmla="*/ 6715080 w 6714360"/>
              <a:gd name="textAreaTop" fmla="*/ 0 h 3330000"/>
              <a:gd name="textAreaBottom" fmla="*/ 3330720 h 3330000"/>
            </a:gdLst>
            <a:ahLst/>
            <a:cxnLst/>
            <a:rect l="textAreaLeft" t="textAreaTop" r="textAreaRight" b="textAreaBottom"/>
            <a:pathLst>
              <a:path w="6715125" h="3330575">
                <a:moveTo>
                  <a:pt x="555107" y="0"/>
                </a:moveTo>
                <a:lnTo>
                  <a:pt x="6715125" y="0"/>
                </a:lnTo>
                <a:lnTo>
                  <a:pt x="6715125" y="2775468"/>
                </a:lnTo>
                <a:cubicBezTo>
                  <a:pt x="6715125" y="3082045"/>
                  <a:pt x="6466595" y="3330575"/>
                  <a:pt x="6160018" y="3330575"/>
                </a:cubicBezTo>
                <a:lnTo>
                  <a:pt x="0" y="3330575"/>
                </a:lnTo>
                <a:lnTo>
                  <a:pt x="0" y="555107"/>
                </a:lnTo>
                <a:cubicBezTo>
                  <a:pt x="0" y="248530"/>
                  <a:pt x="248530" y="0"/>
                  <a:pt x="555107" y="0"/>
                </a:cubicBezTo>
                <a:close/>
              </a:path>
            </a:pathLst>
          </a:custGeom>
          <a:solidFill>
            <a:srgbClr val="5B9BD5"/>
          </a:solidFill>
          <a:ln w="12600">
            <a:solidFill>
              <a:srgbClr val="41719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Clr>
                <a:srgbClr val="FFFFFF"/>
              </a:buClr>
              <a:buFont typeface="Wingdings" charset="2"/>
              <a:buChar char=""/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  <a:ea typeface="Calibri"/>
              </a:rPr>
              <a:t>повышение эффективности обеспечения соблюдения трудового законодательства;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Clr>
                <a:srgbClr val="FFFFFF"/>
              </a:buClr>
              <a:buFont typeface="Wingdings" charset="2"/>
              <a:buChar char=""/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  <a:ea typeface="Calibri"/>
              </a:rPr>
              <a:t>сопровождение и обновление справочно-информационных баз данных;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Clr>
                <a:srgbClr val="FFFFFF"/>
              </a:buClr>
              <a:buFont typeface="Wingdings" charset="2"/>
              <a:buChar char=""/>
            </a:pPr>
            <a:r>
              <a:rPr lang="ru-RU" sz="2400" b="0" strike="noStrike" spc="-1">
                <a:solidFill>
                  <a:srgbClr val="FFFFFF"/>
                </a:solidFill>
                <a:latin typeface="Calibri"/>
                <a:ea typeface="Calibri"/>
              </a:rPr>
              <a:t>свободный и бесплатный доступ;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buClr>
                <a:srgbClr val="FFFFFF"/>
              </a:buClr>
              <a:buFont typeface="Wingdings" charset="2"/>
              <a:buChar char=""/>
            </a:pPr>
            <a:r>
              <a:rPr lang="ru-RU" sz="2200" b="0" strike="noStrike" spc="-1">
                <a:solidFill>
                  <a:srgbClr val="FFFFFF"/>
                </a:solidFill>
                <a:latin typeface="Calibri"/>
                <a:ea typeface="Calibri"/>
              </a:rPr>
              <a:t>в настоящее время содержит свыше 4000 различных справочных материалов.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algn="just">
              <a:lnSpc>
                <a:spcPct val="100000"/>
              </a:lnSpc>
              <a:spcBef>
                <a:spcPts val="51"/>
              </a:spcBef>
              <a:spcAft>
                <a:spcPts val="51"/>
              </a:spcAft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Picture 51"/>
          <p:cNvPicPr/>
          <p:nvPr/>
        </p:nvPicPr>
        <p:blipFill>
          <a:blip r:embed="rId5"/>
          <a:stretch/>
        </p:blipFill>
        <p:spPr>
          <a:xfrm>
            <a:off x="496800" y="3328920"/>
            <a:ext cx="3994920" cy="3082320"/>
          </a:xfrm>
          <a:prstGeom prst="rect">
            <a:avLst/>
          </a:prstGeom>
          <a:ln w="0">
            <a:noFill/>
          </a:ln>
        </p:spPr>
      </p:pic>
      <p:pic>
        <p:nvPicPr>
          <p:cNvPr id="69" name="Picture 53"/>
          <p:cNvPicPr/>
          <p:nvPr/>
        </p:nvPicPr>
        <p:blipFill>
          <a:blip r:embed="rId6"/>
          <a:srcRect l="5679" t="21655" r="5679" b="20600"/>
          <a:stretch/>
        </p:blipFill>
        <p:spPr>
          <a:xfrm>
            <a:off x="6954840" y="1062000"/>
            <a:ext cx="1324800" cy="165672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55"/>
          <p:cNvPicPr/>
          <p:nvPr/>
        </p:nvPicPr>
        <p:blipFill>
          <a:blip r:embed="rId7"/>
          <a:stretch/>
        </p:blipFill>
        <p:spPr>
          <a:xfrm>
            <a:off x="4529160" y="1054080"/>
            <a:ext cx="1170720" cy="1656720"/>
          </a:xfrm>
          <a:prstGeom prst="rect">
            <a:avLst/>
          </a:prstGeom>
          <a:ln w="0">
            <a:noFill/>
          </a:ln>
        </p:spPr>
      </p:pic>
      <p:pic>
        <p:nvPicPr>
          <p:cNvPr id="71" name="Picture 57"/>
          <p:cNvPicPr/>
          <p:nvPr/>
        </p:nvPicPr>
        <p:blipFill>
          <a:blip r:embed="rId8"/>
          <a:stretch/>
        </p:blipFill>
        <p:spPr>
          <a:xfrm>
            <a:off x="9360000" y="1044720"/>
            <a:ext cx="1654920" cy="1654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>
  <a:themeElements>
    <a:clrScheme name="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211</TotalTime>
  <Words>336</Words>
  <Application>Microsoft Office PowerPoint</Application>
  <PresentationFormat>Произвольный</PresentationFormat>
  <Paragraphs>58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DejaVu Sans</vt:lpstr>
      <vt:lpstr>Symbol</vt:lpstr>
      <vt:lpstr>T3Font_5</vt:lpstr>
      <vt:lpstr>Times New Roman</vt:lpstr>
      <vt:lpstr>Wingdings</vt:lpstr>
      <vt:lpstr/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Мальцева Ольга Владимировна</dc:creator>
  <dc:description/>
  <cp:lastModifiedBy>Мальцева Ольга Владимировна</cp:lastModifiedBy>
  <cp:revision>7</cp:revision>
  <dcterms:created xsi:type="dcterms:W3CDTF">2017-02-09T08:35:48Z</dcterms:created>
  <dcterms:modified xsi:type="dcterms:W3CDTF">2026-08-21T08:09:52Z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6</vt:i4>
  </property>
</Properties>
</file>