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9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0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3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4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5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6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27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28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605" r:id="rId1"/>
  </p:sldMasterIdLst>
  <p:notesMasterIdLst>
    <p:notesMasterId r:id="rId46"/>
  </p:notesMasterIdLst>
  <p:handoutMasterIdLst>
    <p:handoutMasterId r:id="rId47"/>
  </p:handoutMasterIdLst>
  <p:sldIdLst>
    <p:sldId id="574" r:id="rId2"/>
    <p:sldId id="720" r:id="rId3"/>
    <p:sldId id="635" r:id="rId4"/>
    <p:sldId id="636" r:id="rId5"/>
    <p:sldId id="637" r:id="rId6"/>
    <p:sldId id="638" r:id="rId7"/>
    <p:sldId id="697" r:id="rId8"/>
    <p:sldId id="698" r:id="rId9"/>
    <p:sldId id="699" r:id="rId10"/>
    <p:sldId id="700" r:id="rId11"/>
    <p:sldId id="701" r:id="rId12"/>
    <p:sldId id="702" r:id="rId13"/>
    <p:sldId id="703" r:id="rId14"/>
    <p:sldId id="704" r:id="rId15"/>
    <p:sldId id="705" r:id="rId16"/>
    <p:sldId id="706" r:id="rId17"/>
    <p:sldId id="707" r:id="rId18"/>
    <p:sldId id="709" r:id="rId19"/>
    <p:sldId id="710" r:id="rId20"/>
    <p:sldId id="725" r:id="rId21"/>
    <p:sldId id="726" r:id="rId22"/>
    <p:sldId id="711" r:id="rId23"/>
    <p:sldId id="727" r:id="rId24"/>
    <p:sldId id="712" r:id="rId25"/>
    <p:sldId id="729" r:id="rId26"/>
    <p:sldId id="728" r:id="rId27"/>
    <p:sldId id="713" r:id="rId28"/>
    <p:sldId id="730" r:id="rId29"/>
    <p:sldId id="731" r:id="rId30"/>
    <p:sldId id="714" r:id="rId31"/>
    <p:sldId id="732" r:id="rId32"/>
    <p:sldId id="715" r:id="rId33"/>
    <p:sldId id="716" r:id="rId34"/>
    <p:sldId id="717" r:id="rId35"/>
    <p:sldId id="718" r:id="rId36"/>
    <p:sldId id="719" r:id="rId37"/>
    <p:sldId id="694" r:id="rId38"/>
    <p:sldId id="668" r:id="rId39"/>
    <p:sldId id="721" r:id="rId40"/>
    <p:sldId id="722" r:id="rId41"/>
    <p:sldId id="723" r:id="rId42"/>
    <p:sldId id="724" r:id="rId43"/>
    <p:sldId id="670" r:id="rId44"/>
    <p:sldId id="671" r:id="rId45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CCFF66"/>
    <a:srgbClr val="3399FF"/>
    <a:srgbClr val="9966FF"/>
    <a:srgbClr val="003300"/>
    <a:srgbClr val="FDFEFE"/>
    <a:srgbClr val="D3DBCE"/>
    <a:srgbClr val="F8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017" autoAdjust="0"/>
    <p:restoredTop sz="96404" autoAdjust="0"/>
  </p:normalViewPr>
  <p:slideViewPr>
    <p:cSldViewPr>
      <p:cViewPr>
        <p:scale>
          <a:sx n="125" d="100"/>
          <a:sy n="125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(млн.руб)</c:v>
                </c:pt>
              </c:strCache>
            </c:strRef>
          </c:tx>
          <c:spPr>
            <a:ln w="12700"/>
          </c:spPr>
          <c:invertIfNegative val="0"/>
          <c:dLbls>
            <c:dLbl>
              <c:idx val="3"/>
              <c:layout>
                <c:manualLayout>
                  <c:x val="-2.3108031441964154E-2"/>
                  <c:y val="3.7899495089945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1123.646</c:v>
                </c:pt>
                <c:pt idx="1">
                  <c:v>1106.1610000000001</c:v>
                </c:pt>
                <c:pt idx="2">
                  <c:v>993.66</c:v>
                </c:pt>
                <c:pt idx="3">
                  <c:v>867.90300000000002</c:v>
                </c:pt>
                <c:pt idx="4">
                  <c:v>886.00599999999997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(млн.руб)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486425153571368E-2"/>
                  <c:y val="1.894974754497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4323148776784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08031441964209E-2"/>
                  <c:y val="-4.73743688624313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31080314419642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3918740031249822E-2"/>
                  <c:y val="9.4748737724862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1064.0239999999999</c:v>
                </c:pt>
                <c:pt idx="1">
                  <c:v>1152.691</c:v>
                </c:pt>
                <c:pt idx="2">
                  <c:v>1029.903</c:v>
                </c:pt>
                <c:pt idx="3">
                  <c:v>867.78899999999999</c:v>
                </c:pt>
                <c:pt idx="4">
                  <c:v>885.85900000000004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Дефицит(-)/ Профецит(+) млн.руб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1"/>
              <c:layout>
                <c:manualLayout>
                  <c:x val="1.5405354294642806E-2"/>
                  <c:y val="9.4748737724862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783748006249965E-2"/>
                  <c:y val="9.0011300838619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945889724107085E-2"/>
                  <c:y val="-2.3687184431215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026960583035647E-2"/>
                  <c:y val="-2.3687184431215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59.622000000000071</c:v>
                </c:pt>
                <c:pt idx="1">
                  <c:v>-46.529999999999973</c:v>
                </c:pt>
                <c:pt idx="2">
                  <c:v>-36.243000000000052</c:v>
                </c:pt>
                <c:pt idx="3">
                  <c:v>0.11400000000003274</c:v>
                </c:pt>
                <c:pt idx="4">
                  <c:v>0.14699999999993452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005888"/>
        <c:axId val="218007424"/>
        <c:axId val="0"/>
      </c:bar3DChart>
      <c:catAx>
        <c:axId val="218005888"/>
        <c:scaling>
          <c:orientation val="minMax"/>
        </c:scaling>
        <c:delete val="0"/>
        <c:axPos val="b"/>
        <c:majorTickMark val="out"/>
        <c:minorTickMark val="none"/>
        <c:tickLblPos val="nextTo"/>
        <c:crossAx val="218007424"/>
        <c:crosses val="autoZero"/>
        <c:auto val="1"/>
        <c:lblAlgn val="ctr"/>
        <c:lblOffset val="100"/>
        <c:noMultiLvlLbl val="0"/>
      </c:catAx>
      <c:valAx>
        <c:axId val="2180074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005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500" baseline="0"/>
          </a:pPr>
          <a:endParaRPr lang="ru-RU"/>
        </a:p>
      </c:txPr>
    </c:title>
    <c:autoTitleDeleted val="0"/>
    <c:plotArea>
      <c:layout/>
      <c:lineChart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1037561450434755"/>
                  <c:y val="6.745540507236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709757633759498E-2"/>
                  <c:y val="-0.11692270212542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4665856870588049E-2"/>
                  <c:y val="-7.1952432077187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7.9279999999999999</c:v>
                </c:pt>
                <c:pt idx="1">
                  <c:v>7.2869999999999999</c:v>
                </c:pt>
                <c:pt idx="2">
                  <c:v>7.2389999999999999</c:v>
                </c:pt>
                <c:pt idx="3">
                  <c:v>7.3319999999999999</c:v>
                </c:pt>
                <c:pt idx="4">
                  <c:v>7.4260000000000002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58400"/>
        <c:axId val="211559936"/>
      </c:lineChart>
      <c:catAx>
        <c:axId val="211558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1559936"/>
        <c:crosses val="autoZero"/>
        <c:auto val="1"/>
        <c:lblAlgn val="ctr"/>
        <c:lblOffset val="100"/>
        <c:noMultiLvlLbl val="0"/>
      </c:catAx>
      <c:valAx>
        <c:axId val="2115599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155840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375337750732095E-2"/>
          <c:y val="4.5050942715968802E-2"/>
          <c:w val="0.59853569729149592"/>
          <c:h val="0.6961944369019140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500000000000001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9831674887276671E-3"/>
                  <c:y val="7.6753473814587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638612481212778E-2"/>
                  <c:y val="-4.063419201948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277224962425557E-3"/>
                  <c:y val="3.6119281795099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7.8</c:v>
                </c:pt>
                <c:pt idx="1">
                  <c:v>10.353</c:v>
                </c:pt>
                <c:pt idx="2">
                  <c:v>10.471</c:v>
                </c:pt>
                <c:pt idx="3">
                  <c:v>10.576000000000001</c:v>
                </c:pt>
                <c:pt idx="4">
                  <c:v>10.682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714624"/>
        <c:axId val="214724608"/>
      </c:lineChart>
      <c:catAx>
        <c:axId val="214714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4724608"/>
        <c:crosses val="autoZero"/>
        <c:auto val="1"/>
        <c:lblAlgn val="ctr"/>
        <c:lblOffset val="100"/>
        <c:noMultiLvlLbl val="0"/>
      </c:catAx>
      <c:valAx>
        <c:axId val="2147246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471462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ayout>
        <c:manualLayout>
          <c:xMode val="edge"/>
          <c:yMode val="edge"/>
          <c:x val="0.65749455511232502"/>
          <c:y val="2.2598014434914548E-2"/>
          <c:w val="0.34250544488767498"/>
          <c:h val="0.5135945013370533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Туристический налог (Введен с 01.01.2025)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0.10372554390508334"/>
                  <c:y val="-3.71023589971484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080205647648346E-2"/>
                  <c:y val="8.395787813699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121055514904473E-2"/>
                  <c:y val="-0.10653253033613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03209413513441E-2"/>
                  <c:y val="8.5495130170721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0.29199999999999998</c:v>
                </c:pt>
                <c:pt idx="2">
                  <c:v>0.38200000000000001</c:v>
                </c:pt>
                <c:pt idx="3">
                  <c:v>0.38300000000000001</c:v>
                </c:pt>
                <c:pt idx="4">
                  <c:v>0.38400000000000001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745472"/>
        <c:axId val="214747008"/>
      </c:lineChart>
      <c:catAx>
        <c:axId val="214745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4747008"/>
        <c:crosses val="autoZero"/>
        <c:auto val="1"/>
        <c:lblAlgn val="ctr"/>
        <c:lblOffset val="100"/>
        <c:noMultiLvlLbl val="0"/>
      </c:catAx>
      <c:valAx>
        <c:axId val="2147470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4745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20868328063046"/>
          <c:y val="1.0801268994803028E-3"/>
          <c:w val="0.29979140248784619"/>
          <c:h val="0.3646024639322664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375337750732095E-2"/>
          <c:y val="4.5050942715968802E-2"/>
          <c:w val="0.59853569729149592"/>
          <c:h val="0.6961944369019140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ln w="920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500000000000001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9831674887276671E-3"/>
                  <c:y val="7.6753473814587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638612481212778E-2"/>
                  <c:y val="-4.063419201948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277224962425557E-3"/>
                  <c:y val="3.6119281795099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16.247</c:v>
                </c:pt>
                <c:pt idx="1">
                  <c:v>14.382999999999999</c:v>
                </c:pt>
                <c:pt idx="2">
                  <c:v>11.805999999999999</c:v>
                </c:pt>
                <c:pt idx="3">
                  <c:v>11.756</c:v>
                </c:pt>
                <c:pt idx="4">
                  <c:v>11.756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001728"/>
        <c:axId val="215003520"/>
      </c:lineChart>
      <c:catAx>
        <c:axId val="215001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5003520"/>
        <c:crosses val="autoZero"/>
        <c:auto val="1"/>
        <c:lblAlgn val="ctr"/>
        <c:lblOffset val="100"/>
        <c:noMultiLvlLbl val="0"/>
      </c:catAx>
      <c:valAx>
        <c:axId val="2150035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500172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ayout>
        <c:manualLayout>
          <c:xMode val="edge"/>
          <c:yMode val="edge"/>
          <c:x val="0.65749455511232502"/>
          <c:y val="2.2598014434914548E-2"/>
          <c:w val="0.34250544488767498"/>
          <c:h val="0.5135945013370533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Плата за пользование природными ресурсами</c:v>
                </c:pt>
              </c:strCache>
            </c:strRef>
          </c:tx>
          <c:spPr>
            <a:ln w="920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0.10372554390508334"/>
                  <c:y val="-3.71023589971484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080205647648346E-2"/>
                  <c:y val="8.395787813699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121055514904473E-2"/>
                  <c:y val="-0.10653253033613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03209413513441E-2"/>
                  <c:y val="8.5495130170721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11.201000000000001</c:v>
                </c:pt>
                <c:pt idx="1">
                  <c:v>2.5</c:v>
                </c:pt>
                <c:pt idx="2">
                  <c:v>1.1000000000000001</c:v>
                </c:pt>
                <c:pt idx="3">
                  <c:v>1.1000000000000001</c:v>
                </c:pt>
                <c:pt idx="4">
                  <c:v>1.1000000000000001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116864"/>
        <c:axId val="218118400"/>
      </c:lineChart>
      <c:catAx>
        <c:axId val="218116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118400"/>
        <c:crosses val="autoZero"/>
        <c:auto val="1"/>
        <c:lblAlgn val="ctr"/>
        <c:lblOffset val="100"/>
        <c:noMultiLvlLbl val="0"/>
      </c:catAx>
      <c:valAx>
        <c:axId val="2181184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116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20868328063046"/>
          <c:y val="1.0801268994803028E-3"/>
          <c:w val="0.29979140248784619"/>
          <c:h val="0.3646024639322664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375337750732095E-2"/>
          <c:y val="4.5050942715968802E-2"/>
          <c:w val="0.59853569729149592"/>
          <c:h val="0.6961944369019140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продажи активов</c:v>
                </c:pt>
              </c:strCache>
            </c:strRef>
          </c:tx>
          <c:spPr>
            <a:ln w="920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500000000000001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9831674887276671E-3"/>
                  <c:y val="7.6753473814587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638612481212778E-2"/>
                  <c:y val="-4.063419201948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277224962425557E-3"/>
                  <c:y val="3.6119281795099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4.9000000000000004</c:v>
                </c:pt>
                <c:pt idx="1">
                  <c:v>3.7</c:v>
                </c:pt>
                <c:pt idx="2">
                  <c:v>2.2999999999999998</c:v>
                </c:pt>
                <c:pt idx="3">
                  <c:v>1.8</c:v>
                </c:pt>
                <c:pt idx="4">
                  <c:v>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134784"/>
        <c:axId val="218144768"/>
      </c:lineChart>
      <c:catAx>
        <c:axId val="2181347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144768"/>
        <c:crosses val="autoZero"/>
        <c:auto val="1"/>
        <c:lblAlgn val="ctr"/>
        <c:lblOffset val="100"/>
        <c:noMultiLvlLbl val="0"/>
      </c:catAx>
      <c:valAx>
        <c:axId val="2181447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1347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ayout>
        <c:manualLayout>
          <c:xMode val="edge"/>
          <c:yMode val="edge"/>
          <c:x val="0.65749455511232502"/>
          <c:y val="2.2598014434914548E-2"/>
          <c:w val="0.34250544488767498"/>
          <c:h val="0.5135945013370533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Прочие неналоговые</c:v>
                </c:pt>
              </c:strCache>
            </c:strRef>
          </c:tx>
          <c:spPr>
            <a:ln w="920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0.10372554390508334"/>
                  <c:y val="-3.71023589971484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080205647648346E-2"/>
                  <c:y val="8.395787813699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121055514904473E-2"/>
                  <c:y val="-0.10653253033613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03209413513441E-2"/>
                  <c:y val="8.5495130170721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0.7</c:v>
                </c:pt>
                <c:pt idx="1">
                  <c:v>0.9</c:v>
                </c:pt>
                <c:pt idx="2">
                  <c:v>1.1000000000000001</c:v>
                </c:pt>
                <c:pt idx="3">
                  <c:v>1.1000000000000001</c:v>
                </c:pt>
                <c:pt idx="4">
                  <c:v>1.1000000000000001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203264"/>
        <c:axId val="218204800"/>
      </c:lineChart>
      <c:catAx>
        <c:axId val="218203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204800"/>
        <c:crosses val="autoZero"/>
        <c:auto val="1"/>
        <c:lblAlgn val="ctr"/>
        <c:lblOffset val="100"/>
        <c:noMultiLvlLbl val="0"/>
      </c:catAx>
      <c:valAx>
        <c:axId val="2182048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203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20868328063046"/>
          <c:y val="1.0801268994803028E-3"/>
          <c:w val="0.29979140248784619"/>
          <c:h val="0.3646024639322664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45609747065138E-2"/>
          <c:y val="7.0547716920342188E-2"/>
          <c:w val="0.52978951412805986"/>
          <c:h val="0.6641067659148983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ln w="92075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0.10372554390508334"/>
                  <c:y val="-3.71023589971484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080205647648346E-2"/>
                  <c:y val="8.395787813699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4121055514904473E-2"/>
                  <c:y val="-0.10653253033613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03209413513441E-2"/>
                  <c:y val="8.5495130170721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4.3</c:v>
                </c:pt>
                <c:pt idx="1">
                  <c:v>4.0999999999999996</c:v>
                </c:pt>
                <c:pt idx="2">
                  <c:v>4.9000000000000004</c:v>
                </c:pt>
                <c:pt idx="3">
                  <c:v>4.9000000000000004</c:v>
                </c:pt>
                <c:pt idx="4">
                  <c:v>4.9000000000000004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229376"/>
        <c:axId val="218325376"/>
      </c:lineChart>
      <c:catAx>
        <c:axId val="218229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325376"/>
        <c:crosses val="autoZero"/>
        <c:auto val="1"/>
        <c:lblAlgn val="ctr"/>
        <c:lblOffset val="100"/>
        <c:noMultiLvlLbl val="0"/>
      </c:catAx>
      <c:valAx>
        <c:axId val="21832537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229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20868328063046"/>
          <c:y val="1.0801268994803028E-3"/>
          <c:w val="0.29979140248784619"/>
          <c:h val="0.3646024639322664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ln w="92075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6180669018427105E-2"/>
                  <c:y val="2.8912998737845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3499927123286E-2"/>
                  <c:y val="-2.394929707263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4316304304618546E-2"/>
                  <c:y val="4.6370986101726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2954722665881164E-2"/>
                  <c:y val="-3.273972875318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539233663130192E-2"/>
                  <c:y val="-5.0424952783024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90.468000000000004</c:v>
                </c:pt>
                <c:pt idx="1">
                  <c:v>93.596000000000004</c:v>
                </c:pt>
                <c:pt idx="2">
                  <c:v>83.45</c:v>
                </c:pt>
                <c:pt idx="3">
                  <c:v>8.3999999999999995E-3</c:v>
                </c:pt>
                <c:pt idx="4">
                  <c:v>0.125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ln w="92075">
              <a:solidFill>
                <a:srgbClr val="7030A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3687806349753187E-2"/>
                  <c:y val="-5.2043397728121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889070429483341E-2"/>
                  <c:y val="-5.493469760190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889070429483369E-2"/>
                  <c:y val="-3.7586898359198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1778140858966738E-2"/>
                  <c:y val="-2.3130398990276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6180669018427105E-2"/>
                  <c:y val="-5.7825997475690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236.375</c:v>
                </c:pt>
                <c:pt idx="1">
                  <c:v>191.44499999999999</c:v>
                </c:pt>
                <c:pt idx="2">
                  <c:v>158.12700000000001</c:v>
                </c:pt>
                <c:pt idx="3">
                  <c:v>154.96799999999999</c:v>
                </c:pt>
                <c:pt idx="4">
                  <c:v>154.49700000000001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ln w="92075">
              <a:solidFill>
                <a:srgbClr val="FFFF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5889070429483369E-2"/>
                  <c:y val="-3.1804298611629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889070429483341E-2"/>
                  <c:y val="-6.3608597223259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125204233168792E-2"/>
                  <c:y val="4.4750417449470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979404938696924E-2"/>
                  <c:y val="-0.1301084943203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328.25</c:v>
                </c:pt>
                <c:pt idx="1">
                  <c:v>321.88</c:v>
                </c:pt>
                <c:pt idx="2">
                  <c:v>313.37099999999998</c:v>
                </c:pt>
                <c:pt idx="3">
                  <c:v>313.10899999999998</c:v>
                </c:pt>
                <c:pt idx="4">
                  <c:v>313.41199999999998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МБТ</c:v>
                </c:pt>
              </c:strCache>
            </c:strRef>
          </c:tx>
          <c:spPr>
            <a:ln w="92075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9.7084014110562639E-3"/>
                  <c:y val="4.738279494649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7084014110562344E-3"/>
                  <c:y val="-3.1588529964332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31.581</c:v>
                </c:pt>
                <c:pt idx="1">
                  <c:v>40.503999999999998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530560"/>
        <c:axId val="218532096"/>
      </c:lineChart>
      <c:catAx>
        <c:axId val="218530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532096"/>
        <c:crosses val="autoZero"/>
        <c:auto val="1"/>
        <c:lblAlgn val="ctr"/>
        <c:lblOffset val="100"/>
        <c:noMultiLvlLbl val="0"/>
      </c:catAx>
      <c:valAx>
        <c:axId val="2185320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530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259852880770636"/>
          <c:y val="0.11384072079422869"/>
          <c:w val="0.15740147119229361"/>
          <c:h val="0.15684937557029183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2.0539999999999998</c:v>
                </c:pt>
                <c:pt idx="1">
                  <c:v>4.0869999999999997</c:v>
                </c:pt>
                <c:pt idx="2">
                  <c:v>2.7109999999999999</c:v>
                </c:pt>
                <c:pt idx="3">
                  <c:v>2.3580000000000001</c:v>
                </c:pt>
                <c:pt idx="4">
                  <c:v>2.3580000000000001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015552"/>
        <c:axId val="229017088"/>
      </c:lineChart>
      <c:catAx>
        <c:axId val="229015552"/>
        <c:scaling>
          <c:orientation val="minMax"/>
        </c:scaling>
        <c:delete val="0"/>
        <c:axPos val="b"/>
        <c:majorTickMark val="out"/>
        <c:minorTickMark val="none"/>
        <c:tickLblPos val="nextTo"/>
        <c:crossAx val="229017088"/>
        <c:crosses val="autoZero"/>
        <c:auto val="1"/>
        <c:lblAlgn val="ctr"/>
        <c:lblOffset val="100"/>
        <c:noMultiLvlLbl val="0"/>
      </c:catAx>
      <c:valAx>
        <c:axId val="22901708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90155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</c:v>
                </c:pt>
              </c:strCache>
            </c:strRef>
          </c:tx>
          <c:spPr>
            <a:solidFill>
              <a:schemeClr val="accent1"/>
            </a:solidFill>
            <a:ln w="63500"/>
          </c:spPr>
          <c:invertIfNegative val="0"/>
          <c:dLbls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409.88200000000001</c:v>
                </c:pt>
                <c:pt idx="1">
                  <c:v>432.596</c:v>
                </c:pt>
                <c:pt idx="2">
                  <c:v>417.154</c:v>
                </c:pt>
                <c:pt idx="3">
                  <c:v>379.096</c:v>
                </c:pt>
                <c:pt idx="4">
                  <c:v>398.50599999999997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37.828000000000003</c:v>
                </c:pt>
                <c:pt idx="1">
                  <c:v>26.114000000000001</c:v>
                </c:pt>
                <c:pt idx="2">
                  <c:v>21.558</c:v>
                </c:pt>
                <c:pt idx="3">
                  <c:v>20.666</c:v>
                </c:pt>
                <c:pt idx="4">
                  <c:v>19.466000000000001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ln w="53975"/>
            </c:spPr>
          </c:dPt>
          <c:dLbls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675.03599999999994</c:v>
                </c:pt>
                <c:pt idx="1">
                  <c:v>647.45100000000002</c:v>
                </c:pt>
                <c:pt idx="2">
                  <c:v>554.947</c:v>
                </c:pt>
                <c:pt idx="3">
                  <c:v>468.14100000000002</c:v>
                </c:pt>
                <c:pt idx="4">
                  <c:v>468.03399999999999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391808"/>
        <c:axId val="212393344"/>
        <c:axId val="0"/>
      </c:bar3DChart>
      <c:catAx>
        <c:axId val="2123918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ru-RU"/>
          </a:p>
        </c:txPr>
        <c:crossAx val="212393344"/>
        <c:crosses val="autoZero"/>
        <c:auto val="1"/>
        <c:lblAlgn val="ctr"/>
        <c:lblOffset val="100"/>
        <c:noMultiLvlLbl val="0"/>
      </c:catAx>
      <c:valAx>
        <c:axId val="2123933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23918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5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84.915999999999997</c:v>
                </c:pt>
                <c:pt idx="1">
                  <c:v>88.073999999999998</c:v>
                </c:pt>
                <c:pt idx="2">
                  <c:v>83.944000000000003</c:v>
                </c:pt>
                <c:pt idx="3">
                  <c:v>79.738</c:v>
                </c:pt>
                <c:pt idx="4">
                  <c:v>60.033000000000001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191680"/>
        <c:axId val="229193216"/>
      </c:lineChart>
      <c:catAx>
        <c:axId val="229191680"/>
        <c:scaling>
          <c:orientation val="minMax"/>
        </c:scaling>
        <c:delete val="0"/>
        <c:axPos val="b"/>
        <c:majorTickMark val="out"/>
        <c:minorTickMark val="none"/>
        <c:tickLblPos val="nextTo"/>
        <c:crossAx val="229193216"/>
        <c:crosses val="autoZero"/>
        <c:auto val="1"/>
        <c:lblAlgn val="ctr"/>
        <c:lblOffset val="100"/>
        <c:noMultiLvlLbl val="0"/>
      </c:catAx>
      <c:valAx>
        <c:axId val="2291932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919168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45.601999999999997</c:v>
                </c:pt>
                <c:pt idx="1">
                  <c:v>91.734999999999999</c:v>
                </c:pt>
                <c:pt idx="2">
                  <c:v>55.043999999999997</c:v>
                </c:pt>
                <c:pt idx="3">
                  <c:v>32.012999999999998</c:v>
                </c:pt>
                <c:pt idx="4">
                  <c:v>32.012999999999998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364096"/>
        <c:axId val="229365632"/>
      </c:lineChart>
      <c:catAx>
        <c:axId val="229364096"/>
        <c:scaling>
          <c:orientation val="minMax"/>
        </c:scaling>
        <c:delete val="0"/>
        <c:axPos val="b"/>
        <c:majorTickMark val="out"/>
        <c:minorTickMark val="none"/>
        <c:tickLblPos val="nextTo"/>
        <c:crossAx val="229365632"/>
        <c:crosses val="autoZero"/>
        <c:auto val="1"/>
        <c:lblAlgn val="ctr"/>
        <c:lblOffset val="100"/>
        <c:noMultiLvlLbl val="0"/>
      </c:catAx>
      <c:valAx>
        <c:axId val="2293656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936409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dLbl>
              <c:idx val="0"/>
              <c:layout>
                <c:manualLayout>
                  <c:x val="-9.0940416342628574E-2"/>
                  <c:y val="7.886154278123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125388845683813"/>
                  <c:y val="-5.8288966403524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0940416342628602E-2"/>
                  <c:y val="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84646150427731E-2"/>
                  <c:y val="-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508.22699999999998</c:v>
                </c:pt>
                <c:pt idx="1">
                  <c:v>529.92499999999995</c:v>
                </c:pt>
                <c:pt idx="2">
                  <c:v>474.81</c:v>
                </c:pt>
                <c:pt idx="3">
                  <c:v>421.85300000000001</c:v>
                </c:pt>
                <c:pt idx="4">
                  <c:v>435.02800000000002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715520"/>
        <c:axId val="228717312"/>
      </c:lineChart>
      <c:catAx>
        <c:axId val="228715520"/>
        <c:scaling>
          <c:orientation val="minMax"/>
        </c:scaling>
        <c:delete val="0"/>
        <c:axPos val="b"/>
        <c:majorTickMark val="out"/>
        <c:minorTickMark val="none"/>
        <c:tickLblPos val="nextTo"/>
        <c:crossAx val="228717312"/>
        <c:crosses val="autoZero"/>
        <c:auto val="1"/>
        <c:lblAlgn val="ctr"/>
        <c:lblOffset val="100"/>
        <c:noMultiLvlLbl val="0"/>
      </c:catAx>
      <c:valAx>
        <c:axId val="22871731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871552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>
        <c:manualLayout>
          <c:xMode val="edge"/>
          <c:yMode val="edge"/>
          <c:x val="0.21488107224197314"/>
          <c:y val="4.1145152755429328E-2"/>
        </c:manualLayout>
      </c:layout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dLbl>
              <c:idx val="0"/>
              <c:layout>
                <c:manualLayout>
                  <c:x val="-9.0940416342628574E-2"/>
                  <c:y val="7.886154278123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1565381624261E-2"/>
                  <c:y val="-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0940416342628602E-2"/>
                  <c:y val="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84646150427731E-2"/>
                  <c:y val="-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206.268</c:v>
                </c:pt>
                <c:pt idx="1">
                  <c:v>167.167</c:v>
                </c:pt>
                <c:pt idx="2">
                  <c:v>153.42599999999999</c:v>
                </c:pt>
                <c:pt idx="3">
                  <c:v>112.83799999999999</c:v>
                </c:pt>
                <c:pt idx="4">
                  <c:v>127.72499999999999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031360"/>
        <c:axId val="230032896"/>
      </c:lineChart>
      <c:catAx>
        <c:axId val="230031360"/>
        <c:scaling>
          <c:orientation val="minMax"/>
        </c:scaling>
        <c:delete val="0"/>
        <c:axPos val="b"/>
        <c:majorTickMark val="out"/>
        <c:minorTickMark val="none"/>
        <c:tickLblPos val="nextTo"/>
        <c:crossAx val="230032896"/>
        <c:crosses val="autoZero"/>
        <c:auto val="1"/>
        <c:lblAlgn val="ctr"/>
        <c:lblOffset val="100"/>
        <c:noMultiLvlLbl val="0"/>
      </c:catAx>
      <c:valAx>
        <c:axId val="2300328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3003136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>
        <c:manualLayout>
          <c:xMode val="edge"/>
          <c:yMode val="edge"/>
          <c:x val="0.21488107224197314"/>
          <c:y val="4.1145152755429328E-2"/>
        </c:manualLayout>
      </c:layout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dLbl>
              <c:idx val="0"/>
              <c:layout>
                <c:manualLayout>
                  <c:x val="-9.0940416342628574E-2"/>
                  <c:y val="7.886154278123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1565381624261E-2"/>
                  <c:y val="-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0940416342628602E-2"/>
                  <c:y val="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84646150427731E-2"/>
                  <c:y val="-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41.64</c:v>
                </c:pt>
                <c:pt idx="1">
                  <c:v>59.7</c:v>
                </c:pt>
                <c:pt idx="2">
                  <c:v>62.5</c:v>
                </c:pt>
                <c:pt idx="3">
                  <c:v>40.299999999999997</c:v>
                </c:pt>
                <c:pt idx="4">
                  <c:v>39.58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762752"/>
        <c:axId val="230768640"/>
      </c:lineChart>
      <c:catAx>
        <c:axId val="230762752"/>
        <c:scaling>
          <c:orientation val="minMax"/>
        </c:scaling>
        <c:delete val="0"/>
        <c:axPos val="b"/>
        <c:majorTickMark val="out"/>
        <c:minorTickMark val="none"/>
        <c:tickLblPos val="nextTo"/>
        <c:crossAx val="230768640"/>
        <c:crosses val="autoZero"/>
        <c:auto val="1"/>
        <c:lblAlgn val="ctr"/>
        <c:lblOffset val="100"/>
        <c:noMultiLvlLbl val="0"/>
      </c:catAx>
      <c:valAx>
        <c:axId val="23076864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307627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>
        <c:manualLayout>
          <c:xMode val="edge"/>
          <c:yMode val="edge"/>
          <c:x val="0.21488107224197314"/>
          <c:y val="4.1145152755429328E-2"/>
        </c:manualLayout>
      </c:layout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dLbl>
              <c:idx val="0"/>
              <c:layout>
                <c:manualLayout>
                  <c:x val="-9.0940416342628574E-2"/>
                  <c:y val="7.886154278123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1565381624261E-2"/>
                  <c:y val="-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0940416342628602E-2"/>
                  <c:y val="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84646150427731E-2"/>
                  <c:y val="-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113.72799999999999</c:v>
                </c:pt>
                <c:pt idx="1">
                  <c:v>138.953</c:v>
                </c:pt>
                <c:pt idx="2">
                  <c:v>131.041</c:v>
                </c:pt>
                <c:pt idx="3">
                  <c:v>127.64100000000001</c:v>
                </c:pt>
                <c:pt idx="4">
                  <c:v>127.714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580608"/>
        <c:axId val="230582144"/>
      </c:lineChart>
      <c:catAx>
        <c:axId val="230580608"/>
        <c:scaling>
          <c:orientation val="minMax"/>
        </c:scaling>
        <c:delete val="0"/>
        <c:axPos val="b"/>
        <c:majorTickMark val="out"/>
        <c:minorTickMark val="none"/>
        <c:tickLblPos val="nextTo"/>
        <c:crossAx val="230582144"/>
        <c:crosses val="autoZero"/>
        <c:auto val="1"/>
        <c:lblAlgn val="ctr"/>
        <c:lblOffset val="100"/>
        <c:noMultiLvlLbl val="0"/>
      </c:catAx>
      <c:valAx>
        <c:axId val="2305821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3058060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>
        <c:manualLayout>
          <c:xMode val="edge"/>
          <c:yMode val="edge"/>
          <c:x val="0.20385799147316966"/>
          <c:y val="0"/>
        </c:manualLayout>
      </c:layout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dLbl>
              <c:idx val="0"/>
              <c:layout>
                <c:manualLayout>
                  <c:x val="-9.0940416342628574E-2"/>
                  <c:y val="7.886154278123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1565381624261E-2"/>
                  <c:y val="-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0940416342628602E-2"/>
                  <c:y val="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84646150427731E-2"/>
                  <c:y val="-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19.466999999999999</c:v>
                </c:pt>
                <c:pt idx="1">
                  <c:v>23.262</c:v>
                </c:pt>
                <c:pt idx="2">
                  <c:v>4.34</c:v>
                </c:pt>
                <c:pt idx="3">
                  <c:v>1.1240000000000001</c:v>
                </c:pt>
                <c:pt idx="4">
                  <c:v>1.1240000000000001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423936"/>
        <c:axId val="230425728"/>
      </c:lineChart>
      <c:catAx>
        <c:axId val="230423936"/>
        <c:scaling>
          <c:orientation val="minMax"/>
        </c:scaling>
        <c:delete val="0"/>
        <c:axPos val="b"/>
        <c:majorTickMark val="out"/>
        <c:minorTickMark val="none"/>
        <c:tickLblPos val="nextTo"/>
        <c:crossAx val="230425728"/>
        <c:crosses val="autoZero"/>
        <c:auto val="1"/>
        <c:lblAlgn val="ctr"/>
        <c:lblOffset val="100"/>
        <c:noMultiLvlLbl val="0"/>
      </c:catAx>
      <c:valAx>
        <c:axId val="2304257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3042393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>
        <c:manualLayout>
          <c:xMode val="edge"/>
          <c:yMode val="edge"/>
          <c:x val="0.20385799147316966"/>
          <c:y val="0"/>
        </c:manualLayout>
      </c:layout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dLbl>
              <c:idx val="0"/>
              <c:layout>
                <c:manualLayout>
                  <c:x val="-9.0940416342628574E-2"/>
                  <c:y val="7.886154278123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1565381624261E-2"/>
                  <c:y val="-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0940416342628602E-2"/>
                  <c:y val="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84646150427731E-2"/>
                  <c:y val="-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2.165</c:v>
                </c:pt>
                <c:pt idx="1">
                  <c:v>3.7530000000000001</c:v>
                </c:pt>
                <c:pt idx="2">
                  <c:v>2.1629999999999998</c:v>
                </c:pt>
                <c:pt idx="3">
                  <c:v>1.8049999999999999</c:v>
                </c:pt>
                <c:pt idx="4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679680"/>
        <c:axId val="230681216"/>
      </c:lineChart>
      <c:catAx>
        <c:axId val="230679680"/>
        <c:scaling>
          <c:orientation val="minMax"/>
        </c:scaling>
        <c:delete val="0"/>
        <c:axPos val="b"/>
        <c:majorTickMark val="out"/>
        <c:minorTickMark val="none"/>
        <c:tickLblPos val="nextTo"/>
        <c:crossAx val="230681216"/>
        <c:crosses val="autoZero"/>
        <c:auto val="1"/>
        <c:lblAlgn val="ctr"/>
        <c:lblOffset val="100"/>
        <c:noMultiLvlLbl val="0"/>
      </c:catAx>
      <c:valAx>
        <c:axId val="2306812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3067968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>
                <a:solidFill>
                  <a:schemeClr val="bg1"/>
                </a:solidFill>
              </a:rPr>
              <a:t>Динамика расходов по муниципальной программе</a:t>
            </a:r>
          </a:p>
        </c:rich>
      </c:tx>
      <c:layout>
        <c:manualLayout>
          <c:xMode val="edge"/>
          <c:yMode val="edge"/>
          <c:x val="0.20385799147316966"/>
          <c:y val="0"/>
        </c:manualLayout>
      </c:layout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расходов по муниципальной программе</c:v>
                </c:pt>
              </c:strCache>
            </c:strRef>
          </c:tx>
          <c:dLbls>
            <c:dLbl>
              <c:idx val="0"/>
              <c:layout>
                <c:manualLayout>
                  <c:x val="-9.0940416342628574E-2"/>
                  <c:y val="7.8861542781239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61565381624261E-2"/>
                  <c:y val="-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0940416342628602E-2"/>
                  <c:y val="5.143144094428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84646150427731E-2"/>
                  <c:y val="-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1717729133143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2026 (план)</c:v>
                </c:pt>
                <c:pt idx="1">
                  <c:v>2027 (план)</c:v>
                </c:pt>
                <c:pt idx="2">
                  <c:v>2028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36.130000000000003</c:v>
                </c:pt>
                <c:pt idx="1">
                  <c:v>14.878</c:v>
                </c:pt>
                <c:pt idx="2">
                  <c:v>14.911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164544"/>
        <c:axId val="231231872"/>
      </c:lineChart>
      <c:catAx>
        <c:axId val="231164544"/>
        <c:scaling>
          <c:orientation val="minMax"/>
        </c:scaling>
        <c:delete val="0"/>
        <c:axPos val="b"/>
        <c:majorTickMark val="out"/>
        <c:minorTickMark val="none"/>
        <c:tickLblPos val="nextTo"/>
        <c:crossAx val="231231872"/>
        <c:crosses val="autoZero"/>
        <c:auto val="1"/>
        <c:lblAlgn val="ctr"/>
        <c:lblOffset val="100"/>
        <c:noMultiLvlLbl val="0"/>
      </c:catAx>
      <c:valAx>
        <c:axId val="2312318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3116454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Непрограммные мероприятия</c:v>
                </c:pt>
              </c:strCache>
            </c:strRef>
          </c:tx>
          <c:dLbls>
            <c:txPr>
              <a:bodyPr/>
              <a:lstStyle/>
              <a:p>
                <a:pPr>
                  <a:defRPr sz="150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39.957000000000001</c:v>
                </c:pt>
                <c:pt idx="1">
                  <c:v>46.034999999999997</c:v>
                </c:pt>
                <c:pt idx="2">
                  <c:v>23.885000000000002</c:v>
                </c:pt>
                <c:pt idx="3">
                  <c:v>33.506999999999998</c:v>
                </c:pt>
                <c:pt idx="4">
                  <c:v>43.847000000000001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003648"/>
        <c:axId val="231005184"/>
      </c:lineChart>
      <c:catAx>
        <c:axId val="231003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aseline="0">
                <a:solidFill>
                  <a:schemeClr val="tx1"/>
                </a:solidFill>
              </a:defRPr>
            </a:pPr>
            <a:endParaRPr lang="ru-RU"/>
          </a:p>
        </c:txPr>
        <c:crossAx val="231005184"/>
        <c:crosses val="autoZero"/>
        <c:auto val="1"/>
        <c:lblAlgn val="ctr"/>
        <c:lblOffset val="100"/>
        <c:noMultiLvlLbl val="0"/>
      </c:catAx>
      <c:valAx>
        <c:axId val="231005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1003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500000000000001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348.40100000000001</c:v>
                </c:pt>
                <c:pt idx="1">
                  <c:v>359.69099999999997</c:v>
                </c:pt>
                <c:pt idx="2">
                  <c:v>355.005</c:v>
                </c:pt>
                <c:pt idx="3">
                  <c:v>308.20800000000003</c:v>
                </c:pt>
                <c:pt idx="4">
                  <c:v>327.13099999999997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571136"/>
        <c:axId val="218572672"/>
      </c:lineChart>
      <c:catAx>
        <c:axId val="218571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572672"/>
        <c:crosses val="autoZero"/>
        <c:auto val="1"/>
        <c:lblAlgn val="ctr"/>
        <c:lblOffset val="100"/>
        <c:noMultiLvlLbl val="0"/>
      </c:catAx>
      <c:valAx>
        <c:axId val="2185726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571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49455511232502"/>
          <c:y val="2.2598014434914548E-2"/>
          <c:w val="0.27022783632007347"/>
          <c:h val="0.1253122220397297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dPt>
            <c:idx val="1"/>
            <c:bubble3D val="0"/>
            <c:spPr>
              <a:ln w="66675"/>
            </c:spPr>
          </c:dPt>
          <c:dPt>
            <c:idx val="2"/>
            <c:bubble3D val="0"/>
            <c:spPr>
              <a:ln w="69850"/>
            </c:spPr>
          </c:dPt>
          <c:dPt>
            <c:idx val="3"/>
            <c:bubble3D val="0"/>
            <c:spPr>
              <a:ln w="66675"/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13.3</c:v>
                </c:pt>
                <c:pt idx="2">
                  <c:v>6.7</c:v>
                </c:pt>
                <c:pt idx="3">
                  <c:v>6.7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072896"/>
        <c:axId val="231074432"/>
      </c:lineChart>
      <c:catAx>
        <c:axId val="231072896"/>
        <c:scaling>
          <c:orientation val="minMax"/>
        </c:scaling>
        <c:delete val="0"/>
        <c:axPos val="b"/>
        <c:majorTickMark val="out"/>
        <c:minorTickMark val="none"/>
        <c:tickLblPos val="nextTo"/>
        <c:crossAx val="231074432"/>
        <c:crosses val="autoZero"/>
        <c:auto val="1"/>
        <c:lblAlgn val="ctr"/>
        <c:lblOffset val="100"/>
        <c:noMultiLvlLbl val="0"/>
      </c:catAx>
      <c:valAx>
        <c:axId val="23107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1072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Народные проекты на 2026 год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Благоустройство</c:v>
                </c:pt>
                <c:pt idx="1">
                  <c:v>Образование</c:v>
                </c:pt>
                <c:pt idx="2">
                  <c:v>ХВС</c:v>
                </c:pt>
                <c:pt idx="3">
                  <c:v>Культура </c:v>
                </c:pt>
                <c:pt idx="4">
                  <c:v>Дороги</c:v>
                </c:pt>
                <c:pt idx="5">
                  <c:v>Занятость</c:v>
                </c:pt>
                <c:pt idx="6">
                  <c:v>Предпринимательство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14</c:v>
                </c:pt>
                <c:pt idx="2">
                  <c:v>1</c:v>
                </c:pt>
                <c:pt idx="3">
                  <c:v>9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500" baseline="0"/>
          </a:pPr>
          <a:endParaRPr lang="ru-RU"/>
        </a:p>
      </c:txPr>
    </c:title>
    <c:autoTitleDeleted val="0"/>
    <c:plotArea>
      <c:layout/>
      <c:lineChart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Акцизы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1037561450434755"/>
                  <c:y val="6.745540507236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709757633759498E-2"/>
                  <c:y val="-0.11692270212542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4665856870588049E-2"/>
                  <c:y val="-7.1952432077187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21.321999999999999</c:v>
                </c:pt>
                <c:pt idx="1">
                  <c:v>22.405000000000001</c:v>
                </c:pt>
                <c:pt idx="2">
                  <c:v>23.675999999999998</c:v>
                </c:pt>
                <c:pt idx="3">
                  <c:v>31.626999999999999</c:v>
                </c:pt>
                <c:pt idx="4">
                  <c:v>31.710999999999999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605440"/>
        <c:axId val="218606976"/>
      </c:lineChart>
      <c:catAx>
        <c:axId val="218605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606976"/>
        <c:crosses val="autoZero"/>
        <c:auto val="1"/>
        <c:lblAlgn val="ctr"/>
        <c:lblOffset val="100"/>
        <c:noMultiLvlLbl val="0"/>
      </c:catAx>
      <c:valAx>
        <c:axId val="21860697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60544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500000000000001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3243559939880891E-2"/>
                  <c:y val="4.9664012468262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3243559939880891E-2"/>
                  <c:y val="-7.2238563590199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277224962425557E-2"/>
                  <c:y val="3.1604371570712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24.428999999999998</c:v>
                </c:pt>
                <c:pt idx="1">
                  <c:v>32.567999999999998</c:v>
                </c:pt>
                <c:pt idx="2">
                  <c:v>20.763000000000002</c:v>
                </c:pt>
                <c:pt idx="3">
                  <c:v>20.97</c:v>
                </c:pt>
                <c:pt idx="4">
                  <c:v>21.172000000000001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398080"/>
        <c:axId val="218399872"/>
      </c:lineChart>
      <c:catAx>
        <c:axId val="218398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399872"/>
        <c:crosses val="autoZero"/>
        <c:auto val="1"/>
        <c:lblAlgn val="ctr"/>
        <c:lblOffset val="100"/>
        <c:noMultiLvlLbl val="0"/>
      </c:catAx>
      <c:valAx>
        <c:axId val="2183998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398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20868328063046"/>
          <c:y val="1.0801268994803028E-3"/>
          <c:w val="0.28602211694554669"/>
          <c:h val="0.36460246393226642"/>
        </c:manualLayout>
      </c:layout>
      <c:overlay val="0"/>
      <c:txPr>
        <a:bodyPr/>
        <a:lstStyle/>
        <a:p>
          <a:pPr>
            <a:defRPr sz="15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500" baseline="0"/>
          </a:pPr>
          <a:endParaRPr lang="ru-RU"/>
        </a:p>
      </c:txPr>
    </c:title>
    <c:autoTitleDeleted val="0"/>
    <c:plotArea>
      <c:layout/>
      <c:lineChart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1037561450434755"/>
                  <c:y val="6.745540507236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709757633759498E-2"/>
                  <c:y val="-0.11692270212542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4665856870588049E-2"/>
                  <c:y val="-7.1952432077187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7.9279999999999999</c:v>
                </c:pt>
                <c:pt idx="1">
                  <c:v>7.2869999999999999</c:v>
                </c:pt>
                <c:pt idx="2">
                  <c:v>7.2389999999999999</c:v>
                </c:pt>
                <c:pt idx="3">
                  <c:v>7.3319999999999999</c:v>
                </c:pt>
                <c:pt idx="4">
                  <c:v>7.4260000000000002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416256"/>
        <c:axId val="218417792"/>
      </c:lineChart>
      <c:catAx>
        <c:axId val="218416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417792"/>
        <c:crosses val="autoZero"/>
        <c:auto val="1"/>
        <c:lblAlgn val="ctr"/>
        <c:lblOffset val="100"/>
        <c:noMultiLvlLbl val="0"/>
      </c:catAx>
      <c:valAx>
        <c:axId val="2184177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841625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500000000000001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348.40100000000001</c:v>
                </c:pt>
                <c:pt idx="1">
                  <c:v>359.69099999999997</c:v>
                </c:pt>
                <c:pt idx="2">
                  <c:v>355.005</c:v>
                </c:pt>
                <c:pt idx="3">
                  <c:v>308.20800000000003</c:v>
                </c:pt>
                <c:pt idx="4">
                  <c:v>327.13099999999997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154048"/>
        <c:axId val="211543168"/>
      </c:lineChart>
      <c:catAx>
        <c:axId val="211154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1543168"/>
        <c:crosses val="autoZero"/>
        <c:auto val="1"/>
        <c:lblAlgn val="ctr"/>
        <c:lblOffset val="100"/>
        <c:noMultiLvlLbl val="0"/>
      </c:catAx>
      <c:valAx>
        <c:axId val="2115431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1154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49455511232502"/>
          <c:y val="2.2598014434914548E-2"/>
          <c:w val="0.27022783632007347"/>
          <c:h val="0.1253122220397297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500" baseline="0"/>
          </a:pPr>
          <a:endParaRPr lang="ru-RU"/>
        </a:p>
      </c:txPr>
    </c:title>
    <c:autoTitleDeleted val="0"/>
    <c:plotArea>
      <c:layout/>
      <c:lineChart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Акцизы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0.11037561450434755"/>
                  <c:y val="6.745540507236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709757633759498E-2"/>
                  <c:y val="-0.11692270212542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4665856870588049E-2"/>
                  <c:y val="-7.1952432077187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21.321999999999999</c:v>
                </c:pt>
                <c:pt idx="1">
                  <c:v>22.405000000000001</c:v>
                </c:pt>
                <c:pt idx="2">
                  <c:v>23.675999999999998</c:v>
                </c:pt>
                <c:pt idx="3">
                  <c:v>31.626999999999999</c:v>
                </c:pt>
                <c:pt idx="4">
                  <c:v>31.710999999999999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592128"/>
        <c:axId val="214749952"/>
      </c:lineChart>
      <c:catAx>
        <c:axId val="214592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4749952"/>
        <c:crosses val="autoZero"/>
        <c:auto val="1"/>
        <c:lblAlgn val="ctr"/>
        <c:lblOffset val="100"/>
        <c:noMultiLvlLbl val="0"/>
      </c:catAx>
      <c:valAx>
        <c:axId val="2147499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459212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spPr>
            <a:ln w="92075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1.2500000000000001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3243559939880891E-2"/>
                  <c:y val="4.9664012468262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3243559939880891E-2"/>
                  <c:y val="-7.2238563590199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277224962425557E-2"/>
                  <c:y val="3.1604371570712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2024 (факт)</c:v>
                </c:pt>
                <c:pt idx="1">
                  <c:v>2025 (оценка)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24.428999999999998</c:v>
                </c:pt>
                <c:pt idx="1">
                  <c:v>32.567999999999998</c:v>
                </c:pt>
                <c:pt idx="2">
                  <c:v>20.763000000000002</c:v>
                </c:pt>
                <c:pt idx="3">
                  <c:v>20.97</c:v>
                </c:pt>
                <c:pt idx="4">
                  <c:v>21.172000000000001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03360"/>
        <c:axId val="211517440"/>
      </c:lineChart>
      <c:catAx>
        <c:axId val="211503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1517440"/>
        <c:crosses val="autoZero"/>
        <c:auto val="1"/>
        <c:lblAlgn val="ctr"/>
        <c:lblOffset val="100"/>
        <c:noMultiLvlLbl val="0"/>
      </c:catAx>
      <c:valAx>
        <c:axId val="21151744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1503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20868328063046"/>
          <c:y val="1.0801268994803028E-3"/>
          <c:w val="0.28602211694554669"/>
          <c:h val="0.36460246393226642"/>
        </c:manualLayout>
      </c:layout>
      <c:overlay val="0"/>
      <c:txPr>
        <a:bodyPr/>
        <a:lstStyle/>
        <a:p>
          <a:pPr>
            <a:defRPr sz="15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94A2E-FAF9-4D45-B38B-F70EBE230DE0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34C6F-7977-44C8-8F64-C49594588992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xfrm>
          <a:off x="1512169" y="614879"/>
          <a:ext cx="1166060" cy="1350720"/>
        </a:xfrm>
        <a:prstGeom prst="roundRect">
          <a:avLst/>
        </a:prstGeom>
        <a:gradFill rotWithShape="1">
          <a:gsLst>
            <a:gs pos="0">
              <a:srgbClr val="A5C249">
                <a:tint val="98000"/>
                <a:shade val="25000"/>
                <a:satMod val="250000"/>
              </a:srgbClr>
            </a:gs>
            <a:gs pos="68000">
              <a:srgbClr val="A5C249">
                <a:tint val="86000"/>
                <a:satMod val="115000"/>
              </a:srgbClr>
            </a:gs>
            <a:gs pos="100000">
              <a:srgbClr val="A5C24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A5C24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</a:t>
          </a:r>
        </a:p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1029,9</a:t>
          </a:r>
          <a:r>
            <a:rPr lang="en-US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  <a:endParaRPr lang="ru-RU" sz="14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C1E155E-1267-403C-90E1-928317D4F65E}" type="sibTrans" cxnId="{6CD852E0-AF64-4B71-AC9A-B526C3B82B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80F19-1001-4F67-B5A0-6F2DAC70F0F4}" type="parTrans" cxnId="{6CD852E0-AF64-4B71-AC9A-B526C3B82B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E7D5E-50F9-49E9-AA46-ED1BC09A9904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xfrm>
          <a:off x="201447" y="614879"/>
          <a:ext cx="1166704" cy="1350720"/>
        </a:xfrm>
        <a:prstGeom prst="roundRect">
          <a:avLst/>
        </a:prstGeom>
        <a:gradFill rotWithShape="1">
          <a:gsLst>
            <a:gs pos="0">
              <a:srgbClr val="10CF9B">
                <a:tint val="98000"/>
                <a:shade val="25000"/>
                <a:satMod val="250000"/>
              </a:srgbClr>
            </a:gs>
            <a:gs pos="68000">
              <a:srgbClr val="10CF9B">
                <a:tint val="86000"/>
                <a:satMod val="115000"/>
              </a:srgbClr>
            </a:gs>
            <a:gs pos="100000">
              <a:srgbClr val="10CF9B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10CF9B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ДОХОДЫ</a:t>
          </a:r>
        </a:p>
        <a:p>
          <a:r>
            <a:rPr lang="en-US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993,660</a:t>
          </a:r>
          <a:endParaRPr lang="ru-RU" sz="14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6D2F160-FC77-49B9-BA97-29ECB21C38C6}" type="sibTrans" cxnId="{62C7408C-F642-47FC-B90E-EE1024B955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C6209-0956-45F8-A4C2-32977BBA27B4}" type="parTrans" cxnId="{62C7408C-F642-47FC-B90E-EE1024B955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60DB76-B2BB-4466-8ECB-5EB872A6A225}">
      <dgm:prSet phldrT="[Текст]" custT="1"/>
      <dgm:spPr>
        <a:xfrm flipV="1">
          <a:off x="1663943" y="2282001"/>
          <a:ext cx="1216056" cy="23799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ru-RU" sz="14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</a:p>
      </dgm:t>
    </dgm:pt>
    <dgm:pt modelId="{A3D4041F-E744-438B-AFF1-2E126C051F5C}" type="sibTrans" cxnId="{7D699E1B-68B8-4A50-9AAB-6E1D07728E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23C26-3D99-4CE5-A7C7-A86D787C73C1}" type="parTrans" cxnId="{7D699E1B-68B8-4A50-9AAB-6E1D07728E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BF7A4-438A-4854-8BC9-2FC26FB346BE}">
      <dgm:prSet phldrT="[Текст]" custT="1"/>
      <dgm:spPr>
        <a:xfrm flipV="1">
          <a:off x="0" y="2044627"/>
          <a:ext cx="893419" cy="47537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ru-RU" sz="14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endParaRPr lang="ru-RU" sz="1400" dirty="0">
            <a:noFill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EB1D9DA-79C9-43A0-A67B-97DE516FA6ED}" type="sibTrans" cxnId="{709972D3-1E4A-4682-9691-5E9602CFBF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682BC-FF8D-42B8-A1EB-114AEA65E0A3}" type="parTrans" cxnId="{709972D3-1E4A-4682-9691-5E9602CFBF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4DC40-3011-4104-A342-C8FC226A32B1}" type="pres">
      <dgm:prSet presAssocID="{AD194A2E-FAF9-4D45-B38B-F70EBE230DE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F6C88-D8D2-4B06-B7F1-9159FD1322CF}" type="pres">
      <dgm:prSet presAssocID="{AD194A2E-FAF9-4D45-B38B-F70EBE230DE0}" presName="dummyMaxCanvas" presStyleCnt="0"/>
      <dgm:spPr/>
      <dgm:t>
        <a:bodyPr/>
        <a:lstStyle/>
        <a:p>
          <a:endParaRPr lang="ru-RU"/>
        </a:p>
      </dgm:t>
    </dgm:pt>
    <dgm:pt modelId="{D0703E56-6E94-4014-9F95-5018E533DC1A}" type="pres">
      <dgm:prSet presAssocID="{AD194A2E-FAF9-4D45-B38B-F70EBE230DE0}" presName="parentComposite" presStyleCnt="0"/>
      <dgm:spPr/>
      <dgm:t>
        <a:bodyPr/>
        <a:lstStyle/>
        <a:p>
          <a:endParaRPr lang="ru-RU"/>
        </a:p>
      </dgm:t>
    </dgm:pt>
    <dgm:pt modelId="{0580A085-FB73-48C5-930E-A13F683A2A07}" type="pres">
      <dgm:prSet presAssocID="{AD194A2E-FAF9-4D45-B38B-F70EBE230DE0}" presName="parent1" presStyleLbl="alignAccFollowNode1" presStyleIdx="0" presStyleCnt="4" custFlipVert="1" custScaleX="98481" custScaleY="94320" custLinFactY="392140" custLinFactNeighborX="-45596" custLinFactNeighborY="4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C1A8CECA-7A7F-401D-99E2-CCC5C82BCE5E}" type="pres">
      <dgm:prSet presAssocID="{AD194A2E-FAF9-4D45-B38B-F70EBE230DE0}" presName="parent2" presStyleLbl="alignAccFollowNode1" presStyleIdx="1" presStyleCnt="4" custFlipVert="1" custScaleX="134045" custScaleY="47222" custLinFactY="221873" custLinFactNeighborX="34906" custLinFactNeighborY="3000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C708B274-17B7-45CA-A450-0E97D01C7090}" type="pres">
      <dgm:prSet presAssocID="{AD194A2E-FAF9-4D45-B38B-F70EBE230DE0}" presName="childrenComposite" presStyleCnt="0"/>
      <dgm:spPr/>
      <dgm:t>
        <a:bodyPr/>
        <a:lstStyle/>
        <a:p>
          <a:endParaRPr lang="ru-RU"/>
        </a:p>
      </dgm:t>
    </dgm:pt>
    <dgm:pt modelId="{B5A773EC-6933-4C22-9992-237A60BCDCEE}" type="pres">
      <dgm:prSet presAssocID="{AD194A2E-FAF9-4D45-B38B-F70EBE230DE0}" presName="dummyMaxCanvas_ChildArea" presStyleCnt="0"/>
      <dgm:spPr/>
      <dgm:t>
        <a:bodyPr/>
        <a:lstStyle/>
        <a:p>
          <a:endParaRPr lang="ru-RU"/>
        </a:p>
      </dgm:t>
    </dgm:pt>
    <dgm:pt modelId="{920B2AC4-2E2C-4798-8AB8-F970B5E36388}" type="pres">
      <dgm:prSet presAssocID="{AD194A2E-FAF9-4D45-B38B-F70EBE230DE0}" presName="fulcrum" presStyleLbl="alignAccFollowNode1" presStyleIdx="2" presStyleCnt="4" custLinFactNeighborX="-2730" custLinFactNeighborY="482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xfrm>
          <a:off x="1251000" y="2142000"/>
          <a:ext cx="378000" cy="378000"/>
        </a:xfrm>
        <a:prstGeom prst="upArrow">
          <a:avLst/>
        </a:prstGeom>
        <a:gradFill rotWithShape="1">
          <a:gsLst>
            <a:gs pos="0">
              <a:srgbClr val="0BD0D9">
                <a:tint val="98000"/>
                <a:shade val="25000"/>
                <a:satMod val="250000"/>
              </a:srgbClr>
            </a:gs>
            <a:gs pos="68000">
              <a:srgbClr val="0BD0D9">
                <a:tint val="86000"/>
                <a:satMod val="115000"/>
              </a:srgbClr>
            </a:gs>
            <a:gs pos="100000">
              <a:srgbClr val="0BD0D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0BD0D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endParaRPr lang="ru-RU"/>
        </a:p>
      </dgm:t>
    </dgm:pt>
    <dgm:pt modelId="{72731B2D-F7FA-4FDB-B4D1-D16298F579B3}" type="pres">
      <dgm:prSet presAssocID="{AD194A2E-FAF9-4D45-B38B-F70EBE230DE0}" presName="balance_11" presStyleLbl="alignAccFollowNode1" presStyleIdx="3" presStyleCnt="4" custScaleX="112700" custScaleY="247059" custLinFactY="-553743" custLinFactNeighborX="2369" custLinFactNeighborY="-600000">
        <dgm:presLayoutVars>
          <dgm:bulletEnabled val="1"/>
        </dgm:presLayoutVars>
      </dgm:prSet>
      <dgm:spPr>
        <a:xfrm>
          <a:off x="306000" y="2088232"/>
          <a:ext cx="2268000" cy="153216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F6FC6">
              <a:alpha val="9000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97D4CC4-873C-47E6-8EE5-6040B7EB8CCE}" type="pres">
      <dgm:prSet presAssocID="{AD194A2E-FAF9-4D45-B38B-F70EBE230DE0}" presName="left_11_1" presStyleLbl="node1" presStyleIdx="0" presStyleCnt="2" custScaleX="128605" custLinFactNeighborX="-7223" custLinFactNeighborY="-8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5D99B-268F-4652-B257-D15B874BFA8A}" type="pres">
      <dgm:prSet presAssocID="{AD194A2E-FAF9-4D45-B38B-F70EBE230DE0}" presName="right_11_1" presStyleLbl="node1" presStyleIdx="1" presStyleCnt="2" custScaleX="128534" custLinFactNeighborX="-10842" custLinFactNeighborY="-7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9972D3-1E4A-4682-9691-5E9602CFBF2D}" srcId="{AD194A2E-FAF9-4D45-B38B-F70EBE230DE0}" destId="{E20BF7A4-438A-4854-8BC9-2FC26FB346BE}" srcOrd="0" destOrd="0" parTransId="{B3E682BC-FF8D-42B8-A1EB-114AEA65E0A3}" sibTransId="{9EB1D9DA-79C9-43A0-A67B-97DE516FA6ED}"/>
    <dgm:cxn modelId="{DD2370E2-B7E4-4CEE-BFA1-9CB80E62D8F6}" type="presOf" srcId="{E20BF7A4-438A-4854-8BC9-2FC26FB346BE}" destId="{0580A085-FB73-48C5-930E-A13F683A2A07}" srcOrd="0" destOrd="0" presId="urn:microsoft.com/office/officeart/2005/8/layout/balance1"/>
    <dgm:cxn modelId="{1910E250-B4B1-427A-8EB8-01558C09074B}" type="presOf" srcId="{5A634C6F-7977-44C8-8F64-C49594588992}" destId="{5EA5D99B-268F-4652-B257-D15B874BFA8A}" srcOrd="0" destOrd="0" presId="urn:microsoft.com/office/officeart/2005/8/layout/balance1"/>
    <dgm:cxn modelId="{D5B5EB86-0549-49F4-8F58-7985E917645A}" type="presOf" srcId="{C91E7D5E-50F9-49E9-AA46-ED1BC09A9904}" destId="{097D4CC4-873C-47E6-8EE5-6040B7EB8CCE}" srcOrd="0" destOrd="0" presId="urn:microsoft.com/office/officeart/2005/8/layout/balance1"/>
    <dgm:cxn modelId="{6CD852E0-AF64-4B71-AC9A-B526C3B82B17}" srcId="{9560DB76-B2BB-4466-8ECB-5EB872A6A225}" destId="{5A634C6F-7977-44C8-8F64-C49594588992}" srcOrd="0" destOrd="0" parTransId="{C7D80F19-1001-4F67-B5A0-6F2DAC70F0F4}" sibTransId="{0C1E155E-1267-403C-90E1-928317D4F65E}"/>
    <dgm:cxn modelId="{62C7408C-F642-47FC-B90E-EE1024B95503}" srcId="{E20BF7A4-438A-4854-8BC9-2FC26FB346BE}" destId="{C91E7D5E-50F9-49E9-AA46-ED1BC09A9904}" srcOrd="0" destOrd="0" parTransId="{BD3C6209-0956-45F8-A4C2-32977BBA27B4}" sibTransId="{76D2F160-FC77-49B9-BA97-29ECB21C38C6}"/>
    <dgm:cxn modelId="{8EF0EDF8-AD6C-4012-9DF4-E4C3CFADA081}" type="presOf" srcId="{9560DB76-B2BB-4466-8ECB-5EB872A6A225}" destId="{C1A8CECA-7A7F-401D-99E2-CCC5C82BCE5E}" srcOrd="0" destOrd="0" presId="urn:microsoft.com/office/officeart/2005/8/layout/balance1"/>
    <dgm:cxn modelId="{7D699E1B-68B8-4A50-9AAB-6E1D07728EA0}" srcId="{AD194A2E-FAF9-4D45-B38B-F70EBE230DE0}" destId="{9560DB76-B2BB-4466-8ECB-5EB872A6A225}" srcOrd="1" destOrd="0" parTransId="{69123C26-3D99-4CE5-A7C7-A86D787C73C1}" sibTransId="{A3D4041F-E744-438B-AFF1-2E126C051F5C}"/>
    <dgm:cxn modelId="{D53117D5-BE44-4AF3-B8B1-1E4F8B333704}" type="presOf" srcId="{AD194A2E-FAF9-4D45-B38B-F70EBE230DE0}" destId="{B704DC40-3011-4104-A342-C8FC226A32B1}" srcOrd="0" destOrd="0" presId="urn:microsoft.com/office/officeart/2005/8/layout/balance1"/>
    <dgm:cxn modelId="{5327B3E5-7ED0-47D4-8263-4DD667A2310A}" type="presParOf" srcId="{B704DC40-3011-4104-A342-C8FC226A32B1}" destId="{55EF6C88-D8D2-4B06-B7F1-9159FD1322CF}" srcOrd="0" destOrd="0" presId="urn:microsoft.com/office/officeart/2005/8/layout/balance1"/>
    <dgm:cxn modelId="{B22586B1-BD7B-434E-B8BC-C23A47C12CA3}" type="presParOf" srcId="{B704DC40-3011-4104-A342-C8FC226A32B1}" destId="{D0703E56-6E94-4014-9F95-5018E533DC1A}" srcOrd="1" destOrd="0" presId="urn:microsoft.com/office/officeart/2005/8/layout/balance1"/>
    <dgm:cxn modelId="{F0627E03-5E6C-4F41-8568-08761A5866E7}" type="presParOf" srcId="{D0703E56-6E94-4014-9F95-5018E533DC1A}" destId="{0580A085-FB73-48C5-930E-A13F683A2A07}" srcOrd="0" destOrd="0" presId="urn:microsoft.com/office/officeart/2005/8/layout/balance1"/>
    <dgm:cxn modelId="{CF65F7CC-A85A-40C7-A070-B0EA06445782}" type="presParOf" srcId="{D0703E56-6E94-4014-9F95-5018E533DC1A}" destId="{C1A8CECA-7A7F-401D-99E2-CCC5C82BCE5E}" srcOrd="1" destOrd="0" presId="urn:microsoft.com/office/officeart/2005/8/layout/balance1"/>
    <dgm:cxn modelId="{E5414C30-A03B-490D-8A67-16D1C6A04683}" type="presParOf" srcId="{B704DC40-3011-4104-A342-C8FC226A32B1}" destId="{C708B274-17B7-45CA-A450-0E97D01C7090}" srcOrd="2" destOrd="0" presId="urn:microsoft.com/office/officeart/2005/8/layout/balance1"/>
    <dgm:cxn modelId="{CF2EAED8-15B1-4AF6-8B14-33DEC98DB0BC}" type="presParOf" srcId="{C708B274-17B7-45CA-A450-0E97D01C7090}" destId="{B5A773EC-6933-4C22-9992-237A60BCDCEE}" srcOrd="0" destOrd="0" presId="urn:microsoft.com/office/officeart/2005/8/layout/balance1"/>
    <dgm:cxn modelId="{7653BD78-9252-46A3-89BC-BD2611F5FD07}" type="presParOf" srcId="{C708B274-17B7-45CA-A450-0E97D01C7090}" destId="{920B2AC4-2E2C-4798-8AB8-F970B5E36388}" srcOrd="1" destOrd="0" presId="urn:microsoft.com/office/officeart/2005/8/layout/balance1"/>
    <dgm:cxn modelId="{31F73800-8088-415A-A219-B64B18106B90}" type="presParOf" srcId="{C708B274-17B7-45CA-A450-0E97D01C7090}" destId="{72731B2D-F7FA-4FDB-B4D1-D16298F579B3}" srcOrd="2" destOrd="0" presId="urn:microsoft.com/office/officeart/2005/8/layout/balance1"/>
    <dgm:cxn modelId="{0932CFD4-ADC1-48D0-99C6-2EEAB0937272}" type="presParOf" srcId="{C708B274-17B7-45CA-A450-0E97D01C7090}" destId="{097D4CC4-873C-47E6-8EE5-6040B7EB8CCE}" srcOrd="3" destOrd="0" presId="urn:microsoft.com/office/officeart/2005/8/layout/balance1"/>
    <dgm:cxn modelId="{CB8E4CE3-F5B0-44F3-A74F-165F16D5BF9A}" type="presParOf" srcId="{C708B274-17B7-45CA-A450-0E97D01C7090}" destId="{5EA5D99B-268F-4652-B257-D15B874BFA8A}" srcOrd="4" destOrd="0" presId="urn:microsoft.com/office/officeart/2005/8/layout/balance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«Управление муниципальным имуществом»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2026- 19,025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2027- 19,349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2028- 19,349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«Управление муниципальными финансами»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2026- 17,776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2027- 19,034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2028- 19,028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6CD0E45E-D71D-4961-BE96-360AE6D5DBB6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«Муниципальное управление»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2026- 78,241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2027- 74,567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2028- 74,647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96124-4206-451C-8975-1A2EE57C13A7}" type="parTrans" cxnId="{F7407C3A-B930-402D-BEEF-5FF08F8707CA}">
      <dgm:prSet/>
      <dgm:spPr/>
      <dgm:t>
        <a:bodyPr/>
        <a:lstStyle/>
        <a:p>
          <a:endParaRPr lang="ru-RU"/>
        </a:p>
      </dgm:t>
    </dgm:pt>
    <dgm:pt modelId="{679969FB-8411-4C4F-8066-E361EB448EFA}" type="sibTrans" cxnId="{F7407C3A-B930-402D-BEEF-5FF08F8707CA}">
      <dgm:prSet/>
      <dgm:spPr/>
      <dgm:t>
        <a:bodyPr/>
        <a:lstStyle/>
        <a:p>
          <a:endParaRPr lang="ru-RU"/>
        </a:p>
      </dgm:t>
    </dgm:pt>
    <dgm:pt modelId="{47E8D199-ED44-4111-8D4B-38E5C858420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«Реализация прочих функций подведомственных учреждений»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2026- 15,334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2027- 14,690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2028- 14,690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0306B0-1D4E-48C8-81CF-31B9A646C846}" type="parTrans" cxnId="{5589E2F4-3C95-4E3B-AC4D-8F3F5586EB6F}">
      <dgm:prSet/>
      <dgm:spPr/>
      <dgm:t>
        <a:bodyPr/>
        <a:lstStyle/>
        <a:p>
          <a:endParaRPr lang="ru-RU"/>
        </a:p>
      </dgm:t>
    </dgm:pt>
    <dgm:pt modelId="{C98F2059-EA37-4C86-B846-39414A605254}" type="sibTrans" cxnId="{5589E2F4-3C95-4E3B-AC4D-8F3F5586EB6F}">
      <dgm:prSet/>
      <dgm:spPr/>
      <dgm:t>
        <a:bodyPr/>
        <a:lstStyle/>
        <a:p>
          <a:endParaRPr lang="ru-RU"/>
        </a:p>
      </dgm:t>
    </dgm:pt>
    <dgm:pt modelId="{2C20A978-2DB9-45A5-B967-1013A2192DFE}">
      <dgm:prSet custT="1"/>
      <dgm:spPr/>
      <dgm:t>
        <a:bodyPr/>
        <a:lstStyle/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«Электронный муниципалитет»</a:t>
          </a: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2026- 0,665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CD96E-61AD-4DEE-9CAA-6B89EF0B8DD9}" type="parTrans" cxnId="{CCC64D3E-DF68-494E-8078-3895F16B1429}">
      <dgm:prSet/>
      <dgm:spPr/>
      <dgm:t>
        <a:bodyPr/>
        <a:lstStyle/>
        <a:p>
          <a:endParaRPr lang="ru-RU"/>
        </a:p>
      </dgm:t>
    </dgm:pt>
    <dgm:pt modelId="{C9FD7549-E0AA-4FF8-9EAA-0C044F8AAD30}" type="sibTrans" cxnId="{CCC64D3E-DF68-494E-8078-3895F16B1429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5" custLinFactNeighborX="-266" custLinFactNeighborY="30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5" custLinFactNeighborX="-266" custLinFactNeighborY="13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992EB-3292-45E2-8F8C-FFF669646CAF}" type="pres">
      <dgm:prSet presAssocID="{5EE99E65-6DB8-44F6-9740-D89B474EF0F4}" presName="spacer" presStyleCnt="0"/>
      <dgm:spPr/>
    </dgm:pt>
    <dgm:pt modelId="{5E917BD1-7D85-4A4A-9737-196D5DA92FAD}" type="pres">
      <dgm:prSet presAssocID="{6CD0E45E-D71D-4961-BE96-360AE6D5DBB6}" presName="parentText" presStyleLbl="node1" presStyleIdx="2" presStyleCnt="5" custLinFactNeighborX="265" custLinFactNeighborY="206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70D38-3781-4C98-B6DE-B8F7D67317BF}" type="pres">
      <dgm:prSet presAssocID="{679969FB-8411-4C4F-8066-E361EB448EFA}" presName="spacer" presStyleCnt="0"/>
      <dgm:spPr/>
    </dgm:pt>
    <dgm:pt modelId="{6E424446-43B9-4C04-8B16-8D1F7CCF116B}" type="pres">
      <dgm:prSet presAssocID="{2C20A978-2DB9-45A5-B967-1013A2192DFE}" presName="parentText" presStyleLbl="node1" presStyleIdx="3" presStyleCnt="5" custLinFactNeighborX="-266" custLinFactNeighborY="399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088B5-C9C2-4AA8-88CC-29161060B8D2}" type="pres">
      <dgm:prSet presAssocID="{C9FD7549-E0AA-4FF8-9EAA-0C044F8AAD30}" presName="spacer" presStyleCnt="0"/>
      <dgm:spPr/>
    </dgm:pt>
    <dgm:pt modelId="{050886D8-0687-4067-85F5-FFAD35E3C353}" type="pres">
      <dgm:prSet presAssocID="{47E8D199-ED44-4111-8D4B-38E5C8584202}" presName="parentText" presStyleLbl="node1" presStyleIdx="4" presStyleCnt="5" custLinFactNeighborX="-266" custLinFactNeighborY="293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41CC6322-5753-46A9-B851-FADB4CBC64D8}" type="presOf" srcId="{7FBA6650-E4FF-4289-BB2D-94A22125DF50}" destId="{04274300-BEAD-4C8E-82CC-D0700BD403B9}" srcOrd="0" destOrd="0" presId="urn:microsoft.com/office/officeart/2005/8/layout/vList2"/>
    <dgm:cxn modelId="{5589E2F4-3C95-4E3B-AC4D-8F3F5586EB6F}" srcId="{1204218D-FDDC-4CCA-8CE5-094D12BD501A}" destId="{47E8D199-ED44-4111-8D4B-38E5C8584202}" srcOrd="4" destOrd="0" parTransId="{D80306B0-1D4E-48C8-81CF-31B9A646C846}" sibTransId="{C98F2059-EA37-4C86-B846-39414A605254}"/>
    <dgm:cxn modelId="{3960D2C5-B44B-4CB4-B78F-42286950C561}" type="presOf" srcId="{6CD0E45E-D71D-4961-BE96-360AE6D5DBB6}" destId="{5E917BD1-7D85-4A4A-9737-196D5DA92FAD}" srcOrd="0" destOrd="0" presId="urn:microsoft.com/office/officeart/2005/8/layout/vList2"/>
    <dgm:cxn modelId="{B7AE69D5-A6DE-4F4E-B006-248A22458260}" type="presOf" srcId="{1204218D-FDDC-4CCA-8CE5-094D12BD501A}" destId="{F091F8F1-DA53-4C35-B462-4409879FB351}" srcOrd="0" destOrd="0" presId="urn:microsoft.com/office/officeart/2005/8/layout/vList2"/>
    <dgm:cxn modelId="{CCC64D3E-DF68-494E-8078-3895F16B1429}" srcId="{1204218D-FDDC-4CCA-8CE5-094D12BD501A}" destId="{2C20A978-2DB9-45A5-B967-1013A2192DFE}" srcOrd="3" destOrd="0" parTransId="{88ECD96E-61AD-4DEE-9CAA-6B89EF0B8DD9}" sibTransId="{C9FD7549-E0AA-4FF8-9EAA-0C044F8AAD30}"/>
    <dgm:cxn modelId="{38537DA9-FBB7-4DF0-98B0-3276CB10E34E}" type="presOf" srcId="{47E8D199-ED44-4111-8D4B-38E5C8584202}" destId="{050886D8-0687-4067-85F5-FFAD35E3C353}" srcOrd="0" destOrd="0" presId="urn:microsoft.com/office/officeart/2005/8/layout/vList2"/>
    <dgm:cxn modelId="{F7407C3A-B930-402D-BEEF-5FF08F8707CA}" srcId="{1204218D-FDDC-4CCA-8CE5-094D12BD501A}" destId="{6CD0E45E-D71D-4961-BE96-360AE6D5DBB6}" srcOrd="2" destOrd="0" parTransId="{45396124-4206-451C-8975-1A2EE57C13A7}" sibTransId="{679969FB-8411-4C4F-8066-E361EB448EFA}"/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DEDCB904-4001-4DA0-A35E-38DFB9D97ED7}" type="presOf" srcId="{E4975A69-2A3C-4430-BEAE-931822C65B44}" destId="{948C6B9D-C342-406D-B91F-7569710B5F06}" srcOrd="0" destOrd="0" presId="urn:microsoft.com/office/officeart/2005/8/layout/vList2"/>
    <dgm:cxn modelId="{359E3AED-DDB3-4F67-83ED-ED3FE1AFE5BF}" type="presOf" srcId="{2C20A978-2DB9-45A5-B967-1013A2192DFE}" destId="{6E424446-43B9-4C04-8B16-8D1F7CCF116B}" srcOrd="0" destOrd="0" presId="urn:microsoft.com/office/officeart/2005/8/layout/vList2"/>
    <dgm:cxn modelId="{3D010721-75B9-4A0D-9FA6-54968509E4BD}" type="presParOf" srcId="{F091F8F1-DA53-4C35-B462-4409879FB351}" destId="{04274300-BEAD-4C8E-82CC-D0700BD403B9}" srcOrd="0" destOrd="0" presId="urn:microsoft.com/office/officeart/2005/8/layout/vList2"/>
    <dgm:cxn modelId="{0039164E-0DAA-4125-8061-96E2969B0F8B}" type="presParOf" srcId="{F091F8F1-DA53-4C35-B462-4409879FB351}" destId="{512C7041-A240-4957-8E25-26ECB70998D2}" srcOrd="1" destOrd="0" presId="urn:microsoft.com/office/officeart/2005/8/layout/vList2"/>
    <dgm:cxn modelId="{03162E6A-7413-4C71-8FB4-7A4B1A8226C1}" type="presParOf" srcId="{F091F8F1-DA53-4C35-B462-4409879FB351}" destId="{948C6B9D-C342-406D-B91F-7569710B5F06}" srcOrd="2" destOrd="0" presId="urn:microsoft.com/office/officeart/2005/8/layout/vList2"/>
    <dgm:cxn modelId="{CBBAE3C3-A0B6-4AFF-AA27-854E613F1DFB}" type="presParOf" srcId="{F091F8F1-DA53-4C35-B462-4409879FB351}" destId="{EAC992EB-3292-45E2-8F8C-FFF669646CAF}" srcOrd="3" destOrd="0" presId="urn:microsoft.com/office/officeart/2005/8/layout/vList2"/>
    <dgm:cxn modelId="{D7A754C0-5C09-47AF-9186-6ACBC639AA05}" type="presParOf" srcId="{F091F8F1-DA53-4C35-B462-4409879FB351}" destId="{5E917BD1-7D85-4A4A-9737-196D5DA92FAD}" srcOrd="4" destOrd="0" presId="urn:microsoft.com/office/officeart/2005/8/layout/vList2"/>
    <dgm:cxn modelId="{2E976E52-9BBD-4284-8061-5348CADACC3C}" type="presParOf" srcId="{F091F8F1-DA53-4C35-B462-4409879FB351}" destId="{72670D38-3781-4C98-B6DE-B8F7D67317BF}" srcOrd="5" destOrd="0" presId="urn:microsoft.com/office/officeart/2005/8/layout/vList2"/>
    <dgm:cxn modelId="{1EE0B651-0368-4BD3-8B18-D59F153ECBFF}" type="presParOf" srcId="{F091F8F1-DA53-4C35-B462-4409879FB351}" destId="{6E424446-43B9-4C04-8B16-8D1F7CCF116B}" srcOrd="6" destOrd="0" presId="urn:microsoft.com/office/officeart/2005/8/layout/vList2"/>
    <dgm:cxn modelId="{CFD3DC9B-C186-433E-828A-36BF9B592016}" type="presParOf" srcId="{F091F8F1-DA53-4C35-B462-4409879FB351}" destId="{789088B5-C9C2-4AA8-88CC-29161060B8D2}" srcOrd="7" destOrd="0" presId="urn:microsoft.com/office/officeart/2005/8/layout/vList2"/>
    <dgm:cxn modelId="{406B469E-0317-4135-88E5-EF1A80B08125}" type="presParOf" srcId="{F091F8F1-DA53-4C35-B462-4409879FB351}" destId="{050886D8-0687-4067-85F5-FFAD35E3C35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«Профилактика безнадзорности , правонарушений и преступлений несовершеннолетних»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2026- 0,778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2027- 0,328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2028- 0,328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«Профилактика преступлений и иных правонарушений»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2026- 0,385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2027- 0,285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2028- 0,285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6CD0E45E-D71D-4961-BE96-360AE6D5DBB6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«Гражданская оборона, защита населения и территорий от ЧС»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2027- 0,5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96124-4206-451C-8975-1A2EE57C13A7}" type="parTrans" cxnId="{F7407C3A-B930-402D-BEEF-5FF08F8707CA}">
      <dgm:prSet/>
      <dgm:spPr/>
      <dgm:t>
        <a:bodyPr/>
        <a:lstStyle/>
        <a:p>
          <a:endParaRPr lang="ru-RU"/>
        </a:p>
      </dgm:t>
    </dgm:pt>
    <dgm:pt modelId="{679969FB-8411-4C4F-8066-E361EB448EFA}" type="sibTrans" cxnId="{F7407C3A-B930-402D-BEEF-5FF08F8707CA}">
      <dgm:prSet/>
      <dgm:spPr/>
      <dgm:t>
        <a:bodyPr/>
        <a:lstStyle/>
        <a:p>
          <a:endParaRPr lang="ru-RU"/>
        </a:p>
      </dgm:t>
    </dgm:pt>
    <dgm:pt modelId="{47E8D199-ED44-4111-8D4B-38E5C858420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«Охрана окружающей среды»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2026- 0,05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2027- 0,01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2028- 0,01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0306B0-1D4E-48C8-81CF-31B9A646C846}" type="parTrans" cxnId="{5589E2F4-3C95-4E3B-AC4D-8F3F5586EB6F}">
      <dgm:prSet/>
      <dgm:spPr/>
      <dgm:t>
        <a:bodyPr/>
        <a:lstStyle/>
        <a:p>
          <a:endParaRPr lang="ru-RU"/>
        </a:p>
      </dgm:t>
    </dgm:pt>
    <dgm:pt modelId="{C98F2059-EA37-4C86-B846-39414A605254}" type="sibTrans" cxnId="{5589E2F4-3C95-4E3B-AC4D-8F3F5586EB6F}">
      <dgm:prSet/>
      <dgm:spPr/>
      <dgm:t>
        <a:bodyPr/>
        <a:lstStyle/>
        <a:p>
          <a:endParaRPr lang="ru-RU"/>
        </a:p>
      </dgm:t>
    </dgm:pt>
    <dgm:pt modelId="{2C20A978-2DB9-45A5-B967-1013A2192DFE}">
      <dgm:prSet custT="1"/>
      <dgm:spPr/>
      <dgm:t>
        <a:bodyPr/>
        <a:lstStyle/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«Профилактика терроризма и экстремизма»</a:t>
          </a: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2026- 1,626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CD96E-61AD-4DEE-9CAA-6B89EF0B8DD9}" type="parTrans" cxnId="{CCC64D3E-DF68-494E-8078-3895F16B1429}">
      <dgm:prSet/>
      <dgm:spPr/>
      <dgm:t>
        <a:bodyPr/>
        <a:lstStyle/>
        <a:p>
          <a:endParaRPr lang="ru-RU"/>
        </a:p>
      </dgm:t>
    </dgm:pt>
    <dgm:pt modelId="{C9FD7549-E0AA-4FF8-9EAA-0C044F8AAD30}" type="sibTrans" cxnId="{CCC64D3E-DF68-494E-8078-3895F16B1429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5" custLinFactNeighborX="-266" custLinFactNeighborY="301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5" custLinFactNeighborX="-266" custLinFactNeighborY="13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992EB-3292-45E2-8F8C-FFF669646CAF}" type="pres">
      <dgm:prSet presAssocID="{5EE99E65-6DB8-44F6-9740-D89B474EF0F4}" presName="spacer" presStyleCnt="0"/>
      <dgm:spPr/>
    </dgm:pt>
    <dgm:pt modelId="{5E917BD1-7D85-4A4A-9737-196D5DA92FAD}" type="pres">
      <dgm:prSet presAssocID="{6CD0E45E-D71D-4961-BE96-360AE6D5DBB6}" presName="parentText" presStyleLbl="node1" presStyleIdx="2" presStyleCnt="5" custLinFactNeighborX="265" custLinFactNeighborY="206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70D38-3781-4C98-B6DE-B8F7D67317BF}" type="pres">
      <dgm:prSet presAssocID="{679969FB-8411-4C4F-8066-E361EB448EFA}" presName="spacer" presStyleCnt="0"/>
      <dgm:spPr/>
    </dgm:pt>
    <dgm:pt modelId="{6E424446-43B9-4C04-8B16-8D1F7CCF116B}" type="pres">
      <dgm:prSet presAssocID="{2C20A978-2DB9-45A5-B967-1013A2192DFE}" presName="parentText" presStyleLbl="node1" presStyleIdx="3" presStyleCnt="5" custLinFactNeighborX="-266" custLinFactNeighborY="399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088B5-C9C2-4AA8-88CC-29161060B8D2}" type="pres">
      <dgm:prSet presAssocID="{C9FD7549-E0AA-4FF8-9EAA-0C044F8AAD30}" presName="spacer" presStyleCnt="0"/>
      <dgm:spPr/>
    </dgm:pt>
    <dgm:pt modelId="{050886D8-0687-4067-85F5-FFAD35E3C353}" type="pres">
      <dgm:prSet presAssocID="{47E8D199-ED44-4111-8D4B-38E5C8584202}" presName="parentText" presStyleLbl="node1" presStyleIdx="4" presStyleCnt="5" custLinFactNeighborX="-266" custLinFactNeighborY="293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E21F2-3E0F-42FF-B5AC-A551B3EE168E}" type="presOf" srcId="{6CD0E45E-D71D-4961-BE96-360AE6D5DBB6}" destId="{5E917BD1-7D85-4A4A-9737-196D5DA92FAD}" srcOrd="0" destOrd="0" presId="urn:microsoft.com/office/officeart/2005/8/layout/vList2"/>
    <dgm:cxn modelId="{049C5E9B-CC0E-4240-80B2-C8566D646148}" type="presOf" srcId="{47E8D199-ED44-4111-8D4B-38E5C8584202}" destId="{050886D8-0687-4067-85F5-FFAD35E3C353}" srcOrd="0" destOrd="0" presId="urn:microsoft.com/office/officeart/2005/8/layout/vList2"/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5589E2F4-3C95-4E3B-AC4D-8F3F5586EB6F}" srcId="{1204218D-FDDC-4CCA-8CE5-094D12BD501A}" destId="{47E8D199-ED44-4111-8D4B-38E5C8584202}" srcOrd="4" destOrd="0" parTransId="{D80306B0-1D4E-48C8-81CF-31B9A646C846}" sibTransId="{C98F2059-EA37-4C86-B846-39414A605254}"/>
    <dgm:cxn modelId="{63255FC5-275D-469B-9041-A73D2E592FC8}" type="presOf" srcId="{7FBA6650-E4FF-4289-BB2D-94A22125DF50}" destId="{04274300-BEAD-4C8E-82CC-D0700BD403B9}" srcOrd="0" destOrd="0" presId="urn:microsoft.com/office/officeart/2005/8/layout/vList2"/>
    <dgm:cxn modelId="{02361DFE-F763-48F3-8D9D-3034C76CD6A8}" type="presOf" srcId="{E4975A69-2A3C-4430-BEAE-931822C65B44}" destId="{948C6B9D-C342-406D-B91F-7569710B5F06}" srcOrd="0" destOrd="0" presId="urn:microsoft.com/office/officeart/2005/8/layout/vList2"/>
    <dgm:cxn modelId="{CCC64D3E-DF68-494E-8078-3895F16B1429}" srcId="{1204218D-FDDC-4CCA-8CE5-094D12BD501A}" destId="{2C20A978-2DB9-45A5-B967-1013A2192DFE}" srcOrd="3" destOrd="0" parTransId="{88ECD96E-61AD-4DEE-9CAA-6B89EF0B8DD9}" sibTransId="{C9FD7549-E0AA-4FF8-9EAA-0C044F8AAD30}"/>
    <dgm:cxn modelId="{F7407C3A-B930-402D-BEEF-5FF08F8707CA}" srcId="{1204218D-FDDC-4CCA-8CE5-094D12BD501A}" destId="{6CD0E45E-D71D-4961-BE96-360AE6D5DBB6}" srcOrd="2" destOrd="0" parTransId="{45396124-4206-451C-8975-1A2EE57C13A7}" sibTransId="{679969FB-8411-4C4F-8066-E361EB448EFA}"/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A5185025-F8F0-4BDB-96F3-072E0DEF2C2F}" type="presOf" srcId="{2C20A978-2DB9-45A5-B967-1013A2192DFE}" destId="{6E424446-43B9-4C04-8B16-8D1F7CCF116B}" srcOrd="0" destOrd="0" presId="urn:microsoft.com/office/officeart/2005/8/layout/vList2"/>
    <dgm:cxn modelId="{663CB240-C43B-4A40-8BA5-E3B9DA9CB4E3}" type="presOf" srcId="{1204218D-FDDC-4CCA-8CE5-094D12BD501A}" destId="{F091F8F1-DA53-4C35-B462-4409879FB351}" srcOrd="0" destOrd="0" presId="urn:microsoft.com/office/officeart/2005/8/layout/vList2"/>
    <dgm:cxn modelId="{B4409111-1700-4B02-BBB5-9A850B18C98B}" type="presParOf" srcId="{F091F8F1-DA53-4C35-B462-4409879FB351}" destId="{04274300-BEAD-4C8E-82CC-D0700BD403B9}" srcOrd="0" destOrd="0" presId="urn:microsoft.com/office/officeart/2005/8/layout/vList2"/>
    <dgm:cxn modelId="{156C1841-2379-455F-9DED-31DB584019E4}" type="presParOf" srcId="{F091F8F1-DA53-4C35-B462-4409879FB351}" destId="{512C7041-A240-4957-8E25-26ECB70998D2}" srcOrd="1" destOrd="0" presId="urn:microsoft.com/office/officeart/2005/8/layout/vList2"/>
    <dgm:cxn modelId="{265E7D58-A0C8-4533-AF4A-732107590313}" type="presParOf" srcId="{F091F8F1-DA53-4C35-B462-4409879FB351}" destId="{948C6B9D-C342-406D-B91F-7569710B5F06}" srcOrd="2" destOrd="0" presId="urn:microsoft.com/office/officeart/2005/8/layout/vList2"/>
    <dgm:cxn modelId="{ED2A64BD-17D9-4DAF-82F7-70FA769CB5F5}" type="presParOf" srcId="{F091F8F1-DA53-4C35-B462-4409879FB351}" destId="{EAC992EB-3292-45E2-8F8C-FFF669646CAF}" srcOrd="3" destOrd="0" presId="urn:microsoft.com/office/officeart/2005/8/layout/vList2"/>
    <dgm:cxn modelId="{72347859-C68D-496A-B03A-78717302A860}" type="presParOf" srcId="{F091F8F1-DA53-4C35-B462-4409879FB351}" destId="{5E917BD1-7D85-4A4A-9737-196D5DA92FAD}" srcOrd="4" destOrd="0" presId="urn:microsoft.com/office/officeart/2005/8/layout/vList2"/>
    <dgm:cxn modelId="{B40D7DAB-7E30-4706-835C-F1093B608D7D}" type="presParOf" srcId="{F091F8F1-DA53-4C35-B462-4409879FB351}" destId="{72670D38-3781-4C98-B6DE-B8F7D67317BF}" srcOrd="5" destOrd="0" presId="urn:microsoft.com/office/officeart/2005/8/layout/vList2"/>
    <dgm:cxn modelId="{3F767BCE-AEE7-44D7-9452-38A09731D3E4}" type="presParOf" srcId="{F091F8F1-DA53-4C35-B462-4409879FB351}" destId="{6E424446-43B9-4C04-8B16-8D1F7CCF116B}" srcOrd="6" destOrd="0" presId="urn:microsoft.com/office/officeart/2005/8/layout/vList2"/>
    <dgm:cxn modelId="{50485940-1418-4156-8E8F-6C34CCA96438}" type="presParOf" srcId="{F091F8F1-DA53-4C35-B462-4409879FB351}" destId="{789088B5-C9C2-4AA8-88CC-29161060B8D2}" srcOrd="7" destOrd="0" presId="urn:microsoft.com/office/officeart/2005/8/layout/vList2"/>
    <dgm:cxn modelId="{330A3D7E-DCD0-4C5F-A6B7-8F01E9F05787}" type="presParOf" srcId="{F091F8F1-DA53-4C35-B462-4409879FB351}" destId="{050886D8-0687-4067-85F5-FFAD35E3C35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«Социальная защита населения»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2026- 2,013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2027- 1,805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2028- 1,800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«Поддержка социально ориентированных некоммерческих организаций»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2026- 0,150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2" custLinFactY="-68244" custLinFactNeighborX="-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2" custLinFactY="16397" custLinFactNeighborX="-26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DD0043-DA52-4538-A364-FB061832E9B8}" type="presOf" srcId="{E4975A69-2A3C-4430-BEAE-931822C65B44}" destId="{948C6B9D-C342-406D-B91F-7569710B5F06}" srcOrd="0" destOrd="0" presId="urn:microsoft.com/office/officeart/2005/8/layout/vList2"/>
    <dgm:cxn modelId="{E35D1D6F-7047-483C-87D2-68605A15466A}" type="presOf" srcId="{7FBA6650-E4FF-4289-BB2D-94A22125DF50}" destId="{04274300-BEAD-4C8E-82CC-D0700BD403B9}" srcOrd="0" destOrd="0" presId="urn:microsoft.com/office/officeart/2005/8/layout/vList2"/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D6C5F0F9-1177-41EB-8F10-0C4F220D6EB7}" type="presOf" srcId="{1204218D-FDDC-4CCA-8CE5-094D12BD501A}" destId="{F091F8F1-DA53-4C35-B462-4409879FB351}" srcOrd="0" destOrd="0" presId="urn:microsoft.com/office/officeart/2005/8/layout/vList2"/>
    <dgm:cxn modelId="{6A80D0F3-BA74-4E2D-A1EF-C04F75FCC9BF}" type="presParOf" srcId="{F091F8F1-DA53-4C35-B462-4409879FB351}" destId="{04274300-BEAD-4C8E-82CC-D0700BD403B9}" srcOrd="0" destOrd="0" presId="urn:microsoft.com/office/officeart/2005/8/layout/vList2"/>
    <dgm:cxn modelId="{D55B9B53-33C6-4F55-A975-FB89A590AE24}" type="presParOf" srcId="{F091F8F1-DA53-4C35-B462-4409879FB351}" destId="{512C7041-A240-4957-8E25-26ECB70998D2}" srcOrd="1" destOrd="0" presId="urn:microsoft.com/office/officeart/2005/8/layout/vList2"/>
    <dgm:cxn modelId="{23E9F233-6F1C-4DAB-B7BE-8C4834D0477A}" type="presParOf" srcId="{F091F8F1-DA53-4C35-B462-4409879FB351}" destId="{948C6B9D-C342-406D-B91F-7569710B5F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«Организация деятельности по обращению с твердыми коммунальными расходами»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</a:t>
          </a:r>
          <a:r>
            <a: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881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2027- 1,079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2028- 1,079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«Благоустройство территорий»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</a:t>
          </a:r>
          <a:r>
            <a: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33,162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2027- 12,</a:t>
          </a:r>
          <a:r>
            <a: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833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2028- 12,</a:t>
          </a:r>
          <a:r>
            <a: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903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BF263E1F-C1CD-4F5A-A38F-43C2C81A1D13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«Организация деятельности по обращению с животными без владельцев»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2026- 1,086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2027- 0,966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2028- 0,92</a:t>
          </a:r>
          <a:r>
            <a:rPr lang="en-US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D74A7D-EA92-44A0-B8FB-DD947BFB6821}" type="parTrans" cxnId="{B162CB99-81B3-48B0-A536-7F3E837E6F31}">
      <dgm:prSet/>
      <dgm:spPr/>
      <dgm:t>
        <a:bodyPr/>
        <a:lstStyle/>
        <a:p>
          <a:endParaRPr lang="ru-RU"/>
        </a:p>
      </dgm:t>
    </dgm:pt>
    <dgm:pt modelId="{D605B4BC-E9FD-4A52-83EB-5719D537F315}" type="sibTrans" cxnId="{B162CB99-81B3-48B0-A536-7F3E837E6F31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3" custLinFactY="-16469" custLinFactNeighborX="-4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3" custLinFactNeighborX="-266" custLinFactNeighborY="-424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992EB-3292-45E2-8F8C-FFF669646CAF}" type="pres">
      <dgm:prSet presAssocID="{5EE99E65-6DB8-44F6-9740-D89B474EF0F4}" presName="spacer" presStyleCnt="0"/>
      <dgm:spPr/>
    </dgm:pt>
    <dgm:pt modelId="{D80DB886-6B97-4D46-B569-96F16B0A9306}" type="pres">
      <dgm:prSet presAssocID="{BF263E1F-C1CD-4F5A-A38F-43C2C81A1D13}" presName="parentText" presStyleLbl="node1" presStyleIdx="2" presStyleCnt="3" custLinFactY="4732" custLinFactNeighborX="-46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2CAAF52B-27FA-41EE-8FD8-E7B901DADF4E}" type="presOf" srcId="{1204218D-FDDC-4CCA-8CE5-094D12BD501A}" destId="{F091F8F1-DA53-4C35-B462-4409879FB351}" srcOrd="0" destOrd="0" presId="urn:microsoft.com/office/officeart/2005/8/layout/vList2"/>
    <dgm:cxn modelId="{59F20DD7-EE01-450F-A861-8A1D79279CE9}" type="presOf" srcId="{E4975A69-2A3C-4430-BEAE-931822C65B44}" destId="{948C6B9D-C342-406D-B91F-7569710B5F06}" srcOrd="0" destOrd="0" presId="urn:microsoft.com/office/officeart/2005/8/layout/vList2"/>
    <dgm:cxn modelId="{2CAEE422-D447-4488-9F04-FDD7FE79C527}" type="presOf" srcId="{BF263E1F-C1CD-4F5A-A38F-43C2C81A1D13}" destId="{D80DB886-6B97-4D46-B569-96F16B0A9306}" srcOrd="0" destOrd="0" presId="urn:microsoft.com/office/officeart/2005/8/layout/vList2"/>
    <dgm:cxn modelId="{F9C80A40-AE7A-4A3E-B885-BA49E92F286A}" type="presOf" srcId="{7FBA6650-E4FF-4289-BB2D-94A22125DF50}" destId="{04274300-BEAD-4C8E-82CC-D0700BD403B9}" srcOrd="0" destOrd="0" presId="urn:microsoft.com/office/officeart/2005/8/layout/vList2"/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B162CB99-81B3-48B0-A536-7F3E837E6F31}" srcId="{1204218D-FDDC-4CCA-8CE5-094D12BD501A}" destId="{BF263E1F-C1CD-4F5A-A38F-43C2C81A1D13}" srcOrd="2" destOrd="0" parTransId="{54D74A7D-EA92-44A0-B8FB-DD947BFB6821}" sibTransId="{D605B4BC-E9FD-4A52-83EB-5719D537F315}"/>
    <dgm:cxn modelId="{55BC0973-D9E3-40B5-B071-7E33D91DBB08}" type="presParOf" srcId="{F091F8F1-DA53-4C35-B462-4409879FB351}" destId="{04274300-BEAD-4C8E-82CC-D0700BD403B9}" srcOrd="0" destOrd="0" presId="urn:microsoft.com/office/officeart/2005/8/layout/vList2"/>
    <dgm:cxn modelId="{5370DE2E-0B12-419E-86B8-74B3FC1FEB22}" type="presParOf" srcId="{F091F8F1-DA53-4C35-B462-4409879FB351}" destId="{512C7041-A240-4957-8E25-26ECB70998D2}" srcOrd="1" destOrd="0" presId="urn:microsoft.com/office/officeart/2005/8/layout/vList2"/>
    <dgm:cxn modelId="{2C09238A-72A1-4B71-89BA-B756C5E5FE0E}" type="presParOf" srcId="{F091F8F1-DA53-4C35-B462-4409879FB351}" destId="{948C6B9D-C342-406D-B91F-7569710B5F06}" srcOrd="2" destOrd="0" presId="urn:microsoft.com/office/officeart/2005/8/layout/vList2"/>
    <dgm:cxn modelId="{C7D5F80D-62FB-4D57-84E0-0C62DE4C89D2}" type="presParOf" srcId="{F091F8F1-DA53-4C35-B462-4409879FB351}" destId="{EAC992EB-3292-45E2-8F8C-FFF669646CAF}" srcOrd="3" destOrd="0" presId="urn:microsoft.com/office/officeart/2005/8/layout/vList2"/>
    <dgm:cxn modelId="{318ED9F7-F533-4123-8FE6-7C4EED2A71FC}" type="presParOf" srcId="{F091F8F1-DA53-4C35-B462-4409879FB351}" destId="{D80DB886-6B97-4D46-B569-96F16B0A93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738AF20-DCF2-432F-938B-6867F2AF42D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BAC6327-109E-48C1-9850-86470C84A04A}">
      <dgm:prSet custT="1"/>
      <dgm:spPr/>
      <dgm:t>
        <a:bodyPr/>
        <a:lstStyle/>
        <a:p>
          <a:r>
            <a:rPr lang="ru-RU" sz="1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на содержание органов местного самоуправления</a:t>
          </a:r>
        </a:p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2026- 8,206 </a:t>
          </a:r>
          <a:r>
            <a:rPr 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2027- 8,411 </a:t>
          </a:r>
          <a:r>
            <a:rPr 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2028- 8,411 </a:t>
          </a:r>
          <a:r>
            <a:rPr 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DEC05-3B05-4B6F-8552-2A6B141A7309}" type="parTrans" cxnId="{0E46AD81-F10D-4CCA-8B9C-E0E36DCCBFE3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F36280-5C2D-4B21-B041-82A9E36CBA27}" type="sibTrans" cxnId="{0E46AD81-F10D-4CCA-8B9C-E0E36DCCBFE3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4F286-26AD-47CA-BFD0-0AA67CB8712E}">
      <dgm:prSet custT="1"/>
      <dgm:spPr/>
      <dgm:t>
        <a:bodyPr/>
        <a:lstStyle/>
        <a:p>
          <a:r>
            <a:rPr lang="ru-RU" altLang="ru-RU" sz="1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расходы</a:t>
          </a: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2026- 0,441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2027- 0,0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4674A5-E3CC-4D21-AA42-D8E257E1C275}" type="parTrans" cxnId="{71716D03-41A8-48A0-90B5-4ED698E926BA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0EC706-A949-4BDA-B873-DF4AF31EE253}" type="sibTrans" cxnId="{71716D03-41A8-48A0-90B5-4ED698E926BA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F58D9E-C643-4AAF-94BE-1A3A4A1CA269}">
      <dgm:prSet custT="1"/>
      <dgm:spPr/>
      <dgm:t>
        <a:bodyPr/>
        <a:lstStyle/>
        <a:p>
          <a:r>
            <a:rPr lang="ru-RU" altLang="ru-RU" sz="1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переданных государственных полномочий </a:t>
          </a: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2026- 4,754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2027- 4,612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2028- 4,952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62100B-5BB6-426A-8EC0-DEA5728EE9B3}" type="parTrans" cxnId="{DDC95CA0-6751-4CA3-90E4-C58DB5B29123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C4537-33B8-4643-BF92-72527A05B598}" type="sibTrans" cxnId="{DDC95CA0-6751-4CA3-90E4-C58DB5B29123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60B59-A2E8-4A76-A497-E66BAA8A552D}">
      <dgm:prSet custT="1"/>
      <dgm:spPr/>
      <dgm:t>
        <a:bodyPr/>
        <a:lstStyle/>
        <a:p>
          <a:r>
            <a:rPr lang="ru-RU" altLang="ru-RU" sz="1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Доплата к пенсии муниципальных служащих</a:t>
          </a: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2026- 10,483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2027- 10,483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2028- 10,483 </a:t>
          </a:r>
          <a:r>
            <a:rPr lang="ru-RU" altLang="ru-RU" sz="1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56F4E-1E9C-46FA-B1FF-E5B29C99A04B}" type="parTrans" cxnId="{A27DC028-452F-4A69-93C7-BA533CA219FF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62AE7-A05E-4E07-AE60-81E5341F1481}" type="sibTrans" cxnId="{A27DC028-452F-4A69-93C7-BA533CA219FF}">
      <dgm:prSet/>
      <dgm:spPr/>
      <dgm:t>
        <a:bodyPr/>
        <a:lstStyle/>
        <a:p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D87F13-6E95-4148-9E50-9A96ACCDCD1A}" type="pres">
      <dgm:prSet presAssocID="{7738AF20-DCF2-432F-938B-6867F2AF42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EFF1D4-CAF3-47DD-B7EA-DB24F8C14C8D}" type="pres">
      <dgm:prSet presAssocID="{1BAC6327-109E-48C1-9850-86470C84A04A}" presName="node" presStyleLbl="node1" presStyleIdx="0" presStyleCnt="4" custScaleY="119439" custLinFactNeighborX="-1577" custLinFactNeighborY="-52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F16A8-7FBC-4F75-83EB-09F1B3C9F5FF}" type="pres">
      <dgm:prSet presAssocID="{18F36280-5C2D-4B21-B041-82A9E36CBA27}" presName="sibTrans" presStyleCnt="0"/>
      <dgm:spPr/>
      <dgm:t>
        <a:bodyPr/>
        <a:lstStyle/>
        <a:p>
          <a:endParaRPr lang="ru-RU"/>
        </a:p>
      </dgm:t>
    </dgm:pt>
    <dgm:pt modelId="{BB7B4D68-B1BC-412B-89AC-D0D1499CD9F2}" type="pres">
      <dgm:prSet presAssocID="{F7260B59-A2E8-4A76-A497-E66BAA8A552D}" presName="node" presStyleLbl="node1" presStyleIdx="1" presStyleCnt="4" custScaleY="119438" custLinFactX="11623" custLinFactNeighborX="100000" custLinFactNeighborY="-52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F27B6-22F6-4D61-AE88-88BE490FCF5D}" type="pres">
      <dgm:prSet presAssocID="{D1962AE7-A05E-4E07-AE60-81E5341F1481}" presName="sibTrans" presStyleCnt="0"/>
      <dgm:spPr/>
      <dgm:t>
        <a:bodyPr/>
        <a:lstStyle/>
        <a:p>
          <a:endParaRPr lang="ru-RU"/>
        </a:p>
      </dgm:t>
    </dgm:pt>
    <dgm:pt modelId="{E8906025-87E5-4B69-A729-F5E02F9273E6}" type="pres">
      <dgm:prSet presAssocID="{FFF58D9E-C643-4AAF-94BE-1A3A4A1CA269}" presName="node" presStyleLbl="node1" presStyleIdx="2" presStyleCnt="4" custScaleY="119439" custLinFactX="-5787" custLinFactNeighborX="-100000" custLinFactNeighborY="62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19D72-15AE-4E69-B00C-7D21FEC263B2}" type="pres">
      <dgm:prSet presAssocID="{3FEC4537-33B8-4643-BF92-72527A05B598}" presName="sibTrans" presStyleCnt="0"/>
      <dgm:spPr/>
      <dgm:t>
        <a:bodyPr/>
        <a:lstStyle/>
        <a:p>
          <a:endParaRPr lang="ru-RU"/>
        </a:p>
      </dgm:t>
    </dgm:pt>
    <dgm:pt modelId="{5F3C4D34-CAE0-4819-ADE8-81F0D7DDC167}" type="pres">
      <dgm:prSet presAssocID="{C474F286-26AD-47CA-BFD0-0AA67CB8712E}" presName="node" presStyleLbl="node1" presStyleIdx="3" presStyleCnt="4" custScaleY="114292" custLinFactNeighborX="-968" custLinFactNeighborY="60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C95CA0-6751-4CA3-90E4-C58DB5B29123}" srcId="{7738AF20-DCF2-432F-938B-6867F2AF42D7}" destId="{FFF58D9E-C643-4AAF-94BE-1A3A4A1CA269}" srcOrd="2" destOrd="0" parTransId="{5A62100B-5BB6-426A-8EC0-DEA5728EE9B3}" sibTransId="{3FEC4537-33B8-4643-BF92-72527A05B598}"/>
    <dgm:cxn modelId="{71716D03-41A8-48A0-90B5-4ED698E926BA}" srcId="{7738AF20-DCF2-432F-938B-6867F2AF42D7}" destId="{C474F286-26AD-47CA-BFD0-0AA67CB8712E}" srcOrd="3" destOrd="0" parTransId="{B14674A5-E3CC-4D21-AA42-D8E257E1C275}" sibTransId="{A70EC706-A949-4BDA-B873-DF4AF31EE253}"/>
    <dgm:cxn modelId="{A27DC028-452F-4A69-93C7-BA533CA219FF}" srcId="{7738AF20-DCF2-432F-938B-6867F2AF42D7}" destId="{F7260B59-A2E8-4A76-A497-E66BAA8A552D}" srcOrd="1" destOrd="0" parTransId="{EB556F4E-1E9C-46FA-B1FF-E5B29C99A04B}" sibTransId="{D1962AE7-A05E-4E07-AE60-81E5341F1481}"/>
    <dgm:cxn modelId="{9D4C3836-0E92-485E-836E-5E8B1501FFF7}" type="presOf" srcId="{1BAC6327-109E-48C1-9850-86470C84A04A}" destId="{02EFF1D4-CAF3-47DD-B7EA-DB24F8C14C8D}" srcOrd="0" destOrd="0" presId="urn:microsoft.com/office/officeart/2005/8/layout/default"/>
    <dgm:cxn modelId="{EB70C483-F131-4409-BFBE-78C49871BEEB}" type="presOf" srcId="{C474F286-26AD-47CA-BFD0-0AA67CB8712E}" destId="{5F3C4D34-CAE0-4819-ADE8-81F0D7DDC167}" srcOrd="0" destOrd="0" presId="urn:microsoft.com/office/officeart/2005/8/layout/default"/>
    <dgm:cxn modelId="{6F456215-A172-4288-BC86-8A182C38BADA}" type="presOf" srcId="{F7260B59-A2E8-4A76-A497-E66BAA8A552D}" destId="{BB7B4D68-B1BC-412B-89AC-D0D1499CD9F2}" srcOrd="0" destOrd="0" presId="urn:microsoft.com/office/officeart/2005/8/layout/default"/>
    <dgm:cxn modelId="{E58D942F-8C7E-4588-8335-C050F7DE5F78}" type="presOf" srcId="{FFF58D9E-C643-4AAF-94BE-1A3A4A1CA269}" destId="{E8906025-87E5-4B69-A729-F5E02F9273E6}" srcOrd="0" destOrd="0" presId="urn:microsoft.com/office/officeart/2005/8/layout/default"/>
    <dgm:cxn modelId="{0E46AD81-F10D-4CCA-8B9C-E0E36DCCBFE3}" srcId="{7738AF20-DCF2-432F-938B-6867F2AF42D7}" destId="{1BAC6327-109E-48C1-9850-86470C84A04A}" srcOrd="0" destOrd="0" parTransId="{57EDEC05-3B05-4B6F-8552-2A6B141A7309}" sibTransId="{18F36280-5C2D-4B21-B041-82A9E36CBA27}"/>
    <dgm:cxn modelId="{D005F039-ADFE-4FCE-885F-61CCF456D515}" type="presOf" srcId="{7738AF20-DCF2-432F-938B-6867F2AF42D7}" destId="{6AD87F13-6E95-4148-9E50-9A96ACCDCD1A}" srcOrd="0" destOrd="0" presId="urn:microsoft.com/office/officeart/2005/8/layout/default"/>
    <dgm:cxn modelId="{C4CADB25-FE75-4C03-8057-73FF9D5FE8EE}" type="presParOf" srcId="{6AD87F13-6E95-4148-9E50-9A96ACCDCD1A}" destId="{02EFF1D4-CAF3-47DD-B7EA-DB24F8C14C8D}" srcOrd="0" destOrd="0" presId="urn:microsoft.com/office/officeart/2005/8/layout/default"/>
    <dgm:cxn modelId="{6FFC1EE9-32A5-4638-921D-6D65E3E0AB78}" type="presParOf" srcId="{6AD87F13-6E95-4148-9E50-9A96ACCDCD1A}" destId="{B16F16A8-7FBC-4F75-83EB-09F1B3C9F5FF}" srcOrd="1" destOrd="0" presId="urn:microsoft.com/office/officeart/2005/8/layout/default"/>
    <dgm:cxn modelId="{8CA802AF-1FFA-4E42-9E44-19FC2A3070AF}" type="presParOf" srcId="{6AD87F13-6E95-4148-9E50-9A96ACCDCD1A}" destId="{BB7B4D68-B1BC-412B-89AC-D0D1499CD9F2}" srcOrd="2" destOrd="0" presId="urn:microsoft.com/office/officeart/2005/8/layout/default"/>
    <dgm:cxn modelId="{ACC84116-ED87-4037-A42B-2CC93EC51089}" type="presParOf" srcId="{6AD87F13-6E95-4148-9E50-9A96ACCDCD1A}" destId="{5A3F27B6-22F6-4D61-AE88-88BE490FCF5D}" srcOrd="3" destOrd="0" presId="urn:microsoft.com/office/officeart/2005/8/layout/default"/>
    <dgm:cxn modelId="{4593029F-5827-4847-81EC-9975A04B2AD7}" type="presParOf" srcId="{6AD87F13-6E95-4148-9E50-9A96ACCDCD1A}" destId="{E8906025-87E5-4B69-A729-F5E02F9273E6}" srcOrd="4" destOrd="0" presId="urn:microsoft.com/office/officeart/2005/8/layout/default"/>
    <dgm:cxn modelId="{2A0B6350-C68F-4052-B69C-6DA4121038F1}" type="presParOf" srcId="{6AD87F13-6E95-4148-9E50-9A96ACCDCD1A}" destId="{C2D19D72-15AE-4E69-B00C-7D21FEC263B2}" srcOrd="5" destOrd="0" presId="urn:microsoft.com/office/officeart/2005/8/layout/default"/>
    <dgm:cxn modelId="{A27EAEB4-B153-44F7-9688-4ED3D3A98A14}" type="presParOf" srcId="{6AD87F13-6E95-4148-9E50-9A96ACCDCD1A}" destId="{5F3C4D34-CAE0-4819-ADE8-81F0D7DDC16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194A2E-FAF9-4D45-B38B-F70EBE230DE0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34C6F-7977-44C8-8F64-C49594588992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xfrm>
          <a:off x="1512169" y="614879"/>
          <a:ext cx="1166060" cy="1350720"/>
        </a:xfrm>
        <a:gradFill rotWithShape="1">
          <a:gsLst>
            <a:gs pos="0">
              <a:srgbClr val="A5C249">
                <a:tint val="98000"/>
                <a:shade val="25000"/>
                <a:satMod val="250000"/>
              </a:srgbClr>
            </a:gs>
            <a:gs pos="68000">
              <a:srgbClr val="A5C249">
                <a:tint val="86000"/>
                <a:satMod val="115000"/>
              </a:srgbClr>
            </a:gs>
            <a:gs pos="100000">
              <a:srgbClr val="A5C24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A5C24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</a:t>
          </a:r>
        </a:p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867,789</a:t>
          </a:r>
          <a:endParaRPr lang="ru-RU" sz="14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C1E155E-1267-403C-90E1-928317D4F65E}" type="sibTrans" cxnId="{6CD852E0-AF64-4B71-AC9A-B526C3B82B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80F19-1001-4F67-B5A0-6F2DAC70F0F4}" type="parTrans" cxnId="{6CD852E0-AF64-4B71-AC9A-B526C3B82B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E7D5E-50F9-49E9-AA46-ED1BC09A9904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xfrm>
          <a:off x="201447" y="614879"/>
          <a:ext cx="1166704" cy="1350720"/>
        </a:xfrm>
        <a:gradFill rotWithShape="1">
          <a:gsLst>
            <a:gs pos="0">
              <a:srgbClr val="10CF9B">
                <a:tint val="98000"/>
                <a:shade val="25000"/>
                <a:satMod val="250000"/>
              </a:srgbClr>
            </a:gs>
            <a:gs pos="68000">
              <a:srgbClr val="10CF9B">
                <a:tint val="86000"/>
                <a:satMod val="115000"/>
              </a:srgbClr>
            </a:gs>
            <a:gs pos="100000">
              <a:srgbClr val="10CF9B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10CF9B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ДОХОДЫ</a:t>
          </a:r>
        </a:p>
        <a:p>
          <a:r>
            <a:rPr lang="en-US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867,903</a:t>
          </a:r>
          <a:endParaRPr lang="ru-RU" sz="14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6D2F160-FC77-49B9-BA97-29ECB21C38C6}" type="sibTrans" cxnId="{62C7408C-F642-47FC-B90E-EE1024B955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C6209-0956-45F8-A4C2-32977BBA27B4}" type="parTrans" cxnId="{62C7408C-F642-47FC-B90E-EE1024B955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60DB76-B2BB-4466-8ECB-5EB872A6A225}">
      <dgm:prSet phldrT="[Текст]" custT="1"/>
      <dgm:spPr>
        <a:xfrm flipV="1">
          <a:off x="1663943" y="2282001"/>
          <a:ext cx="1216056" cy="237998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ru-RU" sz="14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</a:p>
      </dgm:t>
    </dgm:pt>
    <dgm:pt modelId="{A3D4041F-E744-438B-AFF1-2E126C051F5C}" type="sibTrans" cxnId="{7D699E1B-68B8-4A50-9AAB-6E1D07728E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23C26-3D99-4CE5-A7C7-A86D787C73C1}" type="parTrans" cxnId="{7D699E1B-68B8-4A50-9AAB-6E1D07728E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BF7A4-438A-4854-8BC9-2FC26FB346BE}">
      <dgm:prSet phldrT="[Текст]" custT="1"/>
      <dgm:spPr>
        <a:xfrm flipV="1">
          <a:off x="0" y="2044627"/>
          <a:ext cx="893419" cy="475372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ru-RU" sz="14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endParaRPr lang="ru-RU" sz="1400" dirty="0">
            <a:noFill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EB1D9DA-79C9-43A0-A67B-97DE516FA6ED}" type="sibTrans" cxnId="{709972D3-1E4A-4682-9691-5E9602CFBF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682BC-FF8D-42B8-A1EB-114AEA65E0A3}" type="parTrans" cxnId="{709972D3-1E4A-4682-9691-5E9602CFBF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4DC40-3011-4104-A342-C8FC226A32B1}" type="pres">
      <dgm:prSet presAssocID="{AD194A2E-FAF9-4D45-B38B-F70EBE230DE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F6C88-D8D2-4B06-B7F1-9159FD1322CF}" type="pres">
      <dgm:prSet presAssocID="{AD194A2E-FAF9-4D45-B38B-F70EBE230DE0}" presName="dummyMaxCanvas" presStyleCnt="0"/>
      <dgm:spPr/>
      <dgm:t>
        <a:bodyPr/>
        <a:lstStyle/>
        <a:p>
          <a:endParaRPr lang="ru-RU"/>
        </a:p>
      </dgm:t>
    </dgm:pt>
    <dgm:pt modelId="{D0703E56-6E94-4014-9F95-5018E533DC1A}" type="pres">
      <dgm:prSet presAssocID="{AD194A2E-FAF9-4D45-B38B-F70EBE230DE0}" presName="parentComposite" presStyleCnt="0"/>
      <dgm:spPr/>
      <dgm:t>
        <a:bodyPr/>
        <a:lstStyle/>
        <a:p>
          <a:endParaRPr lang="ru-RU"/>
        </a:p>
      </dgm:t>
    </dgm:pt>
    <dgm:pt modelId="{0580A085-FB73-48C5-930E-A13F683A2A07}" type="pres">
      <dgm:prSet presAssocID="{AD194A2E-FAF9-4D45-B38B-F70EBE230DE0}" presName="parent1" presStyleLbl="alignAccFollowNode1" presStyleIdx="0" presStyleCnt="4" custFlipVert="1" custScaleX="98481" custScaleY="94320" custLinFactY="392140" custLinFactNeighborX="-45596" custLinFactNeighborY="400000">
        <dgm:presLayoutVars>
          <dgm:chMax val="4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1A8CECA-7A7F-401D-99E2-CCC5C82BCE5E}" type="pres">
      <dgm:prSet presAssocID="{AD194A2E-FAF9-4D45-B38B-F70EBE230DE0}" presName="parent2" presStyleLbl="alignAccFollowNode1" presStyleIdx="1" presStyleCnt="4" custFlipVert="1" custScaleX="134045" custScaleY="47222" custLinFactY="221873" custLinFactNeighborX="34906" custLinFactNeighborY="300000">
        <dgm:presLayoutVars>
          <dgm:chMax val="4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708B274-17B7-45CA-A450-0E97D01C7090}" type="pres">
      <dgm:prSet presAssocID="{AD194A2E-FAF9-4D45-B38B-F70EBE230DE0}" presName="childrenComposite" presStyleCnt="0"/>
      <dgm:spPr/>
      <dgm:t>
        <a:bodyPr/>
        <a:lstStyle/>
        <a:p>
          <a:endParaRPr lang="ru-RU"/>
        </a:p>
      </dgm:t>
    </dgm:pt>
    <dgm:pt modelId="{B5A773EC-6933-4C22-9992-237A60BCDCEE}" type="pres">
      <dgm:prSet presAssocID="{AD194A2E-FAF9-4D45-B38B-F70EBE230DE0}" presName="dummyMaxCanvas_ChildArea" presStyleCnt="0"/>
      <dgm:spPr/>
      <dgm:t>
        <a:bodyPr/>
        <a:lstStyle/>
        <a:p>
          <a:endParaRPr lang="ru-RU"/>
        </a:p>
      </dgm:t>
    </dgm:pt>
    <dgm:pt modelId="{920B2AC4-2E2C-4798-8AB8-F970B5E36388}" type="pres">
      <dgm:prSet presAssocID="{AD194A2E-FAF9-4D45-B38B-F70EBE230DE0}" presName="fulcrum" presStyleLbl="alignAccFollowNode1" presStyleIdx="2" presStyleCnt="4" custLinFactNeighborX="-2730" custLinFactNeighborY="482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xfrm>
          <a:off x="1251000" y="2142000"/>
          <a:ext cx="378000" cy="378000"/>
        </a:xfrm>
        <a:prstGeom prst="upArrow">
          <a:avLst/>
        </a:prstGeom>
        <a:gradFill rotWithShape="1">
          <a:gsLst>
            <a:gs pos="0">
              <a:srgbClr val="0BD0D9">
                <a:tint val="98000"/>
                <a:shade val="25000"/>
                <a:satMod val="250000"/>
              </a:srgbClr>
            </a:gs>
            <a:gs pos="68000">
              <a:srgbClr val="0BD0D9">
                <a:tint val="86000"/>
                <a:satMod val="115000"/>
              </a:srgbClr>
            </a:gs>
            <a:gs pos="100000">
              <a:srgbClr val="0BD0D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0BD0D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endParaRPr lang="ru-RU"/>
        </a:p>
      </dgm:t>
    </dgm:pt>
    <dgm:pt modelId="{72731B2D-F7FA-4FDB-B4D1-D16298F579B3}" type="pres">
      <dgm:prSet presAssocID="{AD194A2E-FAF9-4D45-B38B-F70EBE230DE0}" presName="balance_11" presStyleLbl="alignAccFollowNode1" presStyleIdx="3" presStyleCnt="4" custScaleX="119022" custScaleY="247059" custLinFactY="-553743" custLinFactNeighborX="2369" custLinFactNeighborY="-600000">
        <dgm:presLayoutVars>
          <dgm:bulletEnabled val="1"/>
        </dgm:presLayoutVars>
      </dgm:prSet>
      <dgm:spPr>
        <a:xfrm>
          <a:off x="306000" y="2088232"/>
          <a:ext cx="2268000" cy="153216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F6FC6">
              <a:alpha val="9000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97D4CC4-873C-47E6-8EE5-6040B7EB8CCE}" type="pres">
      <dgm:prSet presAssocID="{AD194A2E-FAF9-4D45-B38B-F70EBE230DE0}" presName="left_11_1" presStyleLbl="node1" presStyleIdx="0" presStyleCnt="2" custScaleX="128605" custLinFactNeighborX="-7223" custLinFactNeighborY="-82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EA5D99B-268F-4652-B257-D15B874BFA8A}" type="pres">
      <dgm:prSet presAssocID="{AD194A2E-FAF9-4D45-B38B-F70EBE230DE0}" presName="right_11_1" presStyleLbl="node1" presStyleIdx="1" presStyleCnt="2" custScaleX="128534" custLinFactNeighborX="-7972" custLinFactNeighborY="-82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852110A4-83E3-4B09-8285-DBB9D3B6856D}" type="presOf" srcId="{AD194A2E-FAF9-4D45-B38B-F70EBE230DE0}" destId="{B704DC40-3011-4104-A342-C8FC226A32B1}" srcOrd="0" destOrd="0" presId="urn:microsoft.com/office/officeart/2005/8/layout/balance1"/>
    <dgm:cxn modelId="{6CD852E0-AF64-4B71-AC9A-B526C3B82B17}" srcId="{9560DB76-B2BB-4466-8ECB-5EB872A6A225}" destId="{5A634C6F-7977-44C8-8F64-C49594588992}" srcOrd="0" destOrd="0" parTransId="{C7D80F19-1001-4F67-B5A0-6F2DAC70F0F4}" sibTransId="{0C1E155E-1267-403C-90E1-928317D4F65E}"/>
    <dgm:cxn modelId="{7D699E1B-68B8-4A50-9AAB-6E1D07728EA0}" srcId="{AD194A2E-FAF9-4D45-B38B-F70EBE230DE0}" destId="{9560DB76-B2BB-4466-8ECB-5EB872A6A225}" srcOrd="1" destOrd="0" parTransId="{69123C26-3D99-4CE5-A7C7-A86D787C73C1}" sibTransId="{A3D4041F-E744-438B-AFF1-2E126C051F5C}"/>
    <dgm:cxn modelId="{5E078613-00B7-4C33-8AA3-328A1EA267D4}" type="presOf" srcId="{5A634C6F-7977-44C8-8F64-C49594588992}" destId="{5EA5D99B-268F-4652-B257-D15B874BFA8A}" srcOrd="0" destOrd="0" presId="urn:microsoft.com/office/officeart/2005/8/layout/balance1"/>
    <dgm:cxn modelId="{0EA1B115-4584-4EA5-B289-B7FDD12FEC82}" type="presOf" srcId="{9560DB76-B2BB-4466-8ECB-5EB872A6A225}" destId="{C1A8CECA-7A7F-401D-99E2-CCC5C82BCE5E}" srcOrd="0" destOrd="0" presId="urn:microsoft.com/office/officeart/2005/8/layout/balance1"/>
    <dgm:cxn modelId="{1BF9D917-CE32-48BE-BA40-4F172B09A992}" type="presOf" srcId="{C91E7D5E-50F9-49E9-AA46-ED1BC09A9904}" destId="{097D4CC4-873C-47E6-8EE5-6040B7EB8CCE}" srcOrd="0" destOrd="0" presId="urn:microsoft.com/office/officeart/2005/8/layout/balance1"/>
    <dgm:cxn modelId="{709972D3-1E4A-4682-9691-5E9602CFBF2D}" srcId="{AD194A2E-FAF9-4D45-B38B-F70EBE230DE0}" destId="{E20BF7A4-438A-4854-8BC9-2FC26FB346BE}" srcOrd="0" destOrd="0" parTransId="{B3E682BC-FF8D-42B8-A1EB-114AEA65E0A3}" sibTransId="{9EB1D9DA-79C9-43A0-A67B-97DE516FA6ED}"/>
    <dgm:cxn modelId="{8967C3CE-0C77-478C-8CC6-66F6C5E8D005}" type="presOf" srcId="{E20BF7A4-438A-4854-8BC9-2FC26FB346BE}" destId="{0580A085-FB73-48C5-930E-A13F683A2A07}" srcOrd="0" destOrd="0" presId="urn:microsoft.com/office/officeart/2005/8/layout/balance1"/>
    <dgm:cxn modelId="{62C7408C-F642-47FC-B90E-EE1024B95503}" srcId="{E20BF7A4-438A-4854-8BC9-2FC26FB346BE}" destId="{C91E7D5E-50F9-49E9-AA46-ED1BC09A9904}" srcOrd="0" destOrd="0" parTransId="{BD3C6209-0956-45F8-A4C2-32977BBA27B4}" sibTransId="{76D2F160-FC77-49B9-BA97-29ECB21C38C6}"/>
    <dgm:cxn modelId="{217753D6-FDBF-4186-B38A-6328CFB3BA2A}" type="presParOf" srcId="{B704DC40-3011-4104-A342-C8FC226A32B1}" destId="{55EF6C88-D8D2-4B06-B7F1-9159FD1322CF}" srcOrd="0" destOrd="0" presId="urn:microsoft.com/office/officeart/2005/8/layout/balance1"/>
    <dgm:cxn modelId="{22A87C8C-9465-4321-988D-DE7A85D03F51}" type="presParOf" srcId="{B704DC40-3011-4104-A342-C8FC226A32B1}" destId="{D0703E56-6E94-4014-9F95-5018E533DC1A}" srcOrd="1" destOrd="0" presId="urn:microsoft.com/office/officeart/2005/8/layout/balance1"/>
    <dgm:cxn modelId="{BF95E31B-2782-41B8-BA2D-C8E32C1C88B6}" type="presParOf" srcId="{D0703E56-6E94-4014-9F95-5018E533DC1A}" destId="{0580A085-FB73-48C5-930E-A13F683A2A07}" srcOrd="0" destOrd="0" presId="urn:microsoft.com/office/officeart/2005/8/layout/balance1"/>
    <dgm:cxn modelId="{7B7ABACC-3268-497D-9FB4-BB982779D20F}" type="presParOf" srcId="{D0703E56-6E94-4014-9F95-5018E533DC1A}" destId="{C1A8CECA-7A7F-401D-99E2-CCC5C82BCE5E}" srcOrd="1" destOrd="0" presId="urn:microsoft.com/office/officeart/2005/8/layout/balance1"/>
    <dgm:cxn modelId="{612B94D1-DCCB-4B48-B09C-38B63055A608}" type="presParOf" srcId="{B704DC40-3011-4104-A342-C8FC226A32B1}" destId="{C708B274-17B7-45CA-A450-0E97D01C7090}" srcOrd="2" destOrd="0" presId="urn:microsoft.com/office/officeart/2005/8/layout/balance1"/>
    <dgm:cxn modelId="{7D444031-B3F8-426B-95CF-7956D3544FF9}" type="presParOf" srcId="{C708B274-17B7-45CA-A450-0E97D01C7090}" destId="{B5A773EC-6933-4C22-9992-237A60BCDCEE}" srcOrd="0" destOrd="0" presId="urn:microsoft.com/office/officeart/2005/8/layout/balance1"/>
    <dgm:cxn modelId="{6DB4D83E-6A40-4CC4-A4B1-7BBD9D7F8297}" type="presParOf" srcId="{C708B274-17B7-45CA-A450-0E97D01C7090}" destId="{920B2AC4-2E2C-4798-8AB8-F970B5E36388}" srcOrd="1" destOrd="0" presId="urn:microsoft.com/office/officeart/2005/8/layout/balance1"/>
    <dgm:cxn modelId="{7BA3942B-F563-4989-B800-B1DF511A1528}" type="presParOf" srcId="{C708B274-17B7-45CA-A450-0E97D01C7090}" destId="{72731B2D-F7FA-4FDB-B4D1-D16298F579B3}" srcOrd="2" destOrd="0" presId="urn:microsoft.com/office/officeart/2005/8/layout/balance1"/>
    <dgm:cxn modelId="{A0C23B82-D8E6-442E-92A4-87840F93A36D}" type="presParOf" srcId="{C708B274-17B7-45CA-A450-0E97D01C7090}" destId="{097D4CC4-873C-47E6-8EE5-6040B7EB8CCE}" srcOrd="3" destOrd="0" presId="urn:microsoft.com/office/officeart/2005/8/layout/balance1"/>
    <dgm:cxn modelId="{F78AC32D-EFE5-4C35-ACDB-E2C88BCDC01A}" type="presParOf" srcId="{C708B274-17B7-45CA-A450-0E97D01C7090}" destId="{5EA5D99B-268F-4652-B257-D15B874BFA8A}" srcOrd="4" destOrd="0" presId="urn:microsoft.com/office/officeart/2005/8/layout/balance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194A2E-FAF9-4D45-B38B-F70EBE230DE0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634C6F-7977-44C8-8F64-C49594588992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xfrm>
          <a:off x="1512169" y="614879"/>
          <a:ext cx="1166060" cy="1350720"/>
        </a:xfrm>
        <a:gradFill rotWithShape="1">
          <a:gsLst>
            <a:gs pos="0">
              <a:srgbClr val="A5C249">
                <a:tint val="98000"/>
                <a:shade val="25000"/>
                <a:satMod val="250000"/>
              </a:srgbClr>
            </a:gs>
            <a:gs pos="68000">
              <a:srgbClr val="A5C249">
                <a:tint val="86000"/>
                <a:satMod val="115000"/>
              </a:srgbClr>
            </a:gs>
            <a:gs pos="100000">
              <a:srgbClr val="A5C24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A5C24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</a:t>
          </a:r>
        </a:p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885,859</a:t>
          </a:r>
          <a:endParaRPr lang="ru-RU" sz="14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C1E155E-1267-403C-90E1-928317D4F65E}" type="sibTrans" cxnId="{6CD852E0-AF64-4B71-AC9A-B526C3B82B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80F19-1001-4F67-B5A0-6F2DAC70F0F4}" type="parTrans" cxnId="{6CD852E0-AF64-4B71-AC9A-B526C3B82B17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E7D5E-50F9-49E9-AA46-ED1BC09A9904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xfrm>
          <a:off x="201447" y="614879"/>
          <a:ext cx="1166704" cy="1350720"/>
        </a:xfrm>
        <a:gradFill rotWithShape="1">
          <a:gsLst>
            <a:gs pos="0">
              <a:srgbClr val="10CF9B">
                <a:tint val="98000"/>
                <a:shade val="25000"/>
                <a:satMod val="250000"/>
              </a:srgbClr>
            </a:gs>
            <a:gs pos="68000">
              <a:srgbClr val="10CF9B">
                <a:tint val="86000"/>
                <a:satMod val="115000"/>
              </a:srgbClr>
            </a:gs>
            <a:gs pos="100000">
              <a:srgbClr val="10CF9B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10CF9B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ДОХОДЫ</a:t>
          </a:r>
        </a:p>
        <a:p>
          <a:r>
            <a:rPr lang="en-US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886,006</a:t>
          </a:r>
          <a:endParaRPr lang="ru-RU" sz="1400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6D2F160-FC77-49B9-BA97-29ECB21C38C6}" type="sibTrans" cxnId="{62C7408C-F642-47FC-B90E-EE1024B955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3C6209-0956-45F8-A4C2-32977BBA27B4}" type="parTrans" cxnId="{62C7408C-F642-47FC-B90E-EE1024B9550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60DB76-B2BB-4466-8ECB-5EB872A6A225}">
      <dgm:prSet phldrT="[Текст]" custT="1"/>
      <dgm:spPr>
        <a:xfrm flipV="1">
          <a:off x="1663943" y="2282001"/>
          <a:ext cx="1216056" cy="237998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ru-RU" sz="14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</a:p>
      </dgm:t>
    </dgm:pt>
    <dgm:pt modelId="{A3D4041F-E744-438B-AFF1-2E126C051F5C}" type="sibTrans" cxnId="{7D699E1B-68B8-4A50-9AAB-6E1D07728E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23C26-3D99-4CE5-A7C7-A86D787C73C1}" type="parTrans" cxnId="{7D699E1B-68B8-4A50-9AAB-6E1D07728EA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BF7A4-438A-4854-8BC9-2FC26FB346BE}">
      <dgm:prSet phldrT="[Текст]" custT="1"/>
      <dgm:spPr>
        <a:xfrm flipV="1">
          <a:off x="0" y="2044627"/>
          <a:ext cx="893419" cy="475372"/>
        </a:xfrm>
        <a:noFill/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ru-RU" sz="14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endParaRPr lang="ru-RU" sz="1400" dirty="0">
            <a:noFill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EB1D9DA-79C9-43A0-A67B-97DE516FA6ED}" type="sibTrans" cxnId="{709972D3-1E4A-4682-9691-5E9602CFBF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682BC-FF8D-42B8-A1EB-114AEA65E0A3}" type="parTrans" cxnId="{709972D3-1E4A-4682-9691-5E9602CFBF2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4DC40-3011-4104-A342-C8FC226A32B1}" type="pres">
      <dgm:prSet presAssocID="{AD194A2E-FAF9-4D45-B38B-F70EBE230DE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F6C88-D8D2-4B06-B7F1-9159FD1322CF}" type="pres">
      <dgm:prSet presAssocID="{AD194A2E-FAF9-4D45-B38B-F70EBE230DE0}" presName="dummyMaxCanvas" presStyleCnt="0"/>
      <dgm:spPr/>
      <dgm:t>
        <a:bodyPr/>
        <a:lstStyle/>
        <a:p>
          <a:endParaRPr lang="ru-RU"/>
        </a:p>
      </dgm:t>
    </dgm:pt>
    <dgm:pt modelId="{D0703E56-6E94-4014-9F95-5018E533DC1A}" type="pres">
      <dgm:prSet presAssocID="{AD194A2E-FAF9-4D45-B38B-F70EBE230DE0}" presName="parentComposite" presStyleCnt="0"/>
      <dgm:spPr/>
      <dgm:t>
        <a:bodyPr/>
        <a:lstStyle/>
        <a:p>
          <a:endParaRPr lang="ru-RU"/>
        </a:p>
      </dgm:t>
    </dgm:pt>
    <dgm:pt modelId="{0580A085-FB73-48C5-930E-A13F683A2A07}" type="pres">
      <dgm:prSet presAssocID="{AD194A2E-FAF9-4D45-B38B-F70EBE230DE0}" presName="parent1" presStyleLbl="alignAccFollowNode1" presStyleIdx="0" presStyleCnt="4" custFlipVert="1" custScaleX="98481" custScaleY="94320" custLinFactY="392140" custLinFactNeighborX="-45596" custLinFactNeighborY="400000">
        <dgm:presLayoutVars>
          <dgm:chMax val="4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1A8CECA-7A7F-401D-99E2-CCC5C82BCE5E}" type="pres">
      <dgm:prSet presAssocID="{AD194A2E-FAF9-4D45-B38B-F70EBE230DE0}" presName="parent2" presStyleLbl="alignAccFollowNode1" presStyleIdx="1" presStyleCnt="4" custFlipVert="1" custScaleX="134045" custScaleY="47222" custLinFactY="221873" custLinFactNeighborX="34906" custLinFactNeighborY="300000">
        <dgm:presLayoutVars>
          <dgm:chMax val="4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708B274-17B7-45CA-A450-0E97D01C7090}" type="pres">
      <dgm:prSet presAssocID="{AD194A2E-FAF9-4D45-B38B-F70EBE230DE0}" presName="childrenComposite" presStyleCnt="0"/>
      <dgm:spPr/>
      <dgm:t>
        <a:bodyPr/>
        <a:lstStyle/>
        <a:p>
          <a:endParaRPr lang="ru-RU"/>
        </a:p>
      </dgm:t>
    </dgm:pt>
    <dgm:pt modelId="{B5A773EC-6933-4C22-9992-237A60BCDCEE}" type="pres">
      <dgm:prSet presAssocID="{AD194A2E-FAF9-4D45-B38B-F70EBE230DE0}" presName="dummyMaxCanvas_ChildArea" presStyleCnt="0"/>
      <dgm:spPr/>
      <dgm:t>
        <a:bodyPr/>
        <a:lstStyle/>
        <a:p>
          <a:endParaRPr lang="ru-RU"/>
        </a:p>
      </dgm:t>
    </dgm:pt>
    <dgm:pt modelId="{920B2AC4-2E2C-4798-8AB8-F970B5E36388}" type="pres">
      <dgm:prSet presAssocID="{AD194A2E-FAF9-4D45-B38B-F70EBE230DE0}" presName="fulcrum" presStyleLbl="alignAccFollowNode1" presStyleIdx="2" presStyleCnt="4" custLinFactNeighborX="-2730" custLinFactNeighborY="482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xfrm>
          <a:off x="1251000" y="2142000"/>
          <a:ext cx="378000" cy="378000"/>
        </a:xfrm>
        <a:prstGeom prst="upArrow">
          <a:avLst/>
        </a:prstGeom>
        <a:gradFill rotWithShape="1">
          <a:gsLst>
            <a:gs pos="0">
              <a:srgbClr val="0BD0D9">
                <a:tint val="98000"/>
                <a:shade val="25000"/>
                <a:satMod val="250000"/>
              </a:srgbClr>
            </a:gs>
            <a:gs pos="68000">
              <a:srgbClr val="0BD0D9">
                <a:tint val="86000"/>
                <a:satMod val="115000"/>
              </a:srgbClr>
            </a:gs>
            <a:gs pos="100000">
              <a:srgbClr val="0BD0D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0BD0D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gm:spPr>
      <dgm:t>
        <a:bodyPr/>
        <a:lstStyle/>
        <a:p>
          <a:endParaRPr lang="ru-RU"/>
        </a:p>
      </dgm:t>
    </dgm:pt>
    <dgm:pt modelId="{72731B2D-F7FA-4FDB-B4D1-D16298F579B3}" type="pres">
      <dgm:prSet presAssocID="{AD194A2E-FAF9-4D45-B38B-F70EBE230DE0}" presName="balance_11" presStyleLbl="alignAccFollowNode1" presStyleIdx="3" presStyleCnt="4" custScaleX="115741" custScaleY="247059" custLinFactY="-553743" custLinFactNeighborX="2369" custLinFactNeighborY="-600000">
        <dgm:presLayoutVars>
          <dgm:bulletEnabled val="1"/>
        </dgm:presLayoutVars>
      </dgm:prSet>
      <dgm:spPr>
        <a:xfrm>
          <a:off x="306000" y="2088232"/>
          <a:ext cx="2268000" cy="153216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F6FC6">
              <a:alpha val="9000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97D4CC4-873C-47E6-8EE5-6040B7EB8CCE}" type="pres">
      <dgm:prSet presAssocID="{AD194A2E-FAF9-4D45-B38B-F70EBE230DE0}" presName="left_11_1" presStyleLbl="node1" presStyleIdx="0" presStyleCnt="2" custScaleX="128605" custLinFactNeighborX="-7223" custLinFactNeighborY="-82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EA5D99B-268F-4652-B257-D15B874BFA8A}" type="pres">
      <dgm:prSet presAssocID="{AD194A2E-FAF9-4D45-B38B-F70EBE230DE0}" presName="right_11_1" presStyleLbl="node1" presStyleIdx="1" presStyleCnt="2" custScaleX="128534" custLinFactNeighborX="-7972" custLinFactNeighborY="-82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D78E93FC-EDBD-428D-A1C0-990752166977}" type="presOf" srcId="{5A634C6F-7977-44C8-8F64-C49594588992}" destId="{5EA5D99B-268F-4652-B257-D15B874BFA8A}" srcOrd="0" destOrd="0" presId="urn:microsoft.com/office/officeart/2005/8/layout/balance1"/>
    <dgm:cxn modelId="{6CD852E0-AF64-4B71-AC9A-B526C3B82B17}" srcId="{9560DB76-B2BB-4466-8ECB-5EB872A6A225}" destId="{5A634C6F-7977-44C8-8F64-C49594588992}" srcOrd="0" destOrd="0" parTransId="{C7D80F19-1001-4F67-B5A0-6F2DAC70F0F4}" sibTransId="{0C1E155E-1267-403C-90E1-928317D4F65E}"/>
    <dgm:cxn modelId="{A4EFEA0E-0F04-4590-ADE5-221E990AFFE2}" type="presOf" srcId="{C91E7D5E-50F9-49E9-AA46-ED1BC09A9904}" destId="{097D4CC4-873C-47E6-8EE5-6040B7EB8CCE}" srcOrd="0" destOrd="0" presId="urn:microsoft.com/office/officeart/2005/8/layout/balance1"/>
    <dgm:cxn modelId="{7D699E1B-68B8-4A50-9AAB-6E1D07728EA0}" srcId="{AD194A2E-FAF9-4D45-B38B-F70EBE230DE0}" destId="{9560DB76-B2BB-4466-8ECB-5EB872A6A225}" srcOrd="1" destOrd="0" parTransId="{69123C26-3D99-4CE5-A7C7-A86D787C73C1}" sibTransId="{A3D4041F-E744-438B-AFF1-2E126C051F5C}"/>
    <dgm:cxn modelId="{709972D3-1E4A-4682-9691-5E9602CFBF2D}" srcId="{AD194A2E-FAF9-4D45-B38B-F70EBE230DE0}" destId="{E20BF7A4-438A-4854-8BC9-2FC26FB346BE}" srcOrd="0" destOrd="0" parTransId="{B3E682BC-FF8D-42B8-A1EB-114AEA65E0A3}" sibTransId="{9EB1D9DA-79C9-43A0-A67B-97DE516FA6ED}"/>
    <dgm:cxn modelId="{955CC279-EC3E-48A0-95AC-84A8E8E21804}" type="presOf" srcId="{E20BF7A4-438A-4854-8BC9-2FC26FB346BE}" destId="{0580A085-FB73-48C5-930E-A13F683A2A07}" srcOrd="0" destOrd="0" presId="urn:microsoft.com/office/officeart/2005/8/layout/balance1"/>
    <dgm:cxn modelId="{B4B75CC8-3C66-498B-952C-B06AE3291D25}" type="presOf" srcId="{AD194A2E-FAF9-4D45-B38B-F70EBE230DE0}" destId="{B704DC40-3011-4104-A342-C8FC226A32B1}" srcOrd="0" destOrd="0" presId="urn:microsoft.com/office/officeart/2005/8/layout/balance1"/>
    <dgm:cxn modelId="{90CC466F-588A-4CEE-8C12-F2FB091E439B}" type="presOf" srcId="{9560DB76-B2BB-4466-8ECB-5EB872A6A225}" destId="{C1A8CECA-7A7F-401D-99E2-CCC5C82BCE5E}" srcOrd="0" destOrd="0" presId="urn:microsoft.com/office/officeart/2005/8/layout/balance1"/>
    <dgm:cxn modelId="{62C7408C-F642-47FC-B90E-EE1024B95503}" srcId="{E20BF7A4-438A-4854-8BC9-2FC26FB346BE}" destId="{C91E7D5E-50F9-49E9-AA46-ED1BC09A9904}" srcOrd="0" destOrd="0" parTransId="{BD3C6209-0956-45F8-A4C2-32977BBA27B4}" sibTransId="{76D2F160-FC77-49B9-BA97-29ECB21C38C6}"/>
    <dgm:cxn modelId="{EBB64D06-14F6-4728-B05E-F0452B6FF8F5}" type="presParOf" srcId="{B704DC40-3011-4104-A342-C8FC226A32B1}" destId="{55EF6C88-D8D2-4B06-B7F1-9159FD1322CF}" srcOrd="0" destOrd="0" presId="urn:microsoft.com/office/officeart/2005/8/layout/balance1"/>
    <dgm:cxn modelId="{FBF4B223-9D8A-4E38-8F0B-CA05AC60F3E4}" type="presParOf" srcId="{B704DC40-3011-4104-A342-C8FC226A32B1}" destId="{D0703E56-6E94-4014-9F95-5018E533DC1A}" srcOrd="1" destOrd="0" presId="urn:microsoft.com/office/officeart/2005/8/layout/balance1"/>
    <dgm:cxn modelId="{68312788-C4BD-4133-BDB7-4899DE490F33}" type="presParOf" srcId="{D0703E56-6E94-4014-9F95-5018E533DC1A}" destId="{0580A085-FB73-48C5-930E-A13F683A2A07}" srcOrd="0" destOrd="0" presId="urn:microsoft.com/office/officeart/2005/8/layout/balance1"/>
    <dgm:cxn modelId="{656563DD-0120-481B-B880-B0FA9D1F069A}" type="presParOf" srcId="{D0703E56-6E94-4014-9F95-5018E533DC1A}" destId="{C1A8CECA-7A7F-401D-99E2-CCC5C82BCE5E}" srcOrd="1" destOrd="0" presId="urn:microsoft.com/office/officeart/2005/8/layout/balance1"/>
    <dgm:cxn modelId="{1A878D8C-2EB7-4DA2-970E-14499066C65A}" type="presParOf" srcId="{B704DC40-3011-4104-A342-C8FC226A32B1}" destId="{C708B274-17B7-45CA-A450-0E97D01C7090}" srcOrd="2" destOrd="0" presId="urn:microsoft.com/office/officeart/2005/8/layout/balance1"/>
    <dgm:cxn modelId="{40C52CB4-98C5-4A17-939D-7E8583EEBE56}" type="presParOf" srcId="{C708B274-17B7-45CA-A450-0E97D01C7090}" destId="{B5A773EC-6933-4C22-9992-237A60BCDCEE}" srcOrd="0" destOrd="0" presId="urn:microsoft.com/office/officeart/2005/8/layout/balance1"/>
    <dgm:cxn modelId="{747A11D1-A694-4241-97B4-444B203E68E8}" type="presParOf" srcId="{C708B274-17B7-45CA-A450-0E97D01C7090}" destId="{920B2AC4-2E2C-4798-8AB8-F970B5E36388}" srcOrd="1" destOrd="0" presId="urn:microsoft.com/office/officeart/2005/8/layout/balance1"/>
    <dgm:cxn modelId="{0693E069-A2C5-485C-9E25-2B342F0BFEDC}" type="presParOf" srcId="{C708B274-17B7-45CA-A450-0E97D01C7090}" destId="{72731B2D-F7FA-4FDB-B4D1-D16298F579B3}" srcOrd="2" destOrd="0" presId="urn:microsoft.com/office/officeart/2005/8/layout/balance1"/>
    <dgm:cxn modelId="{C9C772B4-3F5A-487B-85F8-9EF01646FBF9}" type="presParOf" srcId="{C708B274-17B7-45CA-A450-0E97D01C7090}" destId="{097D4CC4-873C-47E6-8EE5-6040B7EB8CCE}" srcOrd="3" destOrd="0" presId="urn:microsoft.com/office/officeart/2005/8/layout/balance1"/>
    <dgm:cxn modelId="{86C365DF-E99A-4873-823C-94BBE808C8B9}" type="presParOf" srcId="{C708B274-17B7-45CA-A450-0E97D01C7090}" destId="{5EA5D99B-268F-4652-B257-D15B874BFA8A}" srcOrd="4" destOrd="0" presId="urn:microsoft.com/office/officeart/2005/8/layout/balance1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E97DB6F-1E95-4A5A-AA81-67008A7C3B1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лесного хозяйства»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2026- 2,358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2027-2,358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         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2028-2,358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B8873-783E-480D-91B6-5BE64CB8C2B8}" type="parTrans" cxnId="{62219645-5D40-4847-A030-BDE7169D913B}">
      <dgm:prSet/>
      <dgm:spPr/>
      <dgm:t>
        <a:bodyPr/>
        <a:lstStyle/>
        <a:p>
          <a:endParaRPr lang="ru-RU"/>
        </a:p>
      </dgm:t>
    </dgm:pt>
    <dgm:pt modelId="{2D72F9EE-F178-48DF-AF03-3F983EB60FE5}" type="sibTrans" cxnId="{62219645-5D40-4847-A030-BDE7169D913B}">
      <dgm:prSet/>
      <dgm:spPr/>
      <dgm:t>
        <a:bodyPr/>
        <a:lstStyle/>
        <a:p>
          <a:endParaRPr lang="ru-RU"/>
        </a:p>
      </dgm:t>
    </dgm:pt>
    <dgm:pt modelId="{81AD7BBA-D3D1-45E4-8303-01B558EE11D1}">
      <dgm:prSet phldrT="[Текст]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1B94F1E1-8708-485D-ACFE-6D952779D90B}" type="parTrans" cxnId="{1E62D954-F9DA-41AA-9782-7BB9AF743C75}">
      <dgm:prSet/>
      <dgm:spPr/>
      <dgm:t>
        <a:bodyPr/>
        <a:lstStyle/>
        <a:p>
          <a:endParaRPr lang="ru-RU"/>
        </a:p>
      </dgm:t>
    </dgm:pt>
    <dgm:pt modelId="{987B7BFF-6C57-41F2-BF25-BA4A83D032BF}" type="sibTrans" cxnId="{1E62D954-F9DA-41AA-9782-7BB9AF743C75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«Малое и среднее предпринимательство»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2026- 0,353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руб.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2027-0,0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               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7B921-7E9F-4650-BA34-A4CED06201FE}" type="pres">
      <dgm:prSet presAssocID="{EE97DB6F-1E95-4A5A-AA81-67008A7C3B1E}" presName="parentText" presStyleLbl="node1" presStyleIdx="0" presStyleCnt="2" custLinFactY="82219" custLinFactNeighborX="117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B545A2-A140-454F-B73B-F8E588319792}" type="pres">
      <dgm:prSet presAssocID="{EE97DB6F-1E95-4A5A-AA81-67008A7C3B1E}" presName="childText" presStyleLbl="revTx" presStyleIdx="0" presStyleCnt="1" custLinFactNeighborX="0" custLinFactNeighborY="-11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1" presStyleCnt="2" custLinFactY="-99935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2F9295-7456-4D77-B4F7-CFFA53034FD3}" type="presOf" srcId="{1204218D-FDDC-4CCA-8CE5-094D12BD501A}" destId="{F091F8F1-DA53-4C35-B462-4409879FB351}" srcOrd="0" destOrd="0" presId="urn:microsoft.com/office/officeart/2005/8/layout/vList2"/>
    <dgm:cxn modelId="{62219645-5D40-4847-A030-BDE7169D913B}" srcId="{1204218D-FDDC-4CCA-8CE5-094D12BD501A}" destId="{EE97DB6F-1E95-4A5A-AA81-67008A7C3B1E}" srcOrd="0" destOrd="0" parTransId="{0ABB8873-783E-480D-91B6-5BE64CB8C2B8}" sibTransId="{2D72F9EE-F178-48DF-AF03-3F983EB60FE5}"/>
    <dgm:cxn modelId="{A8C50500-7F6A-4E2F-9C92-A1B57A7D5F25}" type="presOf" srcId="{EE97DB6F-1E95-4A5A-AA81-67008A7C3B1E}" destId="{5B57B921-7E9F-4650-BA34-A4CED06201FE}" srcOrd="0" destOrd="0" presId="urn:microsoft.com/office/officeart/2005/8/layout/vList2"/>
    <dgm:cxn modelId="{1E62D954-F9DA-41AA-9782-7BB9AF743C75}" srcId="{EE97DB6F-1E95-4A5A-AA81-67008A7C3B1E}" destId="{81AD7BBA-D3D1-45E4-8303-01B558EE11D1}" srcOrd="0" destOrd="0" parTransId="{1B94F1E1-8708-485D-ACFE-6D952779D90B}" sibTransId="{987B7BFF-6C57-41F2-BF25-BA4A83D032BF}"/>
    <dgm:cxn modelId="{6E9E305B-0EA9-4B4E-AD54-C6D5F2DF9339}" type="presOf" srcId="{81AD7BBA-D3D1-45E4-8303-01B558EE11D1}" destId="{52B545A2-A140-454F-B73B-F8E588319792}" srcOrd="0" destOrd="0" presId="urn:microsoft.com/office/officeart/2005/8/layout/vList2"/>
    <dgm:cxn modelId="{7AA421F0-ACC5-4DAD-A77D-86809C188999}" srcId="{1204218D-FDDC-4CCA-8CE5-094D12BD501A}" destId="{7FBA6650-E4FF-4289-BB2D-94A22125DF50}" srcOrd="1" destOrd="0" parTransId="{665B6046-BAB2-40FC-A3D6-442A4B126D65}" sibTransId="{3D91C0F1-7DC8-4E44-B141-82C04596B98D}"/>
    <dgm:cxn modelId="{E9F70F2B-585C-4F5B-8A4B-757722178A55}" type="presOf" srcId="{7FBA6650-E4FF-4289-BB2D-94A22125DF50}" destId="{04274300-BEAD-4C8E-82CC-D0700BD403B9}" srcOrd="0" destOrd="0" presId="urn:microsoft.com/office/officeart/2005/8/layout/vList2"/>
    <dgm:cxn modelId="{9758C7B0-37BF-4D7E-A0D5-6CE3EE41876B}" type="presParOf" srcId="{F091F8F1-DA53-4C35-B462-4409879FB351}" destId="{5B57B921-7E9F-4650-BA34-A4CED06201FE}" srcOrd="0" destOrd="0" presId="urn:microsoft.com/office/officeart/2005/8/layout/vList2"/>
    <dgm:cxn modelId="{EA401E4D-3FCC-45D1-B786-AFA31943CED7}" type="presParOf" srcId="{F091F8F1-DA53-4C35-B462-4409879FB351}" destId="{52B545A2-A140-454F-B73B-F8E588319792}" srcOrd="1" destOrd="0" presId="urn:microsoft.com/office/officeart/2005/8/layout/vList2"/>
    <dgm:cxn modelId="{FD4D0E15-ADE7-41F2-A8E8-1CCD503A87A0}" type="presParOf" srcId="{F091F8F1-DA53-4C35-B462-4409879FB351}" destId="{04274300-BEAD-4C8E-82CC-D0700BD403B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«Транспортное обслуживание населения»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2026- 32,575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2027- 33,672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2028- 13,967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дорожной деятельности»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2026- 51,</a:t>
          </a:r>
          <a:r>
            <a: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369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2027- 46,067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2028- 46</a:t>
          </a:r>
          <a:r>
            <a: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067 млн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2" custLinFactY="-2304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2" custLinFactY="28664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2EBC4D-1945-40B0-9556-01E36B95AE38}" type="presOf" srcId="{E4975A69-2A3C-4430-BEAE-931822C65B44}" destId="{948C6B9D-C342-406D-B91F-7569710B5F06}" srcOrd="0" destOrd="0" presId="urn:microsoft.com/office/officeart/2005/8/layout/vList2"/>
    <dgm:cxn modelId="{3872E101-FBD3-4A03-9731-8B8BB95D782B}" type="presOf" srcId="{1204218D-FDDC-4CCA-8CE5-094D12BD501A}" destId="{F091F8F1-DA53-4C35-B462-4409879FB351}" srcOrd="0" destOrd="0" presId="urn:microsoft.com/office/officeart/2005/8/layout/vList2"/>
    <dgm:cxn modelId="{415226A8-6F99-49E2-A73D-DC230BCA56CE}" type="presOf" srcId="{7FBA6650-E4FF-4289-BB2D-94A22125DF50}" destId="{04274300-BEAD-4C8E-82CC-D0700BD403B9}" srcOrd="0" destOrd="0" presId="urn:microsoft.com/office/officeart/2005/8/layout/vList2"/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AFD4DA34-84B9-44C9-8894-D18A7F334C35}" type="presParOf" srcId="{F091F8F1-DA53-4C35-B462-4409879FB351}" destId="{04274300-BEAD-4C8E-82CC-D0700BD403B9}" srcOrd="0" destOrd="0" presId="urn:microsoft.com/office/officeart/2005/8/layout/vList2"/>
    <dgm:cxn modelId="{815CB890-1903-46D0-8BB3-9F8CBAA46395}" type="presParOf" srcId="{F091F8F1-DA53-4C35-B462-4409879FB351}" destId="{512C7041-A240-4957-8E25-26ECB70998D2}" srcOrd="1" destOrd="0" presId="urn:microsoft.com/office/officeart/2005/8/layout/vList2"/>
    <dgm:cxn modelId="{B9955329-9DB8-4E66-96C6-6DB592D72314}" type="presParOf" srcId="{F091F8F1-DA53-4C35-B462-4409879FB351}" destId="{948C6B9D-C342-406D-B91F-7569710B5F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«Жилищно-коммунальное хозяйство»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2026- 45,812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2027- 25,872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2028- 25,872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«Создание условий для обеспечения доступным и комфортным жильем»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2026- 6,231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2027- 6,141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2028- 6,141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6CD0E45E-D71D-4961-BE96-360AE6D5DBB6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«Переселение граждан из аварийного жилищного фонда»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2026- 3,0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2027- 0,0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96124-4206-451C-8975-1A2EE57C13A7}" type="parTrans" cxnId="{F7407C3A-B930-402D-BEEF-5FF08F8707CA}">
      <dgm:prSet/>
      <dgm:spPr/>
      <dgm:t>
        <a:bodyPr/>
        <a:lstStyle/>
        <a:p>
          <a:endParaRPr lang="ru-RU"/>
        </a:p>
      </dgm:t>
    </dgm:pt>
    <dgm:pt modelId="{679969FB-8411-4C4F-8066-E361EB448EFA}" type="sibTrans" cxnId="{F7407C3A-B930-402D-BEEF-5FF08F8707CA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3" custLinFactY="-2304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3" custLinFactNeighborX="0" custLinFactNeighborY="57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992EB-3292-45E2-8F8C-FFF669646CAF}" type="pres">
      <dgm:prSet presAssocID="{5EE99E65-6DB8-44F6-9740-D89B474EF0F4}" presName="spacer" presStyleCnt="0"/>
      <dgm:spPr/>
    </dgm:pt>
    <dgm:pt modelId="{5E917BD1-7D85-4A4A-9737-196D5DA92FAD}" type="pres">
      <dgm:prSet presAssocID="{6CD0E45E-D71D-4961-BE96-360AE6D5DBB6}" presName="parentText" presStyleLbl="node1" presStyleIdx="2" presStyleCnt="3" custLinFactY="45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F7407C3A-B930-402D-BEEF-5FF08F8707CA}" srcId="{1204218D-FDDC-4CCA-8CE5-094D12BD501A}" destId="{6CD0E45E-D71D-4961-BE96-360AE6D5DBB6}" srcOrd="2" destOrd="0" parTransId="{45396124-4206-451C-8975-1A2EE57C13A7}" sibTransId="{679969FB-8411-4C4F-8066-E361EB448EFA}"/>
    <dgm:cxn modelId="{00EB7381-55A2-42D1-B881-D5F1F51B1BF9}" type="presOf" srcId="{E4975A69-2A3C-4430-BEAE-931822C65B44}" destId="{948C6B9D-C342-406D-B91F-7569710B5F06}" srcOrd="0" destOrd="0" presId="urn:microsoft.com/office/officeart/2005/8/layout/vList2"/>
    <dgm:cxn modelId="{A361CEE7-DF23-4669-A520-20E0824D0917}" type="presOf" srcId="{6CD0E45E-D71D-4961-BE96-360AE6D5DBB6}" destId="{5E917BD1-7D85-4A4A-9737-196D5DA92FAD}" srcOrd="0" destOrd="0" presId="urn:microsoft.com/office/officeart/2005/8/layout/vList2"/>
    <dgm:cxn modelId="{A92E11D5-653A-4DF1-B30D-C5FEA0E628F4}" type="presOf" srcId="{7FBA6650-E4FF-4289-BB2D-94A22125DF50}" destId="{04274300-BEAD-4C8E-82CC-D0700BD403B9}" srcOrd="0" destOrd="0" presId="urn:microsoft.com/office/officeart/2005/8/layout/vList2"/>
    <dgm:cxn modelId="{53E104B3-8481-414F-A0BE-48935EC3668B}" type="presOf" srcId="{1204218D-FDDC-4CCA-8CE5-094D12BD501A}" destId="{F091F8F1-DA53-4C35-B462-4409879FB351}" srcOrd="0" destOrd="0" presId="urn:microsoft.com/office/officeart/2005/8/layout/vList2"/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0A8825E0-8C5A-4F6E-9BF8-2965F9669403}" type="presParOf" srcId="{F091F8F1-DA53-4C35-B462-4409879FB351}" destId="{04274300-BEAD-4C8E-82CC-D0700BD403B9}" srcOrd="0" destOrd="0" presId="urn:microsoft.com/office/officeart/2005/8/layout/vList2"/>
    <dgm:cxn modelId="{C87A8955-3033-4BF2-92D7-308D2A7FD9E2}" type="presParOf" srcId="{F091F8F1-DA53-4C35-B462-4409879FB351}" destId="{512C7041-A240-4957-8E25-26ECB70998D2}" srcOrd="1" destOrd="0" presId="urn:microsoft.com/office/officeart/2005/8/layout/vList2"/>
    <dgm:cxn modelId="{C7928764-4879-4FDC-9388-1A6CEC239369}" type="presParOf" srcId="{F091F8F1-DA53-4C35-B462-4409879FB351}" destId="{948C6B9D-C342-406D-B91F-7569710B5F06}" srcOrd="2" destOrd="0" presId="urn:microsoft.com/office/officeart/2005/8/layout/vList2"/>
    <dgm:cxn modelId="{B194CC09-CCE3-4C51-A26D-12915AEC7EB6}" type="presParOf" srcId="{F091F8F1-DA53-4C35-B462-4409879FB351}" destId="{EAC992EB-3292-45E2-8F8C-FFF669646CAF}" srcOrd="3" destOrd="0" presId="urn:microsoft.com/office/officeart/2005/8/layout/vList2"/>
    <dgm:cxn modelId="{518320F6-B4FC-4E3B-92E0-42F62219FB41}" type="presParOf" srcId="{F091F8F1-DA53-4C35-B462-4409879FB351}" destId="{5E917BD1-7D85-4A4A-9737-196D5DA92FA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общего образования»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2026- 262,397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2027- 243,468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2028- 246,661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дошкольного образования»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2026- 156,334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2027- 137,313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2028- 143,131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6CD0E45E-D71D-4961-BE96-360AE6D5DBB6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«Дети и молодежь»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2026- 32,277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2027- 17,748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2028- 21,911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96124-4206-451C-8975-1A2EE57C13A7}" type="parTrans" cxnId="{F7407C3A-B930-402D-BEEF-5FF08F8707CA}">
      <dgm:prSet/>
      <dgm:spPr/>
      <dgm:t>
        <a:bodyPr/>
        <a:lstStyle/>
        <a:p>
          <a:endParaRPr lang="ru-RU"/>
        </a:p>
      </dgm:t>
    </dgm:pt>
    <dgm:pt modelId="{679969FB-8411-4C4F-8066-E361EB448EFA}" type="sibTrans" cxnId="{F7407C3A-B930-402D-BEEF-5FF08F8707CA}">
      <dgm:prSet/>
      <dgm:spPr/>
      <dgm:t>
        <a:bodyPr/>
        <a:lstStyle/>
        <a:p>
          <a:endParaRPr lang="ru-RU"/>
        </a:p>
      </dgm:t>
    </dgm:pt>
    <dgm:pt modelId="{47E8D199-ED44-4111-8D4B-38E5C8584202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условий для реализации муниципальной программы»</a:t>
          </a: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2026- 23,802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2027- 23,324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2028- 23,324 </a:t>
          </a:r>
          <a:r>
            <a:rPr lang="ru-RU" sz="1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0306B0-1D4E-48C8-81CF-31B9A646C846}" type="parTrans" cxnId="{5589E2F4-3C95-4E3B-AC4D-8F3F5586EB6F}">
      <dgm:prSet/>
      <dgm:spPr/>
      <dgm:t>
        <a:bodyPr/>
        <a:lstStyle/>
        <a:p>
          <a:endParaRPr lang="ru-RU"/>
        </a:p>
      </dgm:t>
    </dgm:pt>
    <dgm:pt modelId="{C98F2059-EA37-4C86-B846-39414A605254}" type="sibTrans" cxnId="{5589E2F4-3C95-4E3B-AC4D-8F3F5586EB6F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4" custLinFactY="-2304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4" custLinFactY="-2631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992EB-3292-45E2-8F8C-FFF669646CAF}" type="pres">
      <dgm:prSet presAssocID="{5EE99E65-6DB8-44F6-9740-D89B474EF0F4}" presName="spacer" presStyleCnt="0"/>
      <dgm:spPr/>
    </dgm:pt>
    <dgm:pt modelId="{5E917BD1-7D85-4A4A-9737-196D5DA92FAD}" type="pres">
      <dgm:prSet presAssocID="{6CD0E45E-D71D-4961-BE96-360AE6D5DBB6}" presName="parentText" presStyleLbl="node1" presStyleIdx="2" presStyleCnt="4" custLinFactY="-3256" custLinFactNeighborX="-66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70D38-3781-4C98-B6DE-B8F7D67317BF}" type="pres">
      <dgm:prSet presAssocID="{679969FB-8411-4C4F-8066-E361EB448EFA}" presName="spacer" presStyleCnt="0"/>
      <dgm:spPr/>
    </dgm:pt>
    <dgm:pt modelId="{050886D8-0687-4067-85F5-FFAD35E3C353}" type="pres">
      <dgm:prSet presAssocID="{47E8D199-ED44-4111-8D4B-38E5C8584202}" presName="parentText" presStyleLbl="node1" presStyleIdx="3" presStyleCnt="4" custLinFactNeighborX="0" custLinFactNeighborY="-702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593AB649-B21D-466A-A925-2C4AE5D7DD2C}" type="presOf" srcId="{6CD0E45E-D71D-4961-BE96-360AE6D5DBB6}" destId="{5E917BD1-7D85-4A4A-9737-196D5DA92FAD}" srcOrd="0" destOrd="0" presId="urn:microsoft.com/office/officeart/2005/8/layout/vList2"/>
    <dgm:cxn modelId="{5589E2F4-3C95-4E3B-AC4D-8F3F5586EB6F}" srcId="{1204218D-FDDC-4CCA-8CE5-094D12BD501A}" destId="{47E8D199-ED44-4111-8D4B-38E5C8584202}" srcOrd="3" destOrd="0" parTransId="{D80306B0-1D4E-48C8-81CF-31B9A646C846}" sibTransId="{C98F2059-EA37-4C86-B846-39414A605254}"/>
    <dgm:cxn modelId="{FF536570-29A0-4665-BEF0-A49D4AEB33DC}" type="presOf" srcId="{47E8D199-ED44-4111-8D4B-38E5C8584202}" destId="{050886D8-0687-4067-85F5-FFAD35E3C353}" srcOrd="0" destOrd="0" presId="urn:microsoft.com/office/officeart/2005/8/layout/vList2"/>
    <dgm:cxn modelId="{B1AE7EA3-AEBA-4A30-9901-9F094962BAA8}" type="presOf" srcId="{7FBA6650-E4FF-4289-BB2D-94A22125DF50}" destId="{04274300-BEAD-4C8E-82CC-D0700BD403B9}" srcOrd="0" destOrd="0" presId="urn:microsoft.com/office/officeart/2005/8/layout/vList2"/>
    <dgm:cxn modelId="{155D3935-7554-444C-A29F-6A33050F2AA6}" type="presOf" srcId="{E4975A69-2A3C-4430-BEAE-931822C65B44}" destId="{948C6B9D-C342-406D-B91F-7569710B5F06}" srcOrd="0" destOrd="0" presId="urn:microsoft.com/office/officeart/2005/8/layout/vList2"/>
    <dgm:cxn modelId="{F7407C3A-B930-402D-BEEF-5FF08F8707CA}" srcId="{1204218D-FDDC-4CCA-8CE5-094D12BD501A}" destId="{6CD0E45E-D71D-4961-BE96-360AE6D5DBB6}" srcOrd="2" destOrd="0" parTransId="{45396124-4206-451C-8975-1A2EE57C13A7}" sibTransId="{679969FB-8411-4C4F-8066-E361EB448EFA}"/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06993B8F-CDF6-4E10-A3FC-A58A1C1620E5}" type="presOf" srcId="{1204218D-FDDC-4CCA-8CE5-094D12BD501A}" destId="{F091F8F1-DA53-4C35-B462-4409879FB351}" srcOrd="0" destOrd="0" presId="urn:microsoft.com/office/officeart/2005/8/layout/vList2"/>
    <dgm:cxn modelId="{FD2F45E1-7B33-49CB-B954-ED8EE18AEAB0}" type="presParOf" srcId="{F091F8F1-DA53-4C35-B462-4409879FB351}" destId="{04274300-BEAD-4C8E-82CC-D0700BD403B9}" srcOrd="0" destOrd="0" presId="urn:microsoft.com/office/officeart/2005/8/layout/vList2"/>
    <dgm:cxn modelId="{6A7F9024-BB8F-4E9C-9864-267E728C21A1}" type="presParOf" srcId="{F091F8F1-DA53-4C35-B462-4409879FB351}" destId="{512C7041-A240-4957-8E25-26ECB70998D2}" srcOrd="1" destOrd="0" presId="urn:microsoft.com/office/officeart/2005/8/layout/vList2"/>
    <dgm:cxn modelId="{522FA783-2FC9-4119-951D-C9DB4FF433DF}" type="presParOf" srcId="{F091F8F1-DA53-4C35-B462-4409879FB351}" destId="{948C6B9D-C342-406D-B91F-7569710B5F06}" srcOrd="2" destOrd="0" presId="urn:microsoft.com/office/officeart/2005/8/layout/vList2"/>
    <dgm:cxn modelId="{1F79978C-A313-4C4A-8F15-16C0BE37AFDD}" type="presParOf" srcId="{F091F8F1-DA53-4C35-B462-4409879FB351}" destId="{EAC992EB-3292-45E2-8F8C-FFF669646CAF}" srcOrd="3" destOrd="0" presId="urn:microsoft.com/office/officeart/2005/8/layout/vList2"/>
    <dgm:cxn modelId="{A989DB99-9406-4525-90A5-E24C6CCEF76E}" type="presParOf" srcId="{F091F8F1-DA53-4C35-B462-4409879FB351}" destId="{5E917BD1-7D85-4A4A-9737-196D5DA92FAD}" srcOrd="4" destOrd="0" presId="urn:microsoft.com/office/officeart/2005/8/layout/vList2"/>
    <dgm:cxn modelId="{880A0B5C-BCB0-4F5A-ACFE-81B810E0AE2F}" type="presParOf" srcId="{F091F8F1-DA53-4C35-B462-4409879FB351}" destId="{72670D38-3781-4C98-B6DE-B8F7D67317BF}" srcOrd="5" destOrd="0" presId="urn:microsoft.com/office/officeart/2005/8/layout/vList2"/>
    <dgm:cxn modelId="{FDBBEAF2-30FF-4C46-A44C-8B91ED9ABF19}" type="presParOf" srcId="{F091F8F1-DA53-4C35-B462-4409879FB351}" destId="{050886D8-0687-4067-85F5-FFAD35E3C3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библиотечного дела»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2026- 26,385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2027- 19,366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2028- 21,358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учреждений культуры дополнительного образования»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2026- 20,206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2027- 20,093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2028- 20,093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6CD0E45E-D71D-4961-BE96-360AE6D5DBB6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музейного дела»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2026- 5,603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2027- 3,946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2028- 4,276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96124-4206-451C-8975-1A2EE57C13A7}" type="parTrans" cxnId="{F7407C3A-B930-402D-BEEF-5FF08F8707CA}">
      <dgm:prSet/>
      <dgm:spPr/>
      <dgm:t>
        <a:bodyPr/>
        <a:lstStyle/>
        <a:p>
          <a:endParaRPr lang="ru-RU"/>
        </a:p>
      </dgm:t>
    </dgm:pt>
    <dgm:pt modelId="{679969FB-8411-4C4F-8066-E361EB448EFA}" type="sibTrans" cxnId="{F7407C3A-B930-402D-BEEF-5FF08F8707CA}">
      <dgm:prSet/>
      <dgm:spPr/>
      <dgm:t>
        <a:bodyPr/>
        <a:lstStyle/>
        <a:p>
          <a:endParaRPr lang="ru-RU"/>
        </a:p>
      </dgm:t>
    </dgm:pt>
    <dgm:pt modelId="{47E8D199-ED44-4111-8D4B-38E5C858420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условий для реализации муниципальной программы»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2026- 6,030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2027- 6,170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2028- 6,170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0306B0-1D4E-48C8-81CF-31B9A646C846}" type="parTrans" cxnId="{5589E2F4-3C95-4E3B-AC4D-8F3F5586EB6F}">
      <dgm:prSet/>
      <dgm:spPr/>
      <dgm:t>
        <a:bodyPr/>
        <a:lstStyle/>
        <a:p>
          <a:endParaRPr lang="ru-RU"/>
        </a:p>
      </dgm:t>
    </dgm:pt>
    <dgm:pt modelId="{C98F2059-EA37-4C86-B846-39414A605254}" type="sibTrans" cxnId="{5589E2F4-3C95-4E3B-AC4D-8F3F5586EB6F}">
      <dgm:prSet/>
      <dgm:spPr/>
      <dgm:t>
        <a:bodyPr/>
        <a:lstStyle/>
        <a:p>
          <a:endParaRPr lang="ru-RU"/>
        </a:p>
      </dgm:t>
    </dgm:pt>
    <dgm:pt modelId="{2C20A978-2DB9-45A5-B967-1013A2192DFE}">
      <dgm:prSet custT="1"/>
      <dgm:spPr/>
      <dgm:t>
        <a:bodyPr/>
        <a:lstStyle/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народно-художественного творчества и культурно-досуговой деятельности»</a:t>
          </a: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2026- 41,961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2027- 27,911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2028- 34,132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CD96E-61AD-4DEE-9CAA-6B89EF0B8DD9}" type="parTrans" cxnId="{CCC64D3E-DF68-494E-8078-3895F16B1429}">
      <dgm:prSet/>
      <dgm:spPr/>
      <dgm:t>
        <a:bodyPr/>
        <a:lstStyle/>
        <a:p>
          <a:endParaRPr lang="ru-RU"/>
        </a:p>
      </dgm:t>
    </dgm:pt>
    <dgm:pt modelId="{C9FD7549-E0AA-4FF8-9EAA-0C044F8AAD30}" type="sibTrans" cxnId="{CCC64D3E-DF68-494E-8078-3895F16B1429}">
      <dgm:prSet/>
      <dgm:spPr/>
      <dgm:t>
        <a:bodyPr/>
        <a:lstStyle/>
        <a:p>
          <a:endParaRPr lang="ru-RU"/>
        </a:p>
      </dgm:t>
    </dgm:pt>
    <dgm:pt modelId="{961E4DF8-2888-48F0-B8F1-4DE60EFF597D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«Хозяйственно-техническое обеспечение учреждений»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2026- 48,163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2027- 31,491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2028- 37,509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0D483-8474-4074-9D9D-EE8244897C94}" type="parTrans" cxnId="{36560CAF-1FB2-474A-90BA-0345E73E7FE3}">
      <dgm:prSet/>
      <dgm:spPr/>
      <dgm:t>
        <a:bodyPr/>
        <a:lstStyle/>
        <a:p>
          <a:endParaRPr lang="ru-RU"/>
        </a:p>
      </dgm:t>
    </dgm:pt>
    <dgm:pt modelId="{5DD0D62E-D86C-40FB-BC3F-AFF63D887576}" type="sibTrans" cxnId="{36560CAF-1FB2-474A-90BA-0345E73E7FE3}">
      <dgm:prSet/>
      <dgm:spPr/>
      <dgm:t>
        <a:bodyPr/>
        <a:lstStyle/>
        <a:p>
          <a:endParaRPr lang="ru-RU"/>
        </a:p>
      </dgm:t>
    </dgm:pt>
    <dgm:pt modelId="{7F84B72A-4F3F-4BE8-BF64-7B2A37E3B79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и сохранение национальных культур»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2026- 5,078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3,861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2028- 4,188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0C243-9F39-414A-92F2-E1063006438D}" type="parTrans" cxnId="{0CAD6616-9D62-4821-9D2E-21CD3CFEE68F}">
      <dgm:prSet/>
      <dgm:spPr/>
      <dgm:t>
        <a:bodyPr/>
        <a:lstStyle/>
        <a:p>
          <a:endParaRPr lang="ru-RU"/>
        </a:p>
      </dgm:t>
    </dgm:pt>
    <dgm:pt modelId="{B04A8C5F-6C2D-4F93-88A0-383D912BDC82}" type="sibTrans" cxnId="{0CAD6616-9D62-4821-9D2E-21CD3CFEE68F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7" custLinFactY="-2304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7" custLinFactY="-2631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992EB-3292-45E2-8F8C-FFF669646CAF}" type="pres">
      <dgm:prSet presAssocID="{5EE99E65-6DB8-44F6-9740-D89B474EF0F4}" presName="spacer" presStyleCnt="0"/>
      <dgm:spPr/>
    </dgm:pt>
    <dgm:pt modelId="{5E917BD1-7D85-4A4A-9737-196D5DA92FAD}" type="pres">
      <dgm:prSet presAssocID="{6CD0E45E-D71D-4961-BE96-360AE6D5DBB6}" presName="parentText" presStyleLbl="node1" presStyleIdx="2" presStyleCnt="7" custLinFactY="-3256" custLinFactNeighborX="-66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70D38-3781-4C98-B6DE-B8F7D67317BF}" type="pres">
      <dgm:prSet presAssocID="{679969FB-8411-4C4F-8066-E361EB448EFA}" presName="spacer" presStyleCnt="0"/>
      <dgm:spPr/>
    </dgm:pt>
    <dgm:pt modelId="{6E424446-43B9-4C04-8B16-8D1F7CCF116B}" type="pres">
      <dgm:prSet presAssocID="{2C20A978-2DB9-45A5-B967-1013A2192DFE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088B5-C9C2-4AA8-88CC-29161060B8D2}" type="pres">
      <dgm:prSet presAssocID="{C9FD7549-E0AA-4FF8-9EAA-0C044F8AAD30}" presName="spacer" presStyleCnt="0"/>
      <dgm:spPr/>
    </dgm:pt>
    <dgm:pt modelId="{050886D8-0687-4067-85F5-FFAD35E3C353}" type="pres">
      <dgm:prSet presAssocID="{47E8D199-ED44-4111-8D4B-38E5C8584202}" presName="parentText" presStyleLbl="node1" presStyleIdx="4" presStyleCnt="7" custLinFactNeighborX="0" custLinFactNeighborY="-702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0C94B-C2AD-4807-B7EA-1235D38A188A}" type="pres">
      <dgm:prSet presAssocID="{C98F2059-EA37-4C86-B846-39414A605254}" presName="spacer" presStyleCnt="0"/>
      <dgm:spPr/>
    </dgm:pt>
    <dgm:pt modelId="{A6DE0734-2C19-4DA3-9E2A-111495198733}" type="pres">
      <dgm:prSet presAssocID="{961E4DF8-2888-48F0-B8F1-4DE60EFF597D}" presName="parentText" presStyleLbl="node1" presStyleIdx="5" presStyleCnt="7" custLinFactNeighborX="0" custLinFactNeighborY="115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10FB01-A6E6-467F-B970-51B01025B2B6}" type="pres">
      <dgm:prSet presAssocID="{5DD0D62E-D86C-40FB-BC3F-AFF63D887576}" presName="spacer" presStyleCnt="0"/>
      <dgm:spPr/>
    </dgm:pt>
    <dgm:pt modelId="{CEAA4518-33DD-4D5F-ADE0-FE120253768C}" type="pres">
      <dgm:prSet presAssocID="{7F84B72A-4F3F-4BE8-BF64-7B2A37E3B79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5589E2F4-3C95-4E3B-AC4D-8F3F5586EB6F}" srcId="{1204218D-FDDC-4CCA-8CE5-094D12BD501A}" destId="{47E8D199-ED44-4111-8D4B-38E5C8584202}" srcOrd="4" destOrd="0" parTransId="{D80306B0-1D4E-48C8-81CF-31B9A646C846}" sibTransId="{C98F2059-EA37-4C86-B846-39414A605254}"/>
    <dgm:cxn modelId="{7D2BB7FD-D088-4B30-9FE1-1B9ED9186357}" type="presOf" srcId="{7FBA6650-E4FF-4289-BB2D-94A22125DF50}" destId="{04274300-BEAD-4C8E-82CC-D0700BD403B9}" srcOrd="0" destOrd="0" presId="urn:microsoft.com/office/officeart/2005/8/layout/vList2"/>
    <dgm:cxn modelId="{EFDF48E2-7621-4E20-BA12-51ED895B922A}" type="presOf" srcId="{961E4DF8-2888-48F0-B8F1-4DE60EFF597D}" destId="{A6DE0734-2C19-4DA3-9E2A-111495198733}" srcOrd="0" destOrd="0" presId="urn:microsoft.com/office/officeart/2005/8/layout/vList2"/>
    <dgm:cxn modelId="{CCC64D3E-DF68-494E-8078-3895F16B1429}" srcId="{1204218D-FDDC-4CCA-8CE5-094D12BD501A}" destId="{2C20A978-2DB9-45A5-B967-1013A2192DFE}" srcOrd="3" destOrd="0" parTransId="{88ECD96E-61AD-4DEE-9CAA-6B89EF0B8DD9}" sibTransId="{C9FD7549-E0AA-4FF8-9EAA-0C044F8AAD30}"/>
    <dgm:cxn modelId="{36560CAF-1FB2-474A-90BA-0345E73E7FE3}" srcId="{1204218D-FDDC-4CCA-8CE5-094D12BD501A}" destId="{961E4DF8-2888-48F0-B8F1-4DE60EFF597D}" srcOrd="5" destOrd="0" parTransId="{1140D483-8474-4074-9D9D-EE8244897C94}" sibTransId="{5DD0D62E-D86C-40FB-BC3F-AFF63D887576}"/>
    <dgm:cxn modelId="{262E18E9-D151-46C4-8846-16A3C70BE2A5}" type="presOf" srcId="{47E8D199-ED44-4111-8D4B-38E5C8584202}" destId="{050886D8-0687-4067-85F5-FFAD35E3C353}" srcOrd="0" destOrd="0" presId="urn:microsoft.com/office/officeart/2005/8/layout/vList2"/>
    <dgm:cxn modelId="{F7407C3A-B930-402D-BEEF-5FF08F8707CA}" srcId="{1204218D-FDDC-4CCA-8CE5-094D12BD501A}" destId="{6CD0E45E-D71D-4961-BE96-360AE6D5DBB6}" srcOrd="2" destOrd="0" parTransId="{45396124-4206-451C-8975-1A2EE57C13A7}" sibTransId="{679969FB-8411-4C4F-8066-E361EB448EFA}"/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0CAD6616-9D62-4821-9D2E-21CD3CFEE68F}" srcId="{1204218D-FDDC-4CCA-8CE5-094D12BD501A}" destId="{7F84B72A-4F3F-4BE8-BF64-7B2A37E3B792}" srcOrd="6" destOrd="0" parTransId="{4AF0C243-9F39-414A-92F2-E1063006438D}" sibTransId="{B04A8C5F-6C2D-4F93-88A0-383D912BDC82}"/>
    <dgm:cxn modelId="{75DAD8B8-09C7-4297-B297-05423D1FB70F}" type="presOf" srcId="{7F84B72A-4F3F-4BE8-BF64-7B2A37E3B792}" destId="{CEAA4518-33DD-4D5F-ADE0-FE120253768C}" srcOrd="0" destOrd="0" presId="urn:microsoft.com/office/officeart/2005/8/layout/vList2"/>
    <dgm:cxn modelId="{47E90065-3983-412A-8E56-FE5EFFA163EF}" type="presOf" srcId="{1204218D-FDDC-4CCA-8CE5-094D12BD501A}" destId="{F091F8F1-DA53-4C35-B462-4409879FB351}" srcOrd="0" destOrd="0" presId="urn:microsoft.com/office/officeart/2005/8/layout/vList2"/>
    <dgm:cxn modelId="{7EBFDF29-4DEC-4719-AF89-8AAFD64D3687}" type="presOf" srcId="{2C20A978-2DB9-45A5-B967-1013A2192DFE}" destId="{6E424446-43B9-4C04-8B16-8D1F7CCF116B}" srcOrd="0" destOrd="0" presId="urn:microsoft.com/office/officeart/2005/8/layout/vList2"/>
    <dgm:cxn modelId="{6D683C64-37B7-449F-B9D6-8333FCD7957C}" type="presOf" srcId="{E4975A69-2A3C-4430-BEAE-931822C65B44}" destId="{948C6B9D-C342-406D-B91F-7569710B5F06}" srcOrd="0" destOrd="0" presId="urn:microsoft.com/office/officeart/2005/8/layout/vList2"/>
    <dgm:cxn modelId="{0C6A6A8D-B49B-4D1C-B215-4DE3C5327729}" type="presOf" srcId="{6CD0E45E-D71D-4961-BE96-360AE6D5DBB6}" destId="{5E917BD1-7D85-4A4A-9737-196D5DA92FAD}" srcOrd="0" destOrd="0" presId="urn:microsoft.com/office/officeart/2005/8/layout/vList2"/>
    <dgm:cxn modelId="{5DB93584-E453-4EDE-9AF4-0706C29C9AD8}" type="presParOf" srcId="{F091F8F1-DA53-4C35-B462-4409879FB351}" destId="{04274300-BEAD-4C8E-82CC-D0700BD403B9}" srcOrd="0" destOrd="0" presId="urn:microsoft.com/office/officeart/2005/8/layout/vList2"/>
    <dgm:cxn modelId="{0096DBD7-B2BF-4568-BA1D-FF3BED5B1459}" type="presParOf" srcId="{F091F8F1-DA53-4C35-B462-4409879FB351}" destId="{512C7041-A240-4957-8E25-26ECB70998D2}" srcOrd="1" destOrd="0" presId="urn:microsoft.com/office/officeart/2005/8/layout/vList2"/>
    <dgm:cxn modelId="{1ADE4CAB-C49D-49DD-90C9-6C0D5D61165E}" type="presParOf" srcId="{F091F8F1-DA53-4C35-B462-4409879FB351}" destId="{948C6B9D-C342-406D-B91F-7569710B5F06}" srcOrd="2" destOrd="0" presId="urn:microsoft.com/office/officeart/2005/8/layout/vList2"/>
    <dgm:cxn modelId="{A5BE809D-772C-4DE5-982F-9FB5074104D4}" type="presParOf" srcId="{F091F8F1-DA53-4C35-B462-4409879FB351}" destId="{EAC992EB-3292-45E2-8F8C-FFF669646CAF}" srcOrd="3" destOrd="0" presId="urn:microsoft.com/office/officeart/2005/8/layout/vList2"/>
    <dgm:cxn modelId="{83C49311-3B71-4FE7-8862-AC8303E07A39}" type="presParOf" srcId="{F091F8F1-DA53-4C35-B462-4409879FB351}" destId="{5E917BD1-7D85-4A4A-9737-196D5DA92FAD}" srcOrd="4" destOrd="0" presId="urn:microsoft.com/office/officeart/2005/8/layout/vList2"/>
    <dgm:cxn modelId="{46107B8B-0EA0-4DFD-BBBB-18F557020FA9}" type="presParOf" srcId="{F091F8F1-DA53-4C35-B462-4409879FB351}" destId="{72670D38-3781-4C98-B6DE-B8F7D67317BF}" srcOrd="5" destOrd="0" presId="urn:microsoft.com/office/officeart/2005/8/layout/vList2"/>
    <dgm:cxn modelId="{4E8F7445-8D18-4BE1-AC53-9BB4EB4F74EC}" type="presParOf" srcId="{F091F8F1-DA53-4C35-B462-4409879FB351}" destId="{6E424446-43B9-4C04-8B16-8D1F7CCF116B}" srcOrd="6" destOrd="0" presId="urn:microsoft.com/office/officeart/2005/8/layout/vList2"/>
    <dgm:cxn modelId="{588326F7-FE2A-4F9C-B7A0-06E0A3C79520}" type="presParOf" srcId="{F091F8F1-DA53-4C35-B462-4409879FB351}" destId="{789088B5-C9C2-4AA8-88CC-29161060B8D2}" srcOrd="7" destOrd="0" presId="urn:microsoft.com/office/officeart/2005/8/layout/vList2"/>
    <dgm:cxn modelId="{C3F0DCCF-FC3C-439B-9E91-10D922442E09}" type="presParOf" srcId="{F091F8F1-DA53-4C35-B462-4409879FB351}" destId="{050886D8-0687-4067-85F5-FFAD35E3C353}" srcOrd="8" destOrd="0" presId="urn:microsoft.com/office/officeart/2005/8/layout/vList2"/>
    <dgm:cxn modelId="{38CBD77E-D9E4-430A-B6FA-E3B5DB8FBD6C}" type="presParOf" srcId="{F091F8F1-DA53-4C35-B462-4409879FB351}" destId="{41D0C94B-C2AD-4807-B7EA-1235D38A188A}" srcOrd="9" destOrd="0" presId="urn:microsoft.com/office/officeart/2005/8/layout/vList2"/>
    <dgm:cxn modelId="{33CEE8E8-CCA6-4317-B412-E91F9C6F215B}" type="presParOf" srcId="{F091F8F1-DA53-4C35-B462-4409879FB351}" destId="{A6DE0734-2C19-4DA3-9E2A-111495198733}" srcOrd="10" destOrd="0" presId="urn:microsoft.com/office/officeart/2005/8/layout/vList2"/>
    <dgm:cxn modelId="{361545D0-D7E9-4A78-9184-1D2A99BADF45}" type="presParOf" srcId="{F091F8F1-DA53-4C35-B462-4409879FB351}" destId="{5310FB01-A6E6-467F-B970-51B01025B2B6}" srcOrd="11" destOrd="0" presId="urn:microsoft.com/office/officeart/2005/8/layout/vList2"/>
    <dgm:cxn modelId="{D505F7DC-762D-46B7-8BB9-B0D179E1E480}" type="presParOf" srcId="{F091F8F1-DA53-4C35-B462-4409879FB351}" destId="{CEAA4518-33DD-4D5F-ADE0-FE120253768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04218D-FDDC-4CCA-8CE5-094D12BD501A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4975A69-2A3C-4430-BEAE-931822C65B44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«Массовая физическая культура»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2026- 0,400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4AEAC-74A7-4C0B-9E82-486D60A55903}" type="parTrans" cxnId="{48F08D47-5901-49D8-B37E-8F62EAEBB3A9}">
      <dgm:prSet/>
      <dgm:spPr/>
      <dgm:t>
        <a:bodyPr/>
        <a:lstStyle/>
        <a:p>
          <a:endParaRPr lang="ru-RU"/>
        </a:p>
      </dgm:t>
    </dgm:pt>
    <dgm:pt modelId="{5EE99E65-6DB8-44F6-9740-D89B474EF0F4}" type="sibTrans" cxnId="{48F08D47-5901-49D8-B37E-8F62EAEBB3A9}">
      <dgm:prSet/>
      <dgm:spPr/>
      <dgm:t>
        <a:bodyPr/>
        <a:lstStyle/>
        <a:p>
          <a:endParaRPr lang="ru-RU"/>
        </a:p>
      </dgm:t>
    </dgm:pt>
    <dgm:pt modelId="{7FBA6650-E4FF-4289-BB2D-94A22125DF50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инфраструктуры физической культуры и спорта»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2026- 0,001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B6046-BAB2-40FC-A3D6-442A4B126D65}" type="parTrans" cxnId="{7AA421F0-ACC5-4DAD-A77D-86809C188999}">
      <dgm:prSet/>
      <dgm:spPr/>
      <dgm:t>
        <a:bodyPr/>
        <a:lstStyle/>
        <a:p>
          <a:endParaRPr lang="ru-RU"/>
        </a:p>
      </dgm:t>
    </dgm:pt>
    <dgm:pt modelId="{3D91C0F1-7DC8-4E44-B141-82C04596B98D}" type="sibTrans" cxnId="{7AA421F0-ACC5-4DAD-A77D-86809C188999}">
      <dgm:prSet/>
      <dgm:spPr/>
      <dgm:t>
        <a:bodyPr/>
        <a:lstStyle/>
        <a:p>
          <a:endParaRPr lang="ru-RU"/>
        </a:p>
      </dgm:t>
    </dgm:pt>
    <dgm:pt modelId="{6CD0E45E-D71D-4961-BE96-360AE6D5DBB6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«Спорт высоких достижений»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2026- 0,500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96124-4206-451C-8975-1A2EE57C13A7}" type="parTrans" cxnId="{F7407C3A-B930-402D-BEEF-5FF08F8707CA}">
      <dgm:prSet/>
      <dgm:spPr/>
      <dgm:t>
        <a:bodyPr/>
        <a:lstStyle/>
        <a:p>
          <a:endParaRPr lang="ru-RU"/>
        </a:p>
      </dgm:t>
    </dgm:pt>
    <dgm:pt modelId="{679969FB-8411-4C4F-8066-E361EB448EFA}" type="sibTrans" cxnId="{F7407C3A-B930-402D-BEEF-5FF08F8707CA}">
      <dgm:prSet/>
      <dgm:spPr/>
      <dgm:t>
        <a:bodyPr/>
        <a:lstStyle/>
        <a:p>
          <a:endParaRPr lang="ru-RU"/>
        </a:p>
      </dgm:t>
    </dgm:pt>
    <dgm:pt modelId="{47E8D199-ED44-4111-8D4B-38E5C8584202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условий для реализации муниципальной программы»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2026- 3,722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2027- 4,058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2028- 4,058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0306B0-1D4E-48C8-81CF-31B9A646C846}" type="parTrans" cxnId="{5589E2F4-3C95-4E3B-AC4D-8F3F5586EB6F}">
      <dgm:prSet/>
      <dgm:spPr/>
      <dgm:t>
        <a:bodyPr/>
        <a:lstStyle/>
        <a:p>
          <a:endParaRPr lang="ru-RU"/>
        </a:p>
      </dgm:t>
    </dgm:pt>
    <dgm:pt modelId="{C98F2059-EA37-4C86-B846-39414A605254}" type="sibTrans" cxnId="{5589E2F4-3C95-4E3B-AC4D-8F3F5586EB6F}">
      <dgm:prSet/>
      <dgm:spPr/>
      <dgm:t>
        <a:bodyPr/>
        <a:lstStyle/>
        <a:p>
          <a:endParaRPr lang="ru-RU"/>
        </a:p>
      </dgm:t>
    </dgm:pt>
    <dgm:pt modelId="{2C20A978-2DB9-45A5-B967-1013A2192DFE}">
      <dgm:prSet custT="1"/>
      <dgm:spPr/>
      <dgm:t>
        <a:bodyPr/>
        <a:lstStyle/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учреждений физической культуры и спорта»</a:t>
          </a: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2026- 6,021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2027- 2,370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2028- 3,403 </a:t>
          </a:r>
          <a:r>
            <a:rPr lang="ru-RU" sz="120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CD96E-61AD-4DEE-9CAA-6B89EF0B8DD9}" type="parTrans" cxnId="{CCC64D3E-DF68-494E-8078-3895F16B1429}">
      <dgm:prSet/>
      <dgm:spPr/>
      <dgm:t>
        <a:bodyPr/>
        <a:lstStyle/>
        <a:p>
          <a:endParaRPr lang="ru-RU"/>
        </a:p>
      </dgm:t>
    </dgm:pt>
    <dgm:pt modelId="{C9FD7549-E0AA-4FF8-9EAA-0C044F8AAD30}" type="sibTrans" cxnId="{CCC64D3E-DF68-494E-8078-3895F16B1429}">
      <dgm:prSet/>
      <dgm:spPr/>
      <dgm:t>
        <a:bodyPr/>
        <a:lstStyle/>
        <a:p>
          <a:endParaRPr lang="ru-RU"/>
        </a:p>
      </dgm:t>
    </dgm:pt>
    <dgm:pt modelId="{961E4DF8-2888-48F0-B8F1-4DE60EFF597D}">
      <dgm:prSet custT="1"/>
      <dgm:spPr/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организаций дополнительного образования в сфере физической культуры и спорта»</a:t>
          </a: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2026- 51,766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2027- 33,872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2028- 32,120 </a:t>
          </a:r>
          <a:r>
            <a:rPr lang="ru-RU" sz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0D483-8474-4074-9D9D-EE8244897C94}" type="parTrans" cxnId="{36560CAF-1FB2-474A-90BA-0345E73E7FE3}">
      <dgm:prSet/>
      <dgm:spPr/>
      <dgm:t>
        <a:bodyPr/>
        <a:lstStyle/>
        <a:p>
          <a:endParaRPr lang="ru-RU"/>
        </a:p>
      </dgm:t>
    </dgm:pt>
    <dgm:pt modelId="{5DD0D62E-D86C-40FB-BC3F-AFF63D887576}" type="sibTrans" cxnId="{36560CAF-1FB2-474A-90BA-0345E73E7FE3}">
      <dgm:prSet/>
      <dgm:spPr/>
      <dgm:t>
        <a:bodyPr/>
        <a:lstStyle/>
        <a:p>
          <a:endParaRPr lang="ru-RU"/>
        </a:p>
      </dgm:t>
    </dgm:pt>
    <dgm:pt modelId="{F091F8F1-DA53-4C35-B462-4409879FB351}" type="pres">
      <dgm:prSet presAssocID="{1204218D-FDDC-4CCA-8CE5-094D12BD50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274300-BEAD-4C8E-82CC-D0700BD403B9}" type="pres">
      <dgm:prSet presAssocID="{7FBA6650-E4FF-4289-BB2D-94A22125DF50}" presName="parentText" presStyleLbl="node1" presStyleIdx="0" presStyleCnt="6" custLinFactY="-2304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7041-A240-4957-8E25-26ECB70998D2}" type="pres">
      <dgm:prSet presAssocID="{3D91C0F1-7DC8-4E44-B141-82C04596B98D}" presName="spacer" presStyleCnt="0"/>
      <dgm:spPr/>
    </dgm:pt>
    <dgm:pt modelId="{948C6B9D-C342-406D-B91F-7569710B5F06}" type="pres">
      <dgm:prSet presAssocID="{E4975A69-2A3C-4430-BEAE-931822C65B44}" presName="parentText" presStyleLbl="node1" presStyleIdx="1" presStyleCnt="6" custLinFactY="-2631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992EB-3292-45E2-8F8C-FFF669646CAF}" type="pres">
      <dgm:prSet presAssocID="{5EE99E65-6DB8-44F6-9740-D89B474EF0F4}" presName="spacer" presStyleCnt="0"/>
      <dgm:spPr/>
    </dgm:pt>
    <dgm:pt modelId="{5E917BD1-7D85-4A4A-9737-196D5DA92FAD}" type="pres">
      <dgm:prSet presAssocID="{6CD0E45E-D71D-4961-BE96-360AE6D5DBB6}" presName="parentText" presStyleLbl="node1" presStyleIdx="2" presStyleCnt="6" custLinFactY="-3256" custLinFactNeighborX="-66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70D38-3781-4C98-B6DE-B8F7D67317BF}" type="pres">
      <dgm:prSet presAssocID="{679969FB-8411-4C4F-8066-E361EB448EFA}" presName="spacer" presStyleCnt="0"/>
      <dgm:spPr/>
    </dgm:pt>
    <dgm:pt modelId="{6E424446-43B9-4C04-8B16-8D1F7CCF116B}" type="pres">
      <dgm:prSet presAssocID="{2C20A978-2DB9-45A5-B967-1013A2192DF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088B5-C9C2-4AA8-88CC-29161060B8D2}" type="pres">
      <dgm:prSet presAssocID="{C9FD7549-E0AA-4FF8-9EAA-0C044F8AAD30}" presName="spacer" presStyleCnt="0"/>
      <dgm:spPr/>
    </dgm:pt>
    <dgm:pt modelId="{050886D8-0687-4067-85F5-FFAD35E3C353}" type="pres">
      <dgm:prSet presAssocID="{47E8D199-ED44-4111-8D4B-38E5C8584202}" presName="parentText" presStyleLbl="node1" presStyleIdx="4" presStyleCnt="6" custLinFactNeighborX="0" custLinFactNeighborY="-702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0C94B-C2AD-4807-B7EA-1235D38A188A}" type="pres">
      <dgm:prSet presAssocID="{C98F2059-EA37-4C86-B846-39414A605254}" presName="spacer" presStyleCnt="0"/>
      <dgm:spPr/>
    </dgm:pt>
    <dgm:pt modelId="{A6DE0734-2C19-4DA3-9E2A-111495198733}" type="pres">
      <dgm:prSet presAssocID="{961E4DF8-2888-48F0-B8F1-4DE60EFF597D}" presName="parentText" presStyleLbl="node1" presStyleIdx="5" presStyleCnt="6" custLinFactNeighborX="0" custLinFactNeighborY="115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BBBC94-5D83-4E12-BA26-98D5299AE16E}" type="presOf" srcId="{7FBA6650-E4FF-4289-BB2D-94A22125DF50}" destId="{04274300-BEAD-4C8E-82CC-D0700BD403B9}" srcOrd="0" destOrd="0" presId="urn:microsoft.com/office/officeart/2005/8/layout/vList2"/>
    <dgm:cxn modelId="{48F08D47-5901-49D8-B37E-8F62EAEBB3A9}" srcId="{1204218D-FDDC-4CCA-8CE5-094D12BD501A}" destId="{E4975A69-2A3C-4430-BEAE-931822C65B44}" srcOrd="1" destOrd="0" parTransId="{E064AEAC-74A7-4C0B-9E82-486D60A55903}" sibTransId="{5EE99E65-6DB8-44F6-9740-D89B474EF0F4}"/>
    <dgm:cxn modelId="{5589E2F4-3C95-4E3B-AC4D-8F3F5586EB6F}" srcId="{1204218D-FDDC-4CCA-8CE5-094D12BD501A}" destId="{47E8D199-ED44-4111-8D4B-38E5C8584202}" srcOrd="4" destOrd="0" parTransId="{D80306B0-1D4E-48C8-81CF-31B9A646C846}" sibTransId="{C98F2059-EA37-4C86-B846-39414A605254}"/>
    <dgm:cxn modelId="{9A309E9E-D27A-41FD-8238-F3CF5148A858}" type="presOf" srcId="{961E4DF8-2888-48F0-B8F1-4DE60EFF597D}" destId="{A6DE0734-2C19-4DA3-9E2A-111495198733}" srcOrd="0" destOrd="0" presId="urn:microsoft.com/office/officeart/2005/8/layout/vList2"/>
    <dgm:cxn modelId="{78DEDFBC-0216-4D42-AF23-1C439291D4E4}" type="presOf" srcId="{2C20A978-2DB9-45A5-B967-1013A2192DFE}" destId="{6E424446-43B9-4C04-8B16-8D1F7CCF116B}" srcOrd="0" destOrd="0" presId="urn:microsoft.com/office/officeart/2005/8/layout/vList2"/>
    <dgm:cxn modelId="{CCC64D3E-DF68-494E-8078-3895F16B1429}" srcId="{1204218D-FDDC-4CCA-8CE5-094D12BD501A}" destId="{2C20A978-2DB9-45A5-B967-1013A2192DFE}" srcOrd="3" destOrd="0" parTransId="{88ECD96E-61AD-4DEE-9CAA-6B89EF0B8DD9}" sibTransId="{C9FD7549-E0AA-4FF8-9EAA-0C044F8AAD30}"/>
    <dgm:cxn modelId="{36560CAF-1FB2-474A-90BA-0345E73E7FE3}" srcId="{1204218D-FDDC-4CCA-8CE5-094D12BD501A}" destId="{961E4DF8-2888-48F0-B8F1-4DE60EFF597D}" srcOrd="5" destOrd="0" parTransId="{1140D483-8474-4074-9D9D-EE8244897C94}" sibTransId="{5DD0D62E-D86C-40FB-BC3F-AFF63D887576}"/>
    <dgm:cxn modelId="{3C2A4324-D95A-4F5D-AB13-DF054F04AA9F}" type="presOf" srcId="{1204218D-FDDC-4CCA-8CE5-094D12BD501A}" destId="{F091F8F1-DA53-4C35-B462-4409879FB351}" srcOrd="0" destOrd="0" presId="urn:microsoft.com/office/officeart/2005/8/layout/vList2"/>
    <dgm:cxn modelId="{F7407C3A-B930-402D-BEEF-5FF08F8707CA}" srcId="{1204218D-FDDC-4CCA-8CE5-094D12BD501A}" destId="{6CD0E45E-D71D-4961-BE96-360AE6D5DBB6}" srcOrd="2" destOrd="0" parTransId="{45396124-4206-451C-8975-1A2EE57C13A7}" sibTransId="{679969FB-8411-4C4F-8066-E361EB448EFA}"/>
    <dgm:cxn modelId="{7AA421F0-ACC5-4DAD-A77D-86809C188999}" srcId="{1204218D-FDDC-4CCA-8CE5-094D12BD501A}" destId="{7FBA6650-E4FF-4289-BB2D-94A22125DF50}" srcOrd="0" destOrd="0" parTransId="{665B6046-BAB2-40FC-A3D6-442A4B126D65}" sibTransId="{3D91C0F1-7DC8-4E44-B141-82C04596B98D}"/>
    <dgm:cxn modelId="{BA65EF29-F1B2-463A-9625-31C29A2F0DDB}" type="presOf" srcId="{47E8D199-ED44-4111-8D4B-38E5C8584202}" destId="{050886D8-0687-4067-85F5-FFAD35E3C353}" srcOrd="0" destOrd="0" presId="urn:microsoft.com/office/officeart/2005/8/layout/vList2"/>
    <dgm:cxn modelId="{B614E563-E90A-4030-8BC7-38B800CB55F6}" type="presOf" srcId="{6CD0E45E-D71D-4961-BE96-360AE6D5DBB6}" destId="{5E917BD1-7D85-4A4A-9737-196D5DA92FAD}" srcOrd="0" destOrd="0" presId="urn:microsoft.com/office/officeart/2005/8/layout/vList2"/>
    <dgm:cxn modelId="{991371FB-58BA-42B9-9820-68F6ECA1B39F}" type="presOf" srcId="{E4975A69-2A3C-4430-BEAE-931822C65B44}" destId="{948C6B9D-C342-406D-B91F-7569710B5F06}" srcOrd="0" destOrd="0" presId="urn:microsoft.com/office/officeart/2005/8/layout/vList2"/>
    <dgm:cxn modelId="{B69379EF-4ED9-43D1-8354-5627F81CB8AB}" type="presParOf" srcId="{F091F8F1-DA53-4C35-B462-4409879FB351}" destId="{04274300-BEAD-4C8E-82CC-D0700BD403B9}" srcOrd="0" destOrd="0" presId="urn:microsoft.com/office/officeart/2005/8/layout/vList2"/>
    <dgm:cxn modelId="{0BB628FF-993B-4747-A8BE-14EBE3039E0E}" type="presParOf" srcId="{F091F8F1-DA53-4C35-B462-4409879FB351}" destId="{512C7041-A240-4957-8E25-26ECB70998D2}" srcOrd="1" destOrd="0" presId="urn:microsoft.com/office/officeart/2005/8/layout/vList2"/>
    <dgm:cxn modelId="{55338A7F-7771-48FE-8435-BAE0CB54CA3D}" type="presParOf" srcId="{F091F8F1-DA53-4C35-B462-4409879FB351}" destId="{948C6B9D-C342-406D-B91F-7569710B5F06}" srcOrd="2" destOrd="0" presId="urn:microsoft.com/office/officeart/2005/8/layout/vList2"/>
    <dgm:cxn modelId="{50AB0E00-3AD5-49C1-A7A9-A81A7DF3EDE3}" type="presParOf" srcId="{F091F8F1-DA53-4C35-B462-4409879FB351}" destId="{EAC992EB-3292-45E2-8F8C-FFF669646CAF}" srcOrd="3" destOrd="0" presId="urn:microsoft.com/office/officeart/2005/8/layout/vList2"/>
    <dgm:cxn modelId="{1E72D28A-406E-4C47-9AD4-68B0B28D4AC5}" type="presParOf" srcId="{F091F8F1-DA53-4C35-B462-4409879FB351}" destId="{5E917BD1-7D85-4A4A-9737-196D5DA92FAD}" srcOrd="4" destOrd="0" presId="urn:microsoft.com/office/officeart/2005/8/layout/vList2"/>
    <dgm:cxn modelId="{5507B5A5-AE1E-4C69-A1E7-112013C99928}" type="presParOf" srcId="{F091F8F1-DA53-4C35-B462-4409879FB351}" destId="{72670D38-3781-4C98-B6DE-B8F7D67317BF}" srcOrd="5" destOrd="0" presId="urn:microsoft.com/office/officeart/2005/8/layout/vList2"/>
    <dgm:cxn modelId="{133B47C7-7593-49C0-BC29-C4F995677EF3}" type="presParOf" srcId="{F091F8F1-DA53-4C35-B462-4409879FB351}" destId="{6E424446-43B9-4C04-8B16-8D1F7CCF116B}" srcOrd="6" destOrd="0" presId="urn:microsoft.com/office/officeart/2005/8/layout/vList2"/>
    <dgm:cxn modelId="{D9131F82-034A-4BCD-BFC1-F015E02E0E28}" type="presParOf" srcId="{F091F8F1-DA53-4C35-B462-4409879FB351}" destId="{789088B5-C9C2-4AA8-88CC-29161060B8D2}" srcOrd="7" destOrd="0" presId="urn:microsoft.com/office/officeart/2005/8/layout/vList2"/>
    <dgm:cxn modelId="{D2BF29C8-5C88-40C0-8D9A-FDBB91EC094E}" type="presParOf" srcId="{F091F8F1-DA53-4C35-B462-4409879FB351}" destId="{050886D8-0687-4067-85F5-FFAD35E3C353}" srcOrd="8" destOrd="0" presId="urn:microsoft.com/office/officeart/2005/8/layout/vList2"/>
    <dgm:cxn modelId="{3F7F8114-1EE0-4E2A-90E8-A00D4C683AE1}" type="presParOf" srcId="{F091F8F1-DA53-4C35-B462-4409879FB351}" destId="{41D0C94B-C2AD-4807-B7EA-1235D38A188A}" srcOrd="9" destOrd="0" presId="urn:microsoft.com/office/officeart/2005/8/layout/vList2"/>
    <dgm:cxn modelId="{D9C6F973-6B76-4CE4-B2A6-55EFDB5046A1}" type="presParOf" srcId="{F091F8F1-DA53-4C35-B462-4409879FB351}" destId="{A6DE0734-2C19-4DA3-9E2A-11149519873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0A085-FB73-48C5-930E-A13F683A2A07}">
      <dsp:nvSpPr>
        <dsp:cNvPr id="0" name=""/>
        <dsp:cNvSpPr/>
      </dsp:nvSpPr>
      <dsp:spPr>
        <a:xfrm flipV="1">
          <a:off x="0" y="2044627"/>
          <a:ext cx="893419" cy="47537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endParaRPr lang="ru-RU" sz="1400" kern="1200" dirty="0">
            <a:noFill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13923" y="2058550"/>
        <a:ext cx="865573" cy="447526"/>
      </dsp:txXfrm>
    </dsp:sp>
    <dsp:sp modelId="{C1A8CECA-7A7F-401D-99E2-CCC5C82BCE5E}">
      <dsp:nvSpPr>
        <dsp:cNvPr id="0" name=""/>
        <dsp:cNvSpPr/>
      </dsp:nvSpPr>
      <dsp:spPr>
        <a:xfrm flipV="1">
          <a:off x="1663943" y="2282001"/>
          <a:ext cx="1216056" cy="23799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</a:p>
      </dsp:txBody>
      <dsp:txXfrm rot="10800000">
        <a:off x="1670914" y="2288972"/>
        <a:ext cx="1202114" cy="224056"/>
      </dsp:txXfrm>
    </dsp:sp>
    <dsp:sp modelId="{920B2AC4-2E2C-4798-8AB8-F970B5E36388}">
      <dsp:nvSpPr>
        <dsp:cNvPr id="0" name=""/>
        <dsp:cNvSpPr/>
      </dsp:nvSpPr>
      <dsp:spPr>
        <a:xfrm>
          <a:off x="1240680" y="2142000"/>
          <a:ext cx="378000" cy="378000"/>
        </a:xfrm>
        <a:prstGeom prst="upArrow">
          <a:avLst/>
        </a:prstGeom>
        <a:gradFill rotWithShape="1">
          <a:gsLst>
            <a:gs pos="0">
              <a:srgbClr val="0BD0D9">
                <a:tint val="98000"/>
                <a:shade val="25000"/>
                <a:satMod val="250000"/>
              </a:srgbClr>
            </a:gs>
            <a:gs pos="68000">
              <a:srgbClr val="0BD0D9">
                <a:tint val="86000"/>
                <a:satMod val="115000"/>
              </a:srgbClr>
            </a:gs>
            <a:gs pos="100000">
              <a:srgbClr val="0BD0D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0BD0D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72731B2D-F7FA-4FDB-B4D1-D16298F579B3}">
      <dsp:nvSpPr>
        <dsp:cNvPr id="0" name=""/>
        <dsp:cNvSpPr/>
      </dsp:nvSpPr>
      <dsp:spPr>
        <a:xfrm>
          <a:off x="215710" y="103366"/>
          <a:ext cx="2556036" cy="378533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F6FC6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D4CC4-873C-47E6-8EE5-6040B7EB8CCE}">
      <dsp:nvSpPr>
        <dsp:cNvPr id="0" name=""/>
        <dsp:cNvSpPr/>
      </dsp:nvSpPr>
      <dsp:spPr>
        <a:xfrm>
          <a:off x="135920" y="504053"/>
          <a:ext cx="1166704" cy="1350720"/>
        </a:xfrm>
        <a:prstGeom prst="roundRect">
          <a:avLst/>
        </a:prstGeom>
        <a:gradFill rotWithShape="1">
          <a:gsLst>
            <a:gs pos="0">
              <a:srgbClr val="10CF9B">
                <a:tint val="98000"/>
                <a:shade val="25000"/>
                <a:satMod val="250000"/>
              </a:srgbClr>
            </a:gs>
            <a:gs pos="68000">
              <a:srgbClr val="10CF9B">
                <a:tint val="86000"/>
                <a:satMod val="115000"/>
              </a:srgbClr>
            </a:gs>
            <a:gs pos="100000">
              <a:srgbClr val="10CF9B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10CF9B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993,660</a:t>
          </a:r>
          <a:endParaRPr lang="ru-RU" sz="14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2874" y="561007"/>
        <a:ext cx="1052796" cy="1236812"/>
      </dsp:txXfrm>
    </dsp:sp>
    <dsp:sp modelId="{5EA5D99B-268F-4652-B257-D15B874BFA8A}">
      <dsp:nvSpPr>
        <dsp:cNvPr id="0" name=""/>
        <dsp:cNvSpPr/>
      </dsp:nvSpPr>
      <dsp:spPr>
        <a:xfrm>
          <a:off x="1413811" y="509159"/>
          <a:ext cx="1166060" cy="1350720"/>
        </a:xfrm>
        <a:prstGeom prst="roundRect">
          <a:avLst/>
        </a:prstGeom>
        <a:gradFill rotWithShape="1">
          <a:gsLst>
            <a:gs pos="0">
              <a:srgbClr val="A5C249">
                <a:tint val="98000"/>
                <a:shade val="25000"/>
                <a:satMod val="250000"/>
              </a:srgbClr>
            </a:gs>
            <a:gs pos="68000">
              <a:srgbClr val="A5C249">
                <a:tint val="86000"/>
                <a:satMod val="115000"/>
              </a:srgbClr>
            </a:gs>
            <a:gs pos="100000">
              <a:srgbClr val="A5C24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A5C24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1029,9</a:t>
          </a:r>
          <a:r>
            <a:rPr lang="en-US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  <a:endParaRPr lang="ru-RU" sz="14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70733" y="566081"/>
        <a:ext cx="1052216" cy="12368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82993"/>
          <a:ext cx="4386709" cy="9734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«Управление муниципальными финансами»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2026- 17,776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2027- 19,034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2028- 19,028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130512"/>
        <a:ext cx="4291671" cy="878401"/>
      </dsp:txXfrm>
    </dsp:sp>
    <dsp:sp modelId="{948C6B9D-C342-406D-B91F-7569710B5F06}">
      <dsp:nvSpPr>
        <dsp:cNvPr id="0" name=""/>
        <dsp:cNvSpPr/>
      </dsp:nvSpPr>
      <dsp:spPr>
        <a:xfrm>
          <a:off x="0" y="1163113"/>
          <a:ext cx="4386709" cy="9734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«Управление муниципальным имуществом»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2026- 19,025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2027- 19,349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2028- 19,349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1210632"/>
        <a:ext cx="4291671" cy="878401"/>
      </dsp:txXfrm>
    </dsp:sp>
    <dsp:sp modelId="{5E917BD1-7D85-4A4A-9737-196D5DA92FAD}">
      <dsp:nvSpPr>
        <dsp:cNvPr id="0" name=""/>
        <dsp:cNvSpPr/>
      </dsp:nvSpPr>
      <dsp:spPr>
        <a:xfrm>
          <a:off x="0" y="2315242"/>
          <a:ext cx="4386709" cy="9734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«Муниципальное управление»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2026- 78,241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2027- 74,567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2028- 74,647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2362761"/>
        <a:ext cx="4291671" cy="878401"/>
      </dsp:txXfrm>
    </dsp:sp>
    <dsp:sp modelId="{6E424446-43B9-4C04-8B16-8D1F7CCF116B}">
      <dsp:nvSpPr>
        <dsp:cNvPr id="0" name=""/>
        <dsp:cNvSpPr/>
      </dsp:nvSpPr>
      <dsp:spPr>
        <a:xfrm>
          <a:off x="0" y="3467370"/>
          <a:ext cx="4386709" cy="9734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«Электронный муниципалитет»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2026- 0,665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3514889"/>
        <a:ext cx="4291671" cy="878401"/>
      </dsp:txXfrm>
    </dsp:sp>
    <dsp:sp modelId="{050886D8-0687-4067-85F5-FFAD35E3C353}">
      <dsp:nvSpPr>
        <dsp:cNvPr id="0" name=""/>
        <dsp:cNvSpPr/>
      </dsp:nvSpPr>
      <dsp:spPr>
        <a:xfrm>
          <a:off x="0" y="4568605"/>
          <a:ext cx="4386709" cy="9734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«Реализация прочих функций подведомственных учреждений»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2026- 15,334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2027- 14,690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2028- 14,690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4616124"/>
        <a:ext cx="4291671" cy="8784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82993"/>
          <a:ext cx="4386709" cy="9734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«Профилактика преступлений и иных правонарушений»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2026- 0,385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2027- 0,285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2028- 0,285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130512"/>
        <a:ext cx="4291671" cy="878401"/>
      </dsp:txXfrm>
    </dsp:sp>
    <dsp:sp modelId="{948C6B9D-C342-406D-B91F-7569710B5F06}">
      <dsp:nvSpPr>
        <dsp:cNvPr id="0" name=""/>
        <dsp:cNvSpPr/>
      </dsp:nvSpPr>
      <dsp:spPr>
        <a:xfrm>
          <a:off x="0" y="1163113"/>
          <a:ext cx="4386709" cy="9734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«Профилактика безнадзорности , правонарушений и преступлений несовершеннолетних»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2026- 0,778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2027- 0,328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2028- 0,328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1210632"/>
        <a:ext cx="4291671" cy="878401"/>
      </dsp:txXfrm>
    </dsp:sp>
    <dsp:sp modelId="{5E917BD1-7D85-4A4A-9737-196D5DA92FAD}">
      <dsp:nvSpPr>
        <dsp:cNvPr id="0" name=""/>
        <dsp:cNvSpPr/>
      </dsp:nvSpPr>
      <dsp:spPr>
        <a:xfrm>
          <a:off x="0" y="2315242"/>
          <a:ext cx="4386709" cy="9734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«Гражданская оборона, защита населения и территорий от ЧС»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2027- 0,5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2362761"/>
        <a:ext cx="4291671" cy="878401"/>
      </dsp:txXfrm>
    </dsp:sp>
    <dsp:sp modelId="{6E424446-43B9-4C04-8B16-8D1F7CCF116B}">
      <dsp:nvSpPr>
        <dsp:cNvPr id="0" name=""/>
        <dsp:cNvSpPr/>
      </dsp:nvSpPr>
      <dsp:spPr>
        <a:xfrm>
          <a:off x="0" y="3467370"/>
          <a:ext cx="4386709" cy="9734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«Профилактика терроризма и экстремизма»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2026- 1,626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3514889"/>
        <a:ext cx="4291671" cy="878401"/>
      </dsp:txXfrm>
    </dsp:sp>
    <dsp:sp modelId="{050886D8-0687-4067-85F5-FFAD35E3C353}">
      <dsp:nvSpPr>
        <dsp:cNvPr id="0" name=""/>
        <dsp:cNvSpPr/>
      </dsp:nvSpPr>
      <dsp:spPr>
        <a:xfrm>
          <a:off x="0" y="4568605"/>
          <a:ext cx="4386709" cy="97343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«Охрана окружающей среды»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2026- 0,05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2027- 0,01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2028- 0,01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19" y="4616124"/>
        <a:ext cx="4291671" cy="8784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443029"/>
          <a:ext cx="4386709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«Поддержка социально ориентированных некоммерческих организаций»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2026- 0,150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502428"/>
        <a:ext cx="4267911" cy="1098002"/>
      </dsp:txXfrm>
    </dsp:sp>
    <dsp:sp modelId="{948C6B9D-C342-406D-B91F-7569710B5F06}">
      <dsp:nvSpPr>
        <dsp:cNvPr id="0" name=""/>
        <dsp:cNvSpPr/>
      </dsp:nvSpPr>
      <dsp:spPr>
        <a:xfrm>
          <a:off x="0" y="3251341"/>
          <a:ext cx="4386709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«Социальная защита населения»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2026- 2,013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2027- 1,805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2028- 1,800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3310740"/>
        <a:ext cx="4267911" cy="10980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211007"/>
          <a:ext cx="4386709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«Благоустройство территорий»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</a:t>
          </a:r>
          <a:r>
            <a:rPr lang="en-US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33,162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2027- 12,</a:t>
          </a:r>
          <a:r>
            <a:rPr lang="en-US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833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2028- 12,</a:t>
          </a:r>
          <a:r>
            <a:rPr lang="en-US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903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270406"/>
        <a:ext cx="4267911" cy="1098002"/>
      </dsp:txXfrm>
    </dsp:sp>
    <dsp:sp modelId="{948C6B9D-C342-406D-B91F-7569710B5F06}">
      <dsp:nvSpPr>
        <dsp:cNvPr id="0" name=""/>
        <dsp:cNvSpPr/>
      </dsp:nvSpPr>
      <dsp:spPr>
        <a:xfrm>
          <a:off x="0" y="1923194"/>
          <a:ext cx="4386709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«Организация деятельности по обращению с твердыми коммунальными расходами»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</a:t>
          </a:r>
          <a:r>
            <a:rPr lang="en-US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881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2027- 1,079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2028- 1,079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1982593"/>
        <a:ext cx="4267911" cy="1098002"/>
      </dsp:txXfrm>
    </dsp:sp>
    <dsp:sp modelId="{D80DB886-6B97-4D46-B569-96F16B0A9306}">
      <dsp:nvSpPr>
        <dsp:cNvPr id="0" name=""/>
        <dsp:cNvSpPr/>
      </dsp:nvSpPr>
      <dsp:spPr>
        <a:xfrm>
          <a:off x="0" y="3651381"/>
          <a:ext cx="4386709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«Организация деятельности по обращению с животными без владельцев»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2026- 1,086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2027- 0,966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2028- 0,92</a:t>
          </a:r>
          <a:r>
            <a:rPr lang="en-US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3710780"/>
        <a:ext cx="4267911" cy="10980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FF1D4-CAF3-47DD-B7EA-DB24F8C14C8D}">
      <dsp:nvSpPr>
        <dsp:cNvPr id="0" name=""/>
        <dsp:cNvSpPr/>
      </dsp:nvSpPr>
      <dsp:spPr>
        <a:xfrm>
          <a:off x="0" y="144020"/>
          <a:ext cx="2078256" cy="14893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на содержание органов местного самоуправления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2026- 8,206 </a:t>
          </a:r>
          <a:r>
            <a:rPr 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2027- 8,411 </a:t>
          </a:r>
          <a:r>
            <a:rPr 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2028- 8,411 </a:t>
          </a:r>
          <a:r>
            <a:rPr 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4020"/>
        <a:ext cx="2078256" cy="1489349"/>
      </dsp:txXfrm>
    </dsp:sp>
    <dsp:sp modelId="{BB7B4D68-B1BC-412B-89AC-D0D1499CD9F2}">
      <dsp:nvSpPr>
        <dsp:cNvPr id="0" name=""/>
        <dsp:cNvSpPr/>
      </dsp:nvSpPr>
      <dsp:spPr>
        <a:xfrm>
          <a:off x="4608514" y="144014"/>
          <a:ext cx="2078256" cy="1489337"/>
        </a:xfrm>
        <a:prstGeom prst="rect">
          <a:avLst/>
        </a:prstGeom>
        <a:solidFill>
          <a:schemeClr val="accent2">
            <a:hueOff val="-279374"/>
            <a:satOff val="-3219"/>
            <a:lumOff val="7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Доплата к пенсии муниципальных служащих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2026- 10,483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2027- 10,483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2028- 10,483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8514" y="144014"/>
        <a:ext cx="2078256" cy="1489337"/>
      </dsp:txXfrm>
    </dsp:sp>
    <dsp:sp modelId="{E8906025-87E5-4B69-A729-F5E02F9273E6}">
      <dsp:nvSpPr>
        <dsp:cNvPr id="0" name=""/>
        <dsp:cNvSpPr/>
      </dsp:nvSpPr>
      <dsp:spPr>
        <a:xfrm>
          <a:off x="2376259" y="1584177"/>
          <a:ext cx="2078256" cy="1489349"/>
        </a:xfrm>
        <a:prstGeom prst="rect">
          <a:avLst/>
        </a:prstGeom>
        <a:solidFill>
          <a:schemeClr val="accent2">
            <a:hueOff val="-558749"/>
            <a:satOff val="-6439"/>
            <a:lumOff val="14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переданных государственных полномочий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2026- 4,754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2027- 4,612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2028- 4,952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6259" y="1584177"/>
        <a:ext cx="2078256" cy="1489349"/>
      </dsp:txXfrm>
    </dsp:sp>
    <dsp:sp modelId="{5F3C4D34-CAE0-4819-ADE8-81F0D7DDC167}">
      <dsp:nvSpPr>
        <dsp:cNvPr id="0" name=""/>
        <dsp:cNvSpPr/>
      </dsp:nvSpPr>
      <dsp:spPr>
        <a:xfrm>
          <a:off x="6840749" y="1584171"/>
          <a:ext cx="2078256" cy="1425168"/>
        </a:xfrm>
        <a:prstGeom prst="rect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2026- 0,441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2027- 0,0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altLang="ru-RU" sz="1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alt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400" b="1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40749" y="1584171"/>
        <a:ext cx="2078256" cy="1425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0A085-FB73-48C5-930E-A13F683A2A07}">
      <dsp:nvSpPr>
        <dsp:cNvPr id="0" name=""/>
        <dsp:cNvSpPr/>
      </dsp:nvSpPr>
      <dsp:spPr>
        <a:xfrm flipV="1">
          <a:off x="0" y="2044627"/>
          <a:ext cx="893419" cy="47537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endParaRPr lang="ru-RU" sz="1400" kern="1200" dirty="0">
            <a:noFill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13923" y="2058550"/>
        <a:ext cx="865573" cy="447526"/>
      </dsp:txXfrm>
    </dsp:sp>
    <dsp:sp modelId="{C1A8CECA-7A7F-401D-99E2-CCC5C82BCE5E}">
      <dsp:nvSpPr>
        <dsp:cNvPr id="0" name=""/>
        <dsp:cNvSpPr/>
      </dsp:nvSpPr>
      <dsp:spPr>
        <a:xfrm flipV="1">
          <a:off x="1663943" y="2282001"/>
          <a:ext cx="1216056" cy="23799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</a:p>
      </dsp:txBody>
      <dsp:txXfrm rot="10800000">
        <a:off x="1670914" y="2288972"/>
        <a:ext cx="1202114" cy="224056"/>
      </dsp:txXfrm>
    </dsp:sp>
    <dsp:sp modelId="{920B2AC4-2E2C-4798-8AB8-F970B5E36388}">
      <dsp:nvSpPr>
        <dsp:cNvPr id="0" name=""/>
        <dsp:cNvSpPr/>
      </dsp:nvSpPr>
      <dsp:spPr>
        <a:xfrm>
          <a:off x="1240680" y="2142000"/>
          <a:ext cx="378000" cy="378000"/>
        </a:xfrm>
        <a:prstGeom prst="upArrow">
          <a:avLst/>
        </a:prstGeom>
        <a:gradFill rotWithShape="1">
          <a:gsLst>
            <a:gs pos="0">
              <a:srgbClr val="0BD0D9">
                <a:tint val="98000"/>
                <a:shade val="25000"/>
                <a:satMod val="250000"/>
              </a:srgbClr>
            </a:gs>
            <a:gs pos="68000">
              <a:srgbClr val="0BD0D9">
                <a:tint val="86000"/>
                <a:satMod val="115000"/>
              </a:srgbClr>
            </a:gs>
            <a:gs pos="100000">
              <a:srgbClr val="0BD0D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0BD0D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72731B2D-F7FA-4FDB-B4D1-D16298F579B3}">
      <dsp:nvSpPr>
        <dsp:cNvPr id="0" name=""/>
        <dsp:cNvSpPr/>
      </dsp:nvSpPr>
      <dsp:spPr>
        <a:xfrm>
          <a:off x="144019" y="103366"/>
          <a:ext cx="2699418" cy="378533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F6FC6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D4CC4-873C-47E6-8EE5-6040B7EB8CCE}">
      <dsp:nvSpPr>
        <dsp:cNvPr id="0" name=""/>
        <dsp:cNvSpPr/>
      </dsp:nvSpPr>
      <dsp:spPr>
        <a:xfrm>
          <a:off x="135920" y="504053"/>
          <a:ext cx="1166704" cy="1350720"/>
        </a:xfrm>
        <a:prstGeom prst="roundRect">
          <a:avLst/>
        </a:prstGeom>
        <a:gradFill rotWithShape="1">
          <a:gsLst>
            <a:gs pos="0">
              <a:srgbClr val="10CF9B">
                <a:tint val="98000"/>
                <a:shade val="25000"/>
                <a:satMod val="250000"/>
              </a:srgbClr>
            </a:gs>
            <a:gs pos="68000">
              <a:srgbClr val="10CF9B">
                <a:tint val="86000"/>
                <a:satMod val="115000"/>
              </a:srgbClr>
            </a:gs>
            <a:gs pos="100000">
              <a:srgbClr val="10CF9B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10CF9B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867,903</a:t>
          </a:r>
          <a:endParaRPr lang="ru-RU" sz="14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2874" y="561007"/>
        <a:ext cx="1052796" cy="1236812"/>
      </dsp:txXfrm>
    </dsp:sp>
    <dsp:sp modelId="{5EA5D99B-268F-4652-B257-D15B874BFA8A}">
      <dsp:nvSpPr>
        <dsp:cNvPr id="0" name=""/>
        <dsp:cNvSpPr/>
      </dsp:nvSpPr>
      <dsp:spPr>
        <a:xfrm>
          <a:off x="1439847" y="504053"/>
          <a:ext cx="1166060" cy="1350720"/>
        </a:xfrm>
        <a:prstGeom prst="roundRect">
          <a:avLst/>
        </a:prstGeom>
        <a:gradFill rotWithShape="1">
          <a:gsLst>
            <a:gs pos="0">
              <a:srgbClr val="A5C249">
                <a:tint val="98000"/>
                <a:shade val="25000"/>
                <a:satMod val="250000"/>
              </a:srgbClr>
            </a:gs>
            <a:gs pos="68000">
              <a:srgbClr val="A5C249">
                <a:tint val="86000"/>
                <a:satMod val="115000"/>
              </a:srgbClr>
            </a:gs>
            <a:gs pos="100000">
              <a:srgbClr val="A5C24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A5C24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867,789</a:t>
          </a:r>
          <a:endParaRPr lang="ru-RU" sz="14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96769" y="560975"/>
        <a:ext cx="1052216" cy="1236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0A085-FB73-48C5-930E-A13F683A2A07}">
      <dsp:nvSpPr>
        <dsp:cNvPr id="0" name=""/>
        <dsp:cNvSpPr/>
      </dsp:nvSpPr>
      <dsp:spPr>
        <a:xfrm flipV="1">
          <a:off x="0" y="2044627"/>
          <a:ext cx="893419" cy="47537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  <a:endParaRPr lang="ru-RU" sz="1400" kern="1200" dirty="0">
            <a:noFill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13923" y="2058550"/>
        <a:ext cx="865573" cy="447526"/>
      </dsp:txXfrm>
    </dsp:sp>
    <dsp:sp modelId="{C1A8CECA-7A7F-401D-99E2-CCC5C82BCE5E}">
      <dsp:nvSpPr>
        <dsp:cNvPr id="0" name=""/>
        <dsp:cNvSpPr/>
      </dsp:nvSpPr>
      <dsp:spPr>
        <a:xfrm flipV="1">
          <a:off x="1663943" y="2282001"/>
          <a:ext cx="1216056" cy="237998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noFill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</a:t>
          </a:r>
        </a:p>
      </dsp:txBody>
      <dsp:txXfrm rot="10800000">
        <a:off x="1670914" y="2288972"/>
        <a:ext cx="1202114" cy="224056"/>
      </dsp:txXfrm>
    </dsp:sp>
    <dsp:sp modelId="{920B2AC4-2E2C-4798-8AB8-F970B5E36388}">
      <dsp:nvSpPr>
        <dsp:cNvPr id="0" name=""/>
        <dsp:cNvSpPr/>
      </dsp:nvSpPr>
      <dsp:spPr>
        <a:xfrm>
          <a:off x="1240680" y="2142000"/>
          <a:ext cx="378000" cy="378000"/>
        </a:xfrm>
        <a:prstGeom prst="upArrow">
          <a:avLst/>
        </a:prstGeom>
        <a:gradFill rotWithShape="1">
          <a:gsLst>
            <a:gs pos="0">
              <a:srgbClr val="0BD0D9">
                <a:tint val="98000"/>
                <a:shade val="25000"/>
                <a:satMod val="250000"/>
              </a:srgbClr>
            </a:gs>
            <a:gs pos="68000">
              <a:srgbClr val="0BD0D9">
                <a:tint val="86000"/>
                <a:satMod val="115000"/>
              </a:srgbClr>
            </a:gs>
            <a:gs pos="100000">
              <a:srgbClr val="0BD0D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0BD0D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72731B2D-F7FA-4FDB-B4D1-D16298F579B3}">
      <dsp:nvSpPr>
        <dsp:cNvPr id="0" name=""/>
        <dsp:cNvSpPr/>
      </dsp:nvSpPr>
      <dsp:spPr>
        <a:xfrm>
          <a:off x="181225" y="103366"/>
          <a:ext cx="2625005" cy="378533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F6FC6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D4CC4-873C-47E6-8EE5-6040B7EB8CCE}">
      <dsp:nvSpPr>
        <dsp:cNvPr id="0" name=""/>
        <dsp:cNvSpPr/>
      </dsp:nvSpPr>
      <dsp:spPr>
        <a:xfrm>
          <a:off x="135920" y="504053"/>
          <a:ext cx="1166704" cy="1350720"/>
        </a:xfrm>
        <a:prstGeom prst="roundRect">
          <a:avLst/>
        </a:prstGeom>
        <a:gradFill rotWithShape="1">
          <a:gsLst>
            <a:gs pos="0">
              <a:srgbClr val="10CF9B">
                <a:tint val="98000"/>
                <a:shade val="25000"/>
                <a:satMod val="250000"/>
              </a:srgbClr>
            </a:gs>
            <a:gs pos="68000">
              <a:srgbClr val="10CF9B">
                <a:tint val="86000"/>
                <a:satMod val="115000"/>
              </a:srgbClr>
            </a:gs>
            <a:gs pos="100000">
              <a:srgbClr val="10CF9B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10CF9B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886,006</a:t>
          </a:r>
          <a:endParaRPr lang="ru-RU" sz="14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2874" y="561007"/>
        <a:ext cx="1052796" cy="1236812"/>
      </dsp:txXfrm>
    </dsp:sp>
    <dsp:sp modelId="{5EA5D99B-268F-4652-B257-D15B874BFA8A}">
      <dsp:nvSpPr>
        <dsp:cNvPr id="0" name=""/>
        <dsp:cNvSpPr/>
      </dsp:nvSpPr>
      <dsp:spPr>
        <a:xfrm>
          <a:off x="1439847" y="504053"/>
          <a:ext cx="1166060" cy="1350720"/>
        </a:xfrm>
        <a:prstGeom prst="roundRect">
          <a:avLst/>
        </a:prstGeom>
        <a:gradFill rotWithShape="1">
          <a:gsLst>
            <a:gs pos="0">
              <a:srgbClr val="A5C249">
                <a:tint val="98000"/>
                <a:shade val="25000"/>
                <a:satMod val="250000"/>
              </a:srgbClr>
            </a:gs>
            <a:gs pos="68000">
              <a:srgbClr val="A5C249">
                <a:tint val="86000"/>
                <a:satMod val="115000"/>
              </a:srgbClr>
            </a:gs>
            <a:gs pos="100000">
              <a:srgbClr val="A5C249"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A5C249"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885,859</a:t>
          </a:r>
          <a:endParaRPr lang="ru-RU" sz="14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496769" y="560975"/>
        <a:ext cx="1052216" cy="12368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7B921-7E9F-4650-BA34-A4CED06201FE}">
      <dsp:nvSpPr>
        <dsp:cNvPr id="0" name=""/>
        <dsp:cNvSpPr/>
      </dsp:nvSpPr>
      <dsp:spPr>
        <a:xfrm>
          <a:off x="0" y="2520282"/>
          <a:ext cx="3312368" cy="14069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лесного хозяйства»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2026- 2,358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2027-2,358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       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2028-2,358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680" y="2588962"/>
        <a:ext cx="3175008" cy="1269564"/>
      </dsp:txXfrm>
    </dsp:sp>
    <dsp:sp modelId="{52B545A2-A140-454F-B73B-F8E588319792}">
      <dsp:nvSpPr>
        <dsp:cNvPr id="0" name=""/>
        <dsp:cNvSpPr/>
      </dsp:nvSpPr>
      <dsp:spPr>
        <a:xfrm>
          <a:off x="0" y="1531238"/>
          <a:ext cx="331236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68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5100" kern="1200" dirty="0">
            <a:solidFill>
              <a:schemeClr val="bg1"/>
            </a:solidFill>
          </a:endParaRPr>
        </a:p>
      </dsp:txBody>
      <dsp:txXfrm>
        <a:off x="0" y="1531238"/>
        <a:ext cx="3312368" cy="1076400"/>
      </dsp:txXfrm>
    </dsp:sp>
    <dsp:sp modelId="{04274300-BEAD-4C8E-82CC-D0700BD403B9}">
      <dsp:nvSpPr>
        <dsp:cNvPr id="0" name=""/>
        <dsp:cNvSpPr/>
      </dsp:nvSpPr>
      <dsp:spPr>
        <a:xfrm>
          <a:off x="0" y="288037"/>
          <a:ext cx="3312368" cy="14069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«Малое и среднее предпринимательство»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2026- 0,353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руб.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2027-0,0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             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680" y="356717"/>
        <a:ext cx="3175008" cy="12695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184363"/>
          <a:ext cx="3312368" cy="14069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дорожной деятельности»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2026- 51,</a:t>
          </a:r>
          <a:r>
            <a:rPr lang="en-US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369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2027- 46,067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2028- 46</a:t>
          </a:r>
          <a:r>
            <a:rPr lang="en-US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067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680" y="253043"/>
        <a:ext cx="3175008" cy="1269564"/>
      </dsp:txXfrm>
    </dsp:sp>
    <dsp:sp modelId="{948C6B9D-C342-406D-B91F-7569710B5F06}">
      <dsp:nvSpPr>
        <dsp:cNvPr id="0" name=""/>
        <dsp:cNvSpPr/>
      </dsp:nvSpPr>
      <dsp:spPr>
        <a:xfrm>
          <a:off x="0" y="2880324"/>
          <a:ext cx="3312368" cy="14069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«Транспортное обслуживание населения»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2026- 32,575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2027- 33,672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2028- 13,967 млн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680" y="2949004"/>
        <a:ext cx="3175008" cy="12695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0"/>
          <a:ext cx="3312369" cy="15847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«Создание условий для обеспечения доступным и комфортным жильем»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2026- 6,231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2027- 6,141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2028- 6,141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362" y="77362"/>
        <a:ext cx="3157645" cy="1430040"/>
      </dsp:txXfrm>
    </dsp:sp>
    <dsp:sp modelId="{948C6B9D-C342-406D-B91F-7569710B5F06}">
      <dsp:nvSpPr>
        <dsp:cNvPr id="0" name=""/>
        <dsp:cNvSpPr/>
      </dsp:nvSpPr>
      <dsp:spPr>
        <a:xfrm>
          <a:off x="0" y="1728193"/>
          <a:ext cx="3312369" cy="15847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«Жилищно-коммунальное хозяйство»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2026- 45,812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2027- 25,872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2028- 25,872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362" y="1805555"/>
        <a:ext cx="3157645" cy="1430040"/>
      </dsp:txXfrm>
    </dsp:sp>
    <dsp:sp modelId="{5E917BD1-7D85-4A4A-9737-196D5DA92FAD}">
      <dsp:nvSpPr>
        <dsp:cNvPr id="0" name=""/>
        <dsp:cNvSpPr/>
      </dsp:nvSpPr>
      <dsp:spPr>
        <a:xfrm>
          <a:off x="0" y="3442238"/>
          <a:ext cx="3312369" cy="15847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«Переселение граждан из аварийного жилищного фонда»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2026- 3,0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2027- 0,0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362" y="3519600"/>
        <a:ext cx="3157645" cy="1430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0"/>
          <a:ext cx="4452829" cy="12895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дошкольного образования»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2026- 156,334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2027- 137,313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2028- 143,131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52" y="62952"/>
        <a:ext cx="4326925" cy="1163680"/>
      </dsp:txXfrm>
    </dsp:sp>
    <dsp:sp modelId="{948C6B9D-C342-406D-B91F-7569710B5F06}">
      <dsp:nvSpPr>
        <dsp:cNvPr id="0" name=""/>
        <dsp:cNvSpPr/>
      </dsp:nvSpPr>
      <dsp:spPr>
        <a:xfrm>
          <a:off x="0" y="1257916"/>
          <a:ext cx="4452829" cy="128958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общего образования»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2026- 262,397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2027- 243,468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2028- 246,661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52" y="1320868"/>
        <a:ext cx="4326925" cy="1163680"/>
      </dsp:txXfrm>
    </dsp:sp>
    <dsp:sp modelId="{5E917BD1-7D85-4A4A-9737-196D5DA92FAD}">
      <dsp:nvSpPr>
        <dsp:cNvPr id="0" name=""/>
        <dsp:cNvSpPr/>
      </dsp:nvSpPr>
      <dsp:spPr>
        <a:xfrm>
          <a:off x="0" y="2552898"/>
          <a:ext cx="4452829" cy="12895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«Дети и молодежь»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2026- 32,277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2027- 17,748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2028- 21,911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52" y="2615850"/>
        <a:ext cx="4326925" cy="1163680"/>
      </dsp:txXfrm>
    </dsp:sp>
    <dsp:sp modelId="{050886D8-0687-4067-85F5-FFAD35E3C353}">
      <dsp:nvSpPr>
        <dsp:cNvPr id="0" name=""/>
        <dsp:cNvSpPr/>
      </dsp:nvSpPr>
      <dsp:spPr>
        <a:xfrm>
          <a:off x="0" y="3901928"/>
          <a:ext cx="4452829" cy="12895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условий для реализации муниципальной программы»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2026- 23,802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2027- 23,324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2028- 23,324 </a:t>
          </a:r>
          <a:r>
            <a:rPr lang="ru-RU" sz="1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52" y="3964880"/>
        <a:ext cx="4326925" cy="11636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0"/>
          <a:ext cx="4386709" cy="7814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учреждений культуры дополнительного образования»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2026- 20,206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2027- 20,093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2028- 20,093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" y="38148"/>
        <a:ext cx="4310413" cy="705173"/>
      </dsp:txXfrm>
    </dsp:sp>
    <dsp:sp modelId="{948C6B9D-C342-406D-B91F-7569710B5F06}">
      <dsp:nvSpPr>
        <dsp:cNvPr id="0" name=""/>
        <dsp:cNvSpPr/>
      </dsp:nvSpPr>
      <dsp:spPr>
        <a:xfrm>
          <a:off x="0" y="761056"/>
          <a:ext cx="4386709" cy="7814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библиотечного дела»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2026- 26,385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2027- 19,366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2028- 21,358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" y="799204"/>
        <a:ext cx="4310413" cy="705173"/>
      </dsp:txXfrm>
    </dsp:sp>
    <dsp:sp modelId="{5E917BD1-7D85-4A4A-9737-196D5DA92FAD}">
      <dsp:nvSpPr>
        <dsp:cNvPr id="0" name=""/>
        <dsp:cNvSpPr/>
      </dsp:nvSpPr>
      <dsp:spPr>
        <a:xfrm>
          <a:off x="0" y="1549552"/>
          <a:ext cx="4386709" cy="7814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музейного дела»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2026- 5,603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2027- 3,946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2028- 4,276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" y="1587700"/>
        <a:ext cx="4310413" cy="705173"/>
      </dsp:txXfrm>
    </dsp:sp>
    <dsp:sp modelId="{6E424446-43B9-4C04-8B16-8D1F7CCF116B}">
      <dsp:nvSpPr>
        <dsp:cNvPr id="0" name=""/>
        <dsp:cNvSpPr/>
      </dsp:nvSpPr>
      <dsp:spPr>
        <a:xfrm>
          <a:off x="0" y="2380287"/>
          <a:ext cx="4386709" cy="7814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народно-художественного творчества и культурно-досуговой деятельности»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2026- 41,961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2027- 27,911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2028- 34,132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" y="2418435"/>
        <a:ext cx="4310413" cy="705173"/>
      </dsp:txXfrm>
    </dsp:sp>
    <dsp:sp modelId="{050886D8-0687-4067-85F5-FFAD35E3C353}">
      <dsp:nvSpPr>
        <dsp:cNvPr id="0" name=""/>
        <dsp:cNvSpPr/>
      </dsp:nvSpPr>
      <dsp:spPr>
        <a:xfrm>
          <a:off x="0" y="3165296"/>
          <a:ext cx="4386709" cy="78146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условий для реализации муниципальной программы»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2026- 6,030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2027- 6,170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2028- 6,170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" y="3203444"/>
        <a:ext cx="4310413" cy="705173"/>
      </dsp:txXfrm>
    </dsp:sp>
    <dsp:sp modelId="{A6DE0734-2C19-4DA3-9E2A-111495198733}">
      <dsp:nvSpPr>
        <dsp:cNvPr id="0" name=""/>
        <dsp:cNvSpPr/>
      </dsp:nvSpPr>
      <dsp:spPr>
        <a:xfrm>
          <a:off x="0" y="3968429"/>
          <a:ext cx="4386709" cy="7814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«Хозяйственно-техническое обеспечение учреждений»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2026- 48,163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2027- 31,491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2028- 37,509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" y="4006577"/>
        <a:ext cx="4310413" cy="705173"/>
      </dsp:txXfrm>
    </dsp:sp>
    <dsp:sp modelId="{CEAA4518-33DD-4D5F-ADE0-FE120253768C}">
      <dsp:nvSpPr>
        <dsp:cNvPr id="0" name=""/>
        <dsp:cNvSpPr/>
      </dsp:nvSpPr>
      <dsp:spPr>
        <a:xfrm>
          <a:off x="0" y="4760428"/>
          <a:ext cx="4386709" cy="7814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и сохранение национальных культур»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2026- 5,078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3,861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2028- 4,188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" y="4798576"/>
        <a:ext cx="4310413" cy="7051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4300-BEAD-4C8E-82CC-D0700BD403B9}">
      <dsp:nvSpPr>
        <dsp:cNvPr id="0" name=""/>
        <dsp:cNvSpPr/>
      </dsp:nvSpPr>
      <dsp:spPr>
        <a:xfrm>
          <a:off x="0" y="0"/>
          <a:ext cx="4386709" cy="911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инфраструктуры физической культуры и спорта»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2026- 0,001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2028- 0,0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99" y="44499"/>
        <a:ext cx="4297711" cy="822562"/>
      </dsp:txXfrm>
    </dsp:sp>
    <dsp:sp modelId="{948C6B9D-C342-406D-B91F-7569710B5F06}">
      <dsp:nvSpPr>
        <dsp:cNvPr id="0" name=""/>
        <dsp:cNvSpPr/>
      </dsp:nvSpPr>
      <dsp:spPr>
        <a:xfrm>
          <a:off x="0" y="889184"/>
          <a:ext cx="4386709" cy="911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«Массовая физическая культура»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2026- 0,400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99" y="933683"/>
        <a:ext cx="4297711" cy="822562"/>
      </dsp:txXfrm>
    </dsp:sp>
    <dsp:sp modelId="{5E917BD1-7D85-4A4A-9737-196D5DA92FAD}">
      <dsp:nvSpPr>
        <dsp:cNvPr id="0" name=""/>
        <dsp:cNvSpPr/>
      </dsp:nvSpPr>
      <dsp:spPr>
        <a:xfrm>
          <a:off x="0" y="1808941"/>
          <a:ext cx="4386709" cy="911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«Спорт высоких достижений»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2026- 0,500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2028- 0,0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99" y="1853440"/>
        <a:ext cx="4297711" cy="822562"/>
      </dsp:txXfrm>
    </dsp:sp>
    <dsp:sp modelId="{6E424446-43B9-4C04-8B16-8D1F7CCF116B}">
      <dsp:nvSpPr>
        <dsp:cNvPr id="0" name=""/>
        <dsp:cNvSpPr/>
      </dsp:nvSpPr>
      <dsp:spPr>
        <a:xfrm>
          <a:off x="0" y="2777969"/>
          <a:ext cx="4386709" cy="911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учреждений физической культуры и спорта»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2026- 6,021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2027- 2,370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2028- 3,403 </a:t>
          </a:r>
          <a:r>
            <a:rPr lang="ru-RU" sz="1200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99" y="2822468"/>
        <a:ext cx="4297711" cy="822562"/>
      </dsp:txXfrm>
    </dsp:sp>
    <dsp:sp modelId="{050886D8-0687-4067-85F5-FFAD35E3C353}">
      <dsp:nvSpPr>
        <dsp:cNvPr id="0" name=""/>
        <dsp:cNvSpPr/>
      </dsp:nvSpPr>
      <dsp:spPr>
        <a:xfrm>
          <a:off x="0" y="3693657"/>
          <a:ext cx="4386709" cy="9115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условий для реализации муниципальной программы»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2026- 3,722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2027- 4,058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2028- 4,058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99" y="3738156"/>
        <a:ext cx="4297711" cy="822562"/>
      </dsp:txXfrm>
    </dsp:sp>
    <dsp:sp modelId="{A6DE0734-2C19-4DA3-9E2A-111495198733}">
      <dsp:nvSpPr>
        <dsp:cNvPr id="0" name=""/>
        <dsp:cNvSpPr/>
      </dsp:nvSpPr>
      <dsp:spPr>
        <a:xfrm>
          <a:off x="0" y="4630484"/>
          <a:ext cx="4386709" cy="911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организаций дополнительного образования в сфере физической культуры и спорта»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2026- 51,766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2027- 33,872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2028- 32,120 </a:t>
          </a:r>
          <a:r>
            <a:rPr lang="ru-RU" sz="12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99" y="4674983"/>
        <a:ext cx="4297711" cy="822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0.57488</cdr:x>
      <cdr:y>0.91045</cdr:y>
    </cdr:from>
    <cdr:to>
      <cdr:x>0.77211</cdr:x>
      <cdr:y>0.91045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4512168" y="4392488"/>
          <a:ext cx="1548000" cy="0"/>
        </a:xfrm>
        <a:prstGeom xmlns:a="http://schemas.openxmlformats.org/drawingml/2006/main" prst="line">
          <a:avLst/>
        </a:prstGeom>
        <a:ln xmlns:a="http://schemas.openxmlformats.org/drawingml/2006/main" w="8572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DA787E6-F2C2-4B90-B680-326D667C4592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4C762C8-9E38-45B3-9038-90CF7E9826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1355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A60E29-8726-412E-B035-CAD20031D8F1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35ACD24-1DCE-4646-B6C1-AD8B100300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8111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A79C7-2221-4626-8886-AF9F7B56A750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930AF-1357-43C8-BE8A-51FA4AAFB32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C34FD-86F4-46BD-9951-6489B246DA3F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352D7-E920-4DD1-A685-02B60668973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82BA5-79E7-448B-A005-8ABB29043EEF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27201-89EC-4449-82A6-E4FA7D93AC6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58E4B8-89D3-46DF-B072-F13972DE6C65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5C9BF-2E8E-42DF-AA57-55D51F11539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FE348E-CD53-48DC-8556-A055E84AC4AE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8A691-5A24-436E-B5E3-7EB93172E7E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65805-745E-4DB4-B906-66AB3CB06018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94518-7988-4B59-999E-E76F33F7E4E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9A3B6D-6E6B-4D80-8F00-8E8B20CB3C68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AFEFF-EEB3-4F8F-860E-133B32864D6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EDA779-F3BD-4497-BE9A-0C06EA1D67FC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52ED-7CA0-4100-80E9-17BBFC497C8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310F19-E395-4905-97EF-F06EC58C4C49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952D-ECC3-4118-9654-3DCA0694C3B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CC2099-78E1-4727-AFE1-0D199EB9D59A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064C0-F446-4A03-9309-737C794721C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812C03-1850-4D16-A6CC-DFFDDDDCF149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E137531-E67E-4EAC-BAC0-0D5A89DE954D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F3583BE-D641-4E9C-9433-6F9E9CB77DC1}" type="datetimeFigureOut">
              <a:rPr lang="ru-RU" smtClean="0"/>
              <a:pPr>
                <a:defRPr/>
              </a:pPr>
              <a:t>19.12.2025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44110D1-C0F2-4800-BD27-992EE90AAC46}" type="slidenum">
              <a:rPr lang="ru-RU" altLang="ru-RU" smtClean="0"/>
              <a:pPr/>
              <a:t>‹#›</a:t>
            </a:fld>
            <a:endParaRPr lang="ru-RU" alt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6" r:id="rId1"/>
    <p:sldLayoutId id="2147485607" r:id="rId2"/>
    <p:sldLayoutId id="2147485608" r:id="rId3"/>
    <p:sldLayoutId id="2147485609" r:id="rId4"/>
    <p:sldLayoutId id="2147485610" r:id="rId5"/>
    <p:sldLayoutId id="2147485611" r:id="rId6"/>
    <p:sldLayoutId id="2147485612" r:id="rId7"/>
    <p:sldLayoutId id="2147485613" r:id="rId8"/>
    <p:sldLayoutId id="2147485614" r:id="rId9"/>
    <p:sldLayoutId id="2147485615" r:id="rId10"/>
    <p:sldLayoutId id="214748561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diagramLayout" Target="../diagrams/layout14.xml"/><Relationship Id="rId7" Type="http://schemas.openxmlformats.org/officeDocument/2006/relationships/image" Target="../media/image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fo@emva.rkomi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053" name="Прямоугольник 5"/>
          <p:cNvSpPr>
            <a:spLocks noChangeArrowheads="1"/>
          </p:cNvSpPr>
          <p:nvPr/>
        </p:nvSpPr>
        <p:spPr bwMode="auto">
          <a:xfrm>
            <a:off x="899592" y="1268760"/>
            <a:ext cx="7404621" cy="3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3900" b="1" dirty="0">
                <a:latin typeface="Montserrat medium"/>
                <a:cs typeface="Times New Roman" panose="02020603050405020304" pitchFamily="18" charset="0"/>
              </a:rPr>
              <a:t> БЮДЖЕТ</a:t>
            </a:r>
          </a:p>
          <a:p>
            <a:pPr algn="ctr" eaLnBrk="1" hangingPunct="1"/>
            <a:r>
              <a:rPr lang="ru-RU" altLang="ru-RU" sz="2400" b="1" dirty="0" smtClean="0">
                <a:latin typeface="Montserrat medium"/>
                <a:cs typeface="Times New Roman" panose="02020603050405020304" pitchFamily="18" charset="0"/>
              </a:rPr>
              <a:t>МУНИЦИПАЛЬНОГО ОКРУГА «КНЯЖПОГОСТСКИЙ» </a:t>
            </a:r>
            <a:endParaRPr lang="ru-RU" altLang="ru-RU" sz="2400" b="1" dirty="0">
              <a:latin typeface="Montserrat medium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 dirty="0" smtClean="0">
                <a:latin typeface="Montserrat medium"/>
                <a:cs typeface="Times New Roman" panose="02020603050405020304" pitchFamily="18" charset="0"/>
              </a:rPr>
              <a:t>НА 2026 </a:t>
            </a:r>
            <a:r>
              <a:rPr lang="ru-RU" altLang="ru-RU" sz="2400" b="1" dirty="0">
                <a:latin typeface="Montserrat medium"/>
                <a:cs typeface="Times New Roman" panose="02020603050405020304" pitchFamily="18" charset="0"/>
              </a:rPr>
              <a:t>ГОД </a:t>
            </a:r>
          </a:p>
          <a:p>
            <a:pPr algn="ctr" eaLnBrk="1" hangingPunct="1"/>
            <a:r>
              <a:rPr lang="ru-RU" altLang="ru-RU" sz="2400" b="1" dirty="0">
                <a:latin typeface="Montserrat medium"/>
                <a:cs typeface="Times New Roman" panose="02020603050405020304" pitchFamily="18" charset="0"/>
              </a:rPr>
              <a:t>И ПЛАНОВЫЙ ПЕРИОД </a:t>
            </a:r>
            <a:r>
              <a:rPr lang="ru-RU" altLang="ru-RU" sz="2400" b="1" dirty="0" smtClean="0">
                <a:latin typeface="Montserrat medium"/>
                <a:cs typeface="Times New Roman" panose="02020603050405020304" pitchFamily="18" charset="0"/>
              </a:rPr>
              <a:t>2027 </a:t>
            </a:r>
            <a:r>
              <a:rPr lang="ru-RU" altLang="ru-RU" sz="2400" b="1" dirty="0">
                <a:latin typeface="Montserrat medium"/>
                <a:cs typeface="Times New Roman" panose="02020603050405020304" pitchFamily="18" charset="0"/>
              </a:rPr>
              <a:t>И </a:t>
            </a:r>
            <a:r>
              <a:rPr lang="ru-RU" altLang="ru-RU" sz="2400" b="1" dirty="0" smtClean="0">
                <a:latin typeface="Montserrat medium"/>
                <a:cs typeface="Times New Roman" panose="02020603050405020304" pitchFamily="18" charset="0"/>
              </a:rPr>
              <a:t>2028 ГОДОВ</a:t>
            </a:r>
          </a:p>
          <a:p>
            <a:pPr algn="ctr" eaLnBrk="1" hangingPunct="1"/>
            <a:r>
              <a:rPr lang="ru-RU" altLang="ru-RU" sz="2400" b="1" dirty="0" smtClean="0">
                <a:latin typeface="Montserrat medium"/>
                <a:cs typeface="Times New Roman" panose="02020603050405020304" pitchFamily="18" charset="0"/>
              </a:rPr>
              <a:t>(решение </a:t>
            </a:r>
          </a:p>
          <a:p>
            <a:pPr algn="ctr" eaLnBrk="1" hangingPunct="1"/>
            <a:r>
              <a:rPr lang="ru-RU" altLang="ru-RU" sz="2400" b="1" dirty="0" smtClean="0">
                <a:latin typeface="Montserrat medium"/>
                <a:cs typeface="Times New Roman" panose="02020603050405020304" pitchFamily="18" charset="0"/>
              </a:rPr>
              <a:t>Совета муниципального округа «Княжпогостский») </a:t>
            </a:r>
            <a:endParaRPr lang="id-ID" altLang="ru-RU" sz="2400" b="1" dirty="0">
              <a:latin typeface="Montserrat medium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342883"/>
            <a:ext cx="8243887" cy="3452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Налоговые доходы на 2026-2028 годы, млн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. 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66076223"/>
              </p:ext>
            </p:extLst>
          </p:nvPr>
        </p:nvGraphicFramePr>
        <p:xfrm>
          <a:off x="179512" y="836712"/>
          <a:ext cx="3816424" cy="281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45118032"/>
              </p:ext>
            </p:extLst>
          </p:nvPr>
        </p:nvGraphicFramePr>
        <p:xfrm>
          <a:off x="107504" y="3501008"/>
          <a:ext cx="3912096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26781311"/>
              </p:ext>
            </p:extLst>
          </p:nvPr>
        </p:nvGraphicFramePr>
        <p:xfrm>
          <a:off x="4139952" y="1052736"/>
          <a:ext cx="482453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780533226"/>
              </p:ext>
            </p:extLst>
          </p:nvPr>
        </p:nvGraphicFramePr>
        <p:xfrm>
          <a:off x="4570204" y="3501008"/>
          <a:ext cx="3912096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5365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342883"/>
            <a:ext cx="8243887" cy="3452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Налоговые доходы на 2026-2028 годы, млн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. 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1425632"/>
              </p:ext>
            </p:extLst>
          </p:nvPr>
        </p:nvGraphicFramePr>
        <p:xfrm>
          <a:off x="179512" y="836712"/>
          <a:ext cx="3816424" cy="281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36720559"/>
              </p:ext>
            </p:extLst>
          </p:nvPr>
        </p:nvGraphicFramePr>
        <p:xfrm>
          <a:off x="107504" y="3501008"/>
          <a:ext cx="3912096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79325595"/>
              </p:ext>
            </p:extLst>
          </p:nvPr>
        </p:nvGraphicFramePr>
        <p:xfrm>
          <a:off x="4139952" y="1052736"/>
          <a:ext cx="482453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52691958"/>
              </p:ext>
            </p:extLst>
          </p:nvPr>
        </p:nvGraphicFramePr>
        <p:xfrm>
          <a:off x="4570204" y="3501008"/>
          <a:ext cx="3912096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14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342883"/>
            <a:ext cx="8243887" cy="3452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Налоговые доходы на 2026-2028 годы, млн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. 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38765459"/>
              </p:ext>
            </p:extLst>
          </p:nvPr>
        </p:nvGraphicFramePr>
        <p:xfrm>
          <a:off x="179512" y="1628800"/>
          <a:ext cx="3816424" cy="310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40700271"/>
              </p:ext>
            </p:extLst>
          </p:nvPr>
        </p:nvGraphicFramePr>
        <p:xfrm>
          <a:off x="4716016" y="1772816"/>
          <a:ext cx="43204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58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116632"/>
            <a:ext cx="8243887" cy="3452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Неналоговые доходы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03491729"/>
              </p:ext>
            </p:extLst>
          </p:nvPr>
        </p:nvGraphicFramePr>
        <p:xfrm>
          <a:off x="25936" y="483991"/>
          <a:ext cx="3816424" cy="310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4012277"/>
              </p:ext>
            </p:extLst>
          </p:nvPr>
        </p:nvGraphicFramePr>
        <p:xfrm>
          <a:off x="4560331" y="483991"/>
          <a:ext cx="43204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57828927"/>
              </p:ext>
            </p:extLst>
          </p:nvPr>
        </p:nvGraphicFramePr>
        <p:xfrm>
          <a:off x="2267744" y="3356992"/>
          <a:ext cx="3816424" cy="310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570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116632"/>
            <a:ext cx="8243887" cy="3452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Неналоговые доходы на 2026-2028 годы, млн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. 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78086023"/>
              </p:ext>
            </p:extLst>
          </p:nvPr>
        </p:nvGraphicFramePr>
        <p:xfrm>
          <a:off x="4567540" y="2924944"/>
          <a:ext cx="43204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94406976"/>
              </p:ext>
            </p:extLst>
          </p:nvPr>
        </p:nvGraphicFramePr>
        <p:xfrm>
          <a:off x="323528" y="836712"/>
          <a:ext cx="43204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004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0"/>
            <a:ext cx="8243887" cy="677621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Безвозмездные поступления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39883056"/>
              </p:ext>
            </p:extLst>
          </p:nvPr>
        </p:nvGraphicFramePr>
        <p:xfrm>
          <a:off x="635896" y="1268760"/>
          <a:ext cx="784887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93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332398"/>
            <a:ext cx="8243887" cy="3452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 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675898"/>
              </p:ext>
            </p:extLst>
          </p:nvPr>
        </p:nvGraphicFramePr>
        <p:xfrm>
          <a:off x="457201" y="980729"/>
          <a:ext cx="8229598" cy="521654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31905"/>
                <a:gridCol w="2406263"/>
                <a:gridCol w="831905"/>
                <a:gridCol w="831905"/>
                <a:gridCol w="831905"/>
                <a:gridCol w="831905"/>
                <a:gridCol w="831905"/>
                <a:gridCol w="831905"/>
              </a:tblGrid>
              <a:tr h="39700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Сведения о расходах бюджета муниципального (района) округа по разделам и подразделам классификации расходов на 2026 год и плановый период 2027 и 2028 годов в сравнении с ожидаемым исполнением за 2025 год и отчетом за 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677">
                <a:tc gridSpan="8"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Единица измерения: </a:t>
                      </a:r>
                      <a:r>
                        <a:rPr lang="ru-RU" sz="800" u="none" strike="noStrike" dirty="0" smtClean="0">
                          <a:effectLst/>
                        </a:rPr>
                        <a:t>млн. руб</a:t>
                      </a:r>
                      <a:r>
                        <a:rPr lang="ru-RU" sz="800" u="none" strike="noStrike" dirty="0">
                          <a:effectLst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40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Код раздела, подраздела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Фактическое исполнение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Оценка       исполнения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 исполнения 2025 г. к 2024 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Планируемые расходы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2024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2026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2027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2028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</a:tr>
              <a:tr h="182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927" marR="6927" marT="6927" marB="0" anchor="ctr"/>
                </a:tc>
              </a:tr>
              <a:tr h="182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182, 334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149,663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143, 108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143, 525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523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3, 719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7439,72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182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84, 718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79, 162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68, 508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48, 803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4038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40, 938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96, 328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92,957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48,554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48, 587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182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13, 05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12, 215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182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588, 767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556, 990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499,154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444,349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457,523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182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132, 029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147, 462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107, 805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182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12, 752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14, 406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20, 210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20, 210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20, 210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182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42, 221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60, 062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142,26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62, 641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40, 390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39, 670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364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6951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4, 213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364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утверждаемые (утверждённые) расходы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/>
                </a:tc>
              </a:tr>
              <a:tr h="190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064, 024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152, 691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1 029,903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868,054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886,134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7" marR="6927" marT="692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2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8" y="332398"/>
            <a:ext cx="8243887" cy="3452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 рублей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853149"/>
              </p:ext>
            </p:extLst>
          </p:nvPr>
        </p:nvGraphicFramePr>
        <p:xfrm>
          <a:off x="611560" y="692696"/>
          <a:ext cx="8208915" cy="557324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168355"/>
                <a:gridCol w="864096"/>
                <a:gridCol w="792088"/>
                <a:gridCol w="875196"/>
                <a:gridCol w="780988"/>
                <a:gridCol w="936104"/>
                <a:gridCol w="792088"/>
              </a:tblGrid>
              <a:tr h="64807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расходах бюджета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округа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муниципальным программам на 2026 год и плановый период 2027 и 2028 годов в сравнении с ожидаемым исполнением за 2025 год и отчетом за 2024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967">
                <a:tc gridSpan="7"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Единица измерения: </a:t>
                      </a:r>
                      <a:r>
                        <a:rPr lang="ru-RU" sz="1000" u="none" strike="noStrike" dirty="0" smtClean="0">
                          <a:effectLst/>
                        </a:rPr>
                        <a:t>млн.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руб</a:t>
                      </a:r>
                      <a:r>
                        <a:rPr lang="ru-RU" sz="1000" u="none" strike="noStrike" dirty="0">
                          <a:effectLst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061" marR="3061" marT="3061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3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 до 01.01.2026/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после 01.01.2026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      исполнения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2025 г. к 2024 г.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расходы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9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</a:tr>
              <a:tr h="88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ctr"/>
                </a:tc>
              </a:tr>
              <a:tr h="16836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экономики"/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"Содействие развитию экономики"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2, 054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2,358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2,358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50207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дорожной и транспортной системы в </a:t>
                      </a:r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Княжпогостском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районе" /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дорожной и транспортной системы"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84, 916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79,738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60,033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42090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жилищного строительства и жилищно-коммунального хозяйства в </a:t>
                      </a:r>
                      <a:r>
                        <a:rPr lang="ru-RU" sz="1000" b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Княжпогостском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районе" /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жилищного строительства и жилищно-коммунального хозяйства"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91, 735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55,044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32,013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25254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в </a:t>
                      </a:r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Княжпогостском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районе"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образования"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508, 227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529, 925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474,810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421,588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434,753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25254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отрасли "Культура в </a:t>
                      </a:r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Княжпогостском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районе" /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отрасли "Культура"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206, 268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167, 167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153,426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112,838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127,725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33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отрасли "Физическая культура и спорт" в "</a:t>
                      </a:r>
                      <a:r>
                        <a:rPr lang="ru-RU" sz="1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Княжпогостском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районе" /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физической культуры и спорта"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41, 640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59, 700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62,410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40,300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39,580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25254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муниципального управления"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113,728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138, 953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127, 641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714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40177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"Профилактика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правонарушений и обеспечение безопасности на территории МР "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Княжпогостский" /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"Профилактика правонарушений и обеспечение безопасности"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19, 467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23, 262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4,340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1,124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1,124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16836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3, 753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1, 805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1, 800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25254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"Формирование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городской (сельской) среды"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36,129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9566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мероприятия</a:t>
                      </a:r>
                      <a:endParaRPr lang="ru-RU" sz="1000" b="1" i="1" u="none" strike="noStrike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39, 958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46, 035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23, 885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33, 507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43, 847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/>
                </a:tc>
              </a:tr>
              <a:tr h="9948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064, 024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152, 691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1 029,903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867,789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885,859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61" marR="3061" marT="306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7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39552" y="10501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 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«Содействие развитию экономики»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10670391"/>
              </p:ext>
            </p:extLst>
          </p:nvPr>
        </p:nvGraphicFramePr>
        <p:xfrm>
          <a:off x="467543" y="1196752"/>
          <a:ext cx="3312369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37314975"/>
              </p:ext>
            </p:extLst>
          </p:nvPr>
        </p:nvGraphicFramePr>
        <p:xfrm>
          <a:off x="3923928" y="1628800"/>
          <a:ext cx="5112568" cy="391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66467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39552" y="10501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 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дорожной и транспортной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системы»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38024777"/>
              </p:ext>
            </p:extLst>
          </p:nvPr>
        </p:nvGraphicFramePr>
        <p:xfrm>
          <a:off x="467543" y="1196752"/>
          <a:ext cx="3312369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65205522"/>
              </p:ext>
            </p:extLst>
          </p:nvPr>
        </p:nvGraphicFramePr>
        <p:xfrm>
          <a:off x="3923928" y="1628800"/>
          <a:ext cx="5112568" cy="391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924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053" name="Прямоугольник 5"/>
          <p:cNvSpPr>
            <a:spLocks noChangeArrowheads="1"/>
          </p:cNvSpPr>
          <p:nvPr/>
        </p:nvSpPr>
        <p:spPr bwMode="auto">
          <a:xfrm>
            <a:off x="899592" y="1268760"/>
            <a:ext cx="7404621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3900" b="1" dirty="0">
                <a:latin typeface="Montserrat medium"/>
                <a:cs typeface="Times New Roman" panose="02020603050405020304" pitchFamily="18" charset="0"/>
              </a:rPr>
              <a:t> </a:t>
            </a:r>
            <a:endParaRPr lang="id-ID" altLang="ru-RU" sz="2400" b="1" dirty="0"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27380" y="1846180"/>
            <a:ext cx="6390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i="1" dirty="0" smtClean="0"/>
              <a:t>Уважаемые жители муниципального округа «Княжпогостский»!</a:t>
            </a:r>
          </a:p>
          <a:p>
            <a:pPr algn="just"/>
            <a:endParaRPr lang="ru-RU" i="1" dirty="0"/>
          </a:p>
          <a:p>
            <a:pPr algn="just"/>
            <a:r>
              <a:rPr lang="ru-RU" i="1" dirty="0" smtClean="0"/>
              <a:t>	«</a:t>
            </a:r>
            <a:r>
              <a:rPr lang="ru-RU" i="1" dirty="0"/>
              <a:t>Бюджет для граждан» – это информационный сборник, который познакомит жителей с бюджетом </a:t>
            </a:r>
            <a:r>
              <a:rPr lang="ru-RU" i="1" dirty="0" smtClean="0"/>
              <a:t>округа </a:t>
            </a:r>
            <a:r>
              <a:rPr lang="ru-RU" i="1" dirty="0"/>
              <a:t>на предстоящий период. В целях реализации принципа прозрачности (открытости) бюджетной системы Российской Федерации, мы постарались в доступной и понятной форме представить основные его параметры. 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240310" cy="230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6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39552" y="10501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дорожной и транспортной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системы»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2" y="1340768"/>
            <a:ext cx="226231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392" y="1340768"/>
            <a:ext cx="540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Транспортная доступность:</a:t>
            </a:r>
          </a:p>
          <a:p>
            <a:endParaRPr lang="en-US" dirty="0" smtClean="0"/>
          </a:p>
          <a:p>
            <a:r>
              <a:rPr lang="ru-RU" dirty="0" smtClean="0"/>
              <a:t>*</a:t>
            </a:r>
            <a:r>
              <a:rPr lang="ru-RU" i="1" dirty="0" smtClean="0"/>
              <a:t>Маршрут по г. Емва (41. Аэропорт- Устье Зад)- 9,8 млн. рублей</a:t>
            </a:r>
          </a:p>
          <a:p>
            <a:endParaRPr lang="ru-RU" i="1" dirty="0" smtClean="0"/>
          </a:p>
          <a:p>
            <a:r>
              <a:rPr lang="ru-RU" i="1" dirty="0" smtClean="0"/>
              <a:t>*Маршрут Емва- </a:t>
            </a:r>
            <a:r>
              <a:rPr lang="ru-RU" i="1" dirty="0" err="1" smtClean="0"/>
              <a:t>Серегово</a:t>
            </a:r>
            <a:r>
              <a:rPr lang="ru-RU" i="1" dirty="0" smtClean="0"/>
              <a:t>- 1,5 млн. рублей</a:t>
            </a:r>
          </a:p>
          <a:p>
            <a:endParaRPr lang="ru-RU" i="1" dirty="0" smtClean="0"/>
          </a:p>
          <a:p>
            <a:r>
              <a:rPr lang="ru-RU" i="1" dirty="0" smtClean="0"/>
              <a:t>*Маршрут </a:t>
            </a:r>
            <a:r>
              <a:rPr lang="ru-RU" i="1" dirty="0" err="1" smtClean="0"/>
              <a:t>межпоселенческий</a:t>
            </a:r>
            <a:r>
              <a:rPr lang="ru-RU" i="1" dirty="0" smtClean="0"/>
              <a:t>- 7,3 млн. рублей</a:t>
            </a:r>
          </a:p>
          <a:p>
            <a:endParaRPr lang="ru-RU" dirty="0"/>
          </a:p>
          <a:p>
            <a:endParaRPr lang="en-US" dirty="0" smtClean="0"/>
          </a:p>
          <a:p>
            <a:r>
              <a:rPr lang="ru-RU" dirty="0" smtClean="0"/>
              <a:t>Организация паромных переправ:</a:t>
            </a:r>
          </a:p>
          <a:p>
            <a:endParaRPr lang="en-US" dirty="0" smtClean="0"/>
          </a:p>
          <a:p>
            <a:r>
              <a:rPr lang="ru-RU" dirty="0" smtClean="0"/>
              <a:t>*</a:t>
            </a:r>
            <a:r>
              <a:rPr lang="ru-RU" i="1" dirty="0" smtClean="0"/>
              <a:t>Паромная переправа через р. </a:t>
            </a:r>
            <a:r>
              <a:rPr lang="ru-RU" i="1" dirty="0" err="1" smtClean="0"/>
              <a:t>Вымь</a:t>
            </a:r>
            <a:r>
              <a:rPr lang="ru-RU" i="1" dirty="0" smtClean="0"/>
              <a:t> с. </a:t>
            </a:r>
            <a:r>
              <a:rPr lang="ru-RU" i="1" dirty="0" err="1" smtClean="0"/>
              <a:t>Княжпогост</a:t>
            </a:r>
            <a:r>
              <a:rPr lang="ru-RU" i="1" dirty="0" smtClean="0"/>
              <a:t>- 7,0 млн.</a:t>
            </a:r>
            <a:r>
              <a:rPr lang="en-US" i="1" dirty="0" smtClean="0"/>
              <a:t> </a:t>
            </a:r>
            <a:r>
              <a:rPr lang="ru-RU" i="1" dirty="0" smtClean="0"/>
              <a:t>рублей</a:t>
            </a:r>
          </a:p>
          <a:p>
            <a:endParaRPr lang="ru-RU" i="1" dirty="0" smtClean="0"/>
          </a:p>
          <a:p>
            <a:r>
              <a:rPr lang="ru-RU" i="1" dirty="0" smtClean="0"/>
              <a:t>*Паромная переправа через р. </a:t>
            </a:r>
            <a:r>
              <a:rPr lang="ru-RU" i="1" dirty="0" err="1" smtClean="0"/>
              <a:t>Вымь</a:t>
            </a:r>
            <a:r>
              <a:rPr lang="ru-RU" i="1" dirty="0" smtClean="0"/>
              <a:t> с. </a:t>
            </a:r>
            <a:r>
              <a:rPr lang="ru-RU" i="1" dirty="0" err="1" smtClean="0"/>
              <a:t>Туръя</a:t>
            </a:r>
            <a:r>
              <a:rPr lang="ru-RU" i="1" dirty="0" smtClean="0"/>
              <a:t>- 7,0 млн.</a:t>
            </a:r>
            <a:r>
              <a:rPr lang="en-US" i="1" dirty="0" smtClean="0"/>
              <a:t> </a:t>
            </a:r>
            <a:r>
              <a:rPr lang="ru-RU" i="1" dirty="0" smtClean="0"/>
              <a:t>рублей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" y="4005064"/>
            <a:ext cx="3487034" cy="196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9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39552" y="10501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дорожной и транспортной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системы»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340768"/>
            <a:ext cx="848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Проведение ремонтных работ улично-дорожной сети:</a:t>
            </a:r>
          </a:p>
          <a:p>
            <a:endParaRPr lang="en-US" dirty="0" smtClean="0"/>
          </a:p>
          <a:p>
            <a:r>
              <a:rPr lang="ru-RU" dirty="0" smtClean="0"/>
              <a:t>* </a:t>
            </a:r>
            <a:r>
              <a:rPr lang="ru-RU" i="1" dirty="0" smtClean="0"/>
              <a:t>Ремонт </a:t>
            </a:r>
            <a:r>
              <a:rPr lang="ru-RU" i="1" dirty="0"/>
              <a:t>наплавного моста через р. Пожег, на сумму 1,2 млн. </a:t>
            </a:r>
            <a:r>
              <a:rPr lang="ru-RU" i="1" dirty="0" smtClean="0"/>
              <a:t>рублей</a:t>
            </a:r>
          </a:p>
          <a:p>
            <a:endParaRPr lang="ru-RU" i="1" dirty="0" smtClean="0"/>
          </a:p>
          <a:p>
            <a:r>
              <a:rPr lang="ru-RU" i="1" dirty="0" smtClean="0"/>
              <a:t>* Ремонт </a:t>
            </a:r>
            <a:r>
              <a:rPr lang="ru-RU" i="1" dirty="0"/>
              <a:t>участка автомобильной дороги в м. Совхоз </a:t>
            </a:r>
            <a:r>
              <a:rPr lang="ru-RU" i="1" dirty="0" smtClean="0"/>
              <a:t>на </a:t>
            </a:r>
            <a:r>
              <a:rPr lang="ru-RU" i="1" dirty="0"/>
              <a:t>сумму 1,0 млн. </a:t>
            </a:r>
            <a:r>
              <a:rPr lang="ru-RU" i="1" dirty="0" smtClean="0"/>
              <a:t>рублей</a:t>
            </a:r>
            <a:endParaRPr lang="ru-RU" i="1" dirty="0"/>
          </a:p>
          <a:p>
            <a:endParaRPr lang="ru-RU" i="1" dirty="0" smtClean="0"/>
          </a:p>
          <a:p>
            <a:r>
              <a:rPr lang="ru-RU" i="1" dirty="0" smtClean="0"/>
              <a:t>* Ремонт </a:t>
            </a:r>
            <a:r>
              <a:rPr lang="ru-RU" i="1" dirty="0"/>
              <a:t>участка дороги по ул. Куратова </a:t>
            </a:r>
            <a:r>
              <a:rPr lang="ru-RU" i="1" dirty="0" smtClean="0"/>
              <a:t>на </a:t>
            </a:r>
            <a:r>
              <a:rPr lang="ru-RU" i="1" dirty="0"/>
              <a:t>сумму </a:t>
            </a:r>
            <a:r>
              <a:rPr lang="ru-RU" i="1" dirty="0" smtClean="0"/>
              <a:t>0,5 млн. рублей</a:t>
            </a:r>
            <a:endParaRPr lang="ru-RU" i="1" dirty="0"/>
          </a:p>
          <a:p>
            <a:endParaRPr lang="ru-RU" i="1" dirty="0" smtClean="0"/>
          </a:p>
          <a:p>
            <a:r>
              <a:rPr lang="ru-RU" i="1" dirty="0" smtClean="0"/>
              <a:t>* Ремонт </a:t>
            </a:r>
            <a:r>
              <a:rPr lang="ru-RU" i="1" dirty="0"/>
              <a:t>проезда от ул. </a:t>
            </a:r>
            <a:r>
              <a:rPr lang="ru-RU" i="1" dirty="0" err="1"/>
              <a:t>Сенюкова</a:t>
            </a:r>
            <a:r>
              <a:rPr lang="ru-RU" i="1" dirty="0"/>
              <a:t> до ул. Транспортная на сумму 1,0 млн. </a:t>
            </a:r>
            <a:r>
              <a:rPr lang="ru-RU" i="1" dirty="0" smtClean="0"/>
              <a:t>рублей</a:t>
            </a:r>
            <a:endParaRPr lang="ru-RU" i="1" dirty="0"/>
          </a:p>
          <a:p>
            <a:endParaRPr lang="ru-RU" i="1" dirty="0" smtClean="0"/>
          </a:p>
          <a:p>
            <a:r>
              <a:rPr lang="ru-RU" i="1" dirty="0" smtClean="0"/>
              <a:t>* Ямочный </a:t>
            </a:r>
            <a:r>
              <a:rPr lang="ru-RU" i="1" dirty="0"/>
              <a:t>ремонт и ремонт «картами» ул. Хвойная на сумму 1,0 млн. </a:t>
            </a:r>
            <a:r>
              <a:rPr lang="ru-RU" i="1" dirty="0" smtClean="0"/>
              <a:t>рублей</a:t>
            </a:r>
            <a:endParaRPr lang="ru-RU" i="1" dirty="0"/>
          </a:p>
          <a:p>
            <a:endParaRPr lang="ru-RU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11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39552" y="-321898"/>
            <a:ext cx="8243887" cy="1342419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Развитие жилищного развития и жилищно-коммунального хозяйства»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83488984"/>
              </p:ext>
            </p:extLst>
          </p:nvPr>
        </p:nvGraphicFramePr>
        <p:xfrm>
          <a:off x="467543" y="1196751"/>
          <a:ext cx="3312369" cy="502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6594839"/>
              </p:ext>
            </p:extLst>
          </p:nvPr>
        </p:nvGraphicFramePr>
        <p:xfrm>
          <a:off x="3923928" y="1628800"/>
          <a:ext cx="5112568" cy="391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851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18592" y="0"/>
            <a:ext cx="8243887" cy="1342419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жилищного развития и жилищно-коммунального хозяйства»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340768"/>
            <a:ext cx="848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2026 году планируется приобрести благоустроенные квартиры для льготной категории граждан, не менее 5 жилых помещений на сумму 6,1 млн. рублей</a:t>
            </a:r>
          </a:p>
          <a:p>
            <a:endParaRPr lang="ru-RU" dirty="0"/>
          </a:p>
          <a:p>
            <a:r>
              <a:rPr lang="ru-RU" dirty="0" smtClean="0"/>
              <a:t>В 2026 году планируется приобрести 3 благоустроенные квартиры для переселения граждан из ветхого и аварийного жилищного фонда на сумму 3,0 млн. рублей</a:t>
            </a:r>
            <a:endParaRPr lang="ru-RU" dirty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63724"/>
            <a:ext cx="2744238" cy="274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363724"/>
            <a:ext cx="3905303" cy="274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85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39552" y="10501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Развитие образования»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15043374"/>
              </p:ext>
            </p:extLst>
          </p:nvPr>
        </p:nvGraphicFramePr>
        <p:xfrm>
          <a:off x="107503" y="1020522"/>
          <a:ext cx="4452829" cy="5203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56968094"/>
              </p:ext>
            </p:extLst>
          </p:nvPr>
        </p:nvGraphicFramePr>
        <p:xfrm>
          <a:off x="4427984" y="1844824"/>
          <a:ext cx="4608512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851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18592" y="188640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образования»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268011"/>
            <a:ext cx="848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Оказание в сфере образовательных услуг осуществляют: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27987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88" y="1394500"/>
            <a:ext cx="282257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04" y="1437228"/>
            <a:ext cx="2974975" cy="227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2747" y="3429000"/>
            <a:ext cx="83755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Arial" charset="0"/>
              <a:buChar char="•"/>
            </a:pPr>
            <a:r>
              <a:rPr lang="ru-RU" b="1" i="1" dirty="0" smtClean="0">
                <a:latin typeface="Trebuchet MS"/>
              </a:rPr>
              <a:t>6 </a:t>
            </a:r>
            <a:r>
              <a:rPr lang="ru-RU" b="1" i="1" dirty="0">
                <a:latin typeface="Trebuchet MS"/>
              </a:rPr>
              <a:t>общеобразовательных учреждений</a:t>
            </a:r>
          </a:p>
          <a:p>
            <a:pPr marL="274320" lvl="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Arial" charset="0"/>
              <a:buChar char="•"/>
            </a:pPr>
            <a:r>
              <a:rPr lang="ru-RU" b="1" i="1" dirty="0">
                <a:latin typeface="Trebuchet MS"/>
              </a:rPr>
              <a:t>3</a:t>
            </a:r>
            <a:r>
              <a:rPr lang="ru-RU" b="1" i="1" dirty="0" smtClean="0">
                <a:latin typeface="Trebuchet MS"/>
              </a:rPr>
              <a:t> </a:t>
            </a:r>
            <a:r>
              <a:rPr lang="ru-RU" b="1" i="1" dirty="0">
                <a:latin typeface="Trebuchet MS"/>
              </a:rPr>
              <a:t>дошкольных учреждений   </a:t>
            </a:r>
            <a:endParaRPr lang="ru-RU" b="1" i="1" dirty="0" smtClean="0">
              <a:latin typeface="Trebuchet MS"/>
            </a:endParaRPr>
          </a:p>
          <a:p>
            <a:pPr marL="274320" lvl="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Arial" charset="0"/>
              <a:buChar char="•"/>
            </a:pPr>
            <a:r>
              <a:rPr lang="ru-RU" b="1" i="1" dirty="0" smtClean="0">
                <a:latin typeface="Trebuchet MS"/>
              </a:rPr>
              <a:t>1 </a:t>
            </a:r>
            <a:r>
              <a:rPr lang="ru-RU" b="1" i="1" dirty="0">
                <a:latin typeface="Trebuchet MS"/>
              </a:rPr>
              <a:t>учреждение </a:t>
            </a:r>
            <a:r>
              <a:rPr lang="ru-RU" b="1" i="1" dirty="0" smtClean="0">
                <a:latin typeface="Trebuchet MS"/>
              </a:rPr>
              <a:t>дополнительного образования</a:t>
            </a:r>
            <a:endParaRPr lang="ru-RU" b="1" i="1" dirty="0"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5" y="4653136"/>
            <a:ext cx="884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Выполнение дорожной карты: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Заработная плата работников общеобразовательных организаций- 63 673 рубля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Заработная плата работников дошкольного образования- 50 262 рубля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Заработная плата работников дополнительного образования- 49 887 рублей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18592" y="332399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образования»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220486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В 2026 году будет открыт центр </a:t>
            </a:r>
            <a:r>
              <a:rPr lang="ru-RU" sz="1200" dirty="0"/>
              <a:t>для </a:t>
            </a:r>
            <a:r>
              <a:rPr lang="ru-RU" sz="1200" dirty="0" smtClean="0"/>
              <a:t>молодежи.</a:t>
            </a:r>
          </a:p>
          <a:p>
            <a:pPr algn="just"/>
            <a:r>
              <a:rPr lang="ru-RU" sz="1200" dirty="0" smtClean="0"/>
              <a:t>В </a:t>
            </a:r>
            <a:r>
              <a:rPr lang="ru-RU" sz="1200" dirty="0"/>
              <a:t>2025 году проведены ремонтные работы, закуплено оборудование, </a:t>
            </a:r>
            <a:r>
              <a:rPr lang="ru-RU" sz="1200" dirty="0" smtClean="0"/>
              <a:t>мебель. </a:t>
            </a:r>
            <a:endParaRPr lang="ru-RU" sz="1200" dirty="0"/>
          </a:p>
          <a:p>
            <a:pPr algn="ctr"/>
            <a:endParaRPr lang="ru-RU" sz="1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3" y="3744037"/>
            <a:ext cx="283286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3140968"/>
            <a:ext cx="51985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Предоставлена компенсации родителям (законным представителям) платы за присмотр и уход за детьми, посещающими образовательные организации реализующие образовательную программу дошкольного образования в размере </a:t>
            </a:r>
            <a:r>
              <a:rPr lang="ru-RU" sz="1200" dirty="0" smtClean="0"/>
              <a:t>1,9 млн. рублей.</a:t>
            </a:r>
          </a:p>
          <a:p>
            <a:endParaRPr lang="ru-RU" sz="1200" dirty="0"/>
          </a:p>
          <a:p>
            <a:r>
              <a:rPr lang="ru-RU" sz="1200" dirty="0"/>
              <a:t>В </a:t>
            </a:r>
            <a:r>
              <a:rPr lang="ru-RU" sz="1200" dirty="0" smtClean="0"/>
              <a:t>2026 </a:t>
            </a:r>
            <a:r>
              <a:rPr lang="ru-RU" sz="1200" dirty="0"/>
              <a:t>году численность детей, охваченных отдыхом в каникулярное время, составило </a:t>
            </a:r>
            <a:r>
              <a:rPr lang="ru-RU" sz="1200" dirty="0" smtClean="0"/>
              <a:t>887 человек</a:t>
            </a:r>
            <a:r>
              <a:rPr lang="ru-RU" sz="1200" dirty="0"/>
              <a:t>, в том числе 250 детей, находящихся в трудной жизненной ситуации. На данные цели израсходовано </a:t>
            </a:r>
            <a:r>
              <a:rPr lang="ru-RU" sz="1200" dirty="0" smtClean="0"/>
              <a:t>1,2 млн. рублей.</a:t>
            </a:r>
          </a:p>
          <a:p>
            <a:endParaRPr lang="ru-RU" sz="1200" dirty="0"/>
          </a:p>
          <a:p>
            <a:endParaRPr lang="ru-RU" sz="1200" dirty="0" smtClean="0"/>
          </a:p>
          <a:p>
            <a:r>
              <a:rPr lang="ru-RU" sz="1200" dirty="0" smtClean="0"/>
              <a:t>В 2026 году будет охвачено </a:t>
            </a:r>
            <a:r>
              <a:rPr lang="ru-RU" sz="1200" dirty="0"/>
              <a:t>бесплатным горячим питанием </a:t>
            </a:r>
            <a:r>
              <a:rPr lang="ru-RU" sz="1200" dirty="0" smtClean="0"/>
              <a:t>628 </a:t>
            </a:r>
            <a:r>
              <a:rPr lang="ru-RU" sz="1200" dirty="0"/>
              <a:t>учащихся по  установленной норме </a:t>
            </a:r>
            <a:r>
              <a:rPr lang="ru-RU" sz="1200" dirty="0" smtClean="0"/>
              <a:t>82,0 </a:t>
            </a:r>
            <a:r>
              <a:rPr lang="ru-RU" sz="1200" dirty="0"/>
              <a:t>рублей в день посещения занятий. Всего было израсходовано </a:t>
            </a:r>
            <a:r>
              <a:rPr lang="ru-RU" sz="1200" dirty="0" smtClean="0"/>
              <a:t>8,8 млн. </a:t>
            </a:r>
            <a:r>
              <a:rPr lang="ru-RU" sz="1200" dirty="0"/>
              <a:t>рублей</a:t>
            </a:r>
          </a:p>
          <a:p>
            <a:endParaRPr lang="ru-RU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94149"/>
            <a:ext cx="2491482" cy="174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29716" y="4089"/>
            <a:ext cx="8928992" cy="677621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«Развитие отрасли культура»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19983497"/>
              </p:ext>
            </p:extLst>
          </p:nvPr>
        </p:nvGraphicFramePr>
        <p:xfrm>
          <a:off x="107503" y="681710"/>
          <a:ext cx="4386709" cy="554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69374187"/>
              </p:ext>
            </p:extLst>
          </p:nvPr>
        </p:nvGraphicFramePr>
        <p:xfrm>
          <a:off x="4507052" y="1556792"/>
          <a:ext cx="4608512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3070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18592" y="188640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отрасли культура»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268011"/>
            <a:ext cx="848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Оказание в сфере культурно-досуговых услуг осуществляют:</a:t>
            </a:r>
          </a:p>
          <a:p>
            <a:r>
              <a:rPr lang="ru-RU" dirty="0"/>
              <a:t> </a:t>
            </a:r>
            <a:r>
              <a:rPr lang="ru-RU" dirty="0" smtClean="0"/>
              <a:t>*МАУ </a:t>
            </a:r>
            <a:r>
              <a:rPr lang="ru-RU" dirty="0"/>
              <a:t>«Княжпогостский РДК» и </a:t>
            </a:r>
            <a:r>
              <a:rPr lang="ru-RU" dirty="0" smtClean="0"/>
              <a:t>его 9 филиалов</a:t>
            </a:r>
          </a:p>
          <a:p>
            <a:r>
              <a:rPr lang="ru-RU" dirty="0" smtClean="0"/>
              <a:t> *МАУ </a:t>
            </a:r>
            <a:r>
              <a:rPr lang="ru-RU" dirty="0"/>
              <a:t>ДО «ДШИ г. Емва»     </a:t>
            </a:r>
            <a:endParaRPr lang="ru-RU" dirty="0" smtClean="0"/>
          </a:p>
          <a:p>
            <a:r>
              <a:rPr lang="ru-RU" dirty="0" smtClean="0"/>
              <a:t> *МБУ </a:t>
            </a:r>
            <a:r>
              <a:rPr lang="ru-RU" dirty="0" err="1"/>
              <a:t>Княжпогостская</a:t>
            </a:r>
            <a:r>
              <a:rPr lang="ru-RU" dirty="0"/>
              <a:t> МЦБС</a:t>
            </a:r>
          </a:p>
          <a:p>
            <a:r>
              <a:rPr lang="ru-RU" dirty="0" smtClean="0"/>
              <a:t> *МБУ </a:t>
            </a:r>
            <a:r>
              <a:rPr lang="ru-RU" dirty="0"/>
              <a:t>«РИКМ»                                                    </a:t>
            </a:r>
            <a:endParaRPr lang="ru-RU" dirty="0" smtClean="0"/>
          </a:p>
          <a:p>
            <a:r>
              <a:rPr lang="ru-RU" dirty="0" smtClean="0"/>
              <a:t> *МБУ </a:t>
            </a:r>
            <a:r>
              <a:rPr lang="ru-RU" dirty="0"/>
              <a:t>«Центр ХТО»   </a:t>
            </a:r>
            <a:endParaRPr lang="ru-RU" dirty="0" smtClean="0"/>
          </a:p>
          <a:p>
            <a:r>
              <a:rPr lang="ru-RU" dirty="0" smtClean="0"/>
              <a:t> *МАУ </a:t>
            </a:r>
            <a:r>
              <a:rPr lang="ru-RU" dirty="0"/>
              <a:t>Княжпогостский ЦНК» </a:t>
            </a:r>
          </a:p>
          <a:p>
            <a:pPr algn="ctr"/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52747" y="3429000"/>
            <a:ext cx="8375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Arial" charset="0"/>
              <a:buChar char="•"/>
            </a:pPr>
            <a:endParaRPr lang="ru-RU" b="1" i="1" dirty="0"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5" y="4653136"/>
            <a:ext cx="884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Выполнение дорожной карты:</a:t>
            </a:r>
          </a:p>
          <a:p>
            <a:r>
              <a:rPr lang="ru-RU" dirty="0" smtClean="0"/>
              <a:t>Заработная плата работников отрасли «Культура»- 56 404 рубля</a:t>
            </a:r>
          </a:p>
          <a:p>
            <a:r>
              <a:rPr lang="ru-RU" dirty="0" smtClean="0"/>
              <a:t>Заработная плата работников дополнительного образования- 49 887 рублей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4511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356993"/>
            <a:ext cx="2419092" cy="139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0783"/>
            <a:ext cx="1975803" cy="139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3"/>
            <a:ext cx="1612458" cy="142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9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18592" y="188640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отрасли культура»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747" y="3429000"/>
            <a:ext cx="8375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Arial" charset="0"/>
              <a:buChar char="•"/>
            </a:pPr>
            <a:endParaRPr lang="ru-RU" b="1" i="1" dirty="0">
              <a:latin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111" y="1198660"/>
            <a:ext cx="7632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2026 году выделено </a:t>
            </a:r>
            <a:r>
              <a:rPr lang="en-US" dirty="0" smtClean="0"/>
              <a:t>3,2 </a:t>
            </a:r>
            <a:r>
              <a:rPr lang="ru-RU" dirty="0" smtClean="0"/>
              <a:t>млн. рублей на укрепление материально-технической базы учреждений:</a:t>
            </a:r>
          </a:p>
          <a:p>
            <a:pPr algn="ctr"/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i="1" dirty="0" smtClean="0"/>
              <a:t>Звуковое и световое оборудование- 1,8 млн. рублей</a:t>
            </a:r>
          </a:p>
          <a:p>
            <a:pPr marL="285750" indent="-285750">
              <a:buFontTx/>
              <a:buChar char="-"/>
            </a:pPr>
            <a:r>
              <a:rPr lang="ru-RU" i="1" dirty="0" smtClean="0"/>
              <a:t>Мебель- 0,3 млн. рублей</a:t>
            </a:r>
          </a:p>
          <a:p>
            <a:pPr marL="285750" indent="-285750">
              <a:buFontTx/>
              <a:buChar char="-"/>
            </a:pPr>
            <a:r>
              <a:rPr lang="ru-RU" i="1" dirty="0" smtClean="0"/>
              <a:t>Одежда для сцены- 0,5 млн. рублей</a:t>
            </a:r>
            <a:endParaRPr lang="en-US" i="1" dirty="0" smtClean="0"/>
          </a:p>
          <a:p>
            <a:pPr marL="285750" indent="-285750">
              <a:buFontTx/>
              <a:buChar char="-"/>
            </a:pPr>
            <a:r>
              <a:rPr lang="en-US" i="1" dirty="0" smtClean="0"/>
              <a:t>C</a:t>
            </a:r>
            <a:r>
              <a:rPr lang="ru-RU" i="1" dirty="0" err="1" smtClean="0"/>
              <a:t>тенды</a:t>
            </a:r>
            <a:r>
              <a:rPr lang="ru-RU" i="1" dirty="0" smtClean="0"/>
              <a:t>, витрины-0,3 млн. рублей</a:t>
            </a:r>
          </a:p>
          <a:p>
            <a:pPr marL="285750" indent="-285750">
              <a:buFontTx/>
              <a:buChar char="-"/>
            </a:pPr>
            <a:r>
              <a:rPr lang="ru-RU" i="1" dirty="0" smtClean="0"/>
              <a:t>Система аудиогида- 0,2 млн. рублей</a:t>
            </a:r>
          </a:p>
          <a:p>
            <a:pPr marL="285750" indent="-285750">
              <a:buFontTx/>
              <a:buChar char="-"/>
            </a:pP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67844" y="3559963"/>
            <a:ext cx="878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2026 году на проведение культурно-массовых мероприятий запланировано- 3,7 млн. рублей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87" y="4221088"/>
            <a:ext cx="2469759" cy="185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86" y="4221088"/>
            <a:ext cx="3168635" cy="178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9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758825" y="277813"/>
            <a:ext cx="8315325" cy="3048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1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КРАТКИЙ СЛОВАРЬ ТЕРМИНОВ И ПОНЯТИЙ</a:t>
            </a:r>
            <a:endParaRPr lang="ru-RU" sz="21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92696"/>
            <a:ext cx="8352928" cy="61863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ДОХОДЫ БЮДЖЕТА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indent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поступающие от населения, организаций, учреждений в бюджет денежные средства в виде: </a:t>
            </a:r>
          </a:p>
          <a:p>
            <a:pPr marL="808435" algn="just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налогов; </a:t>
            </a:r>
          </a:p>
          <a:p>
            <a:pPr marL="808435" algn="just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неналоговых поступлений (пошлины, доходы от продажи имущества, штрафы и т.п.);</a:t>
            </a:r>
          </a:p>
          <a:p>
            <a:pPr marL="808435" algn="just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безвозмездных поступлений (дотации, субсидии, субвенции, иные межбюджетные трансферты из других бюджетов бюджетной системы Российской Федерации); </a:t>
            </a:r>
          </a:p>
          <a:p>
            <a:pPr marL="808435" algn="just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доходов от предпринимательской деятельности бюджетных организаций. Кредиты, доходы от выпуска ценных бумаг, полученные государством (органами местного самоуправления), не включаются в состав доходов.</a:t>
            </a: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РАСХОДЫ БЮДЖЕТА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бюджета;</a:t>
            </a: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РАСХОДНОЕ ОБЯЗАТЕЛЬСТВО</a:t>
            </a:r>
            <a:r>
              <a:rPr lang="ru-RU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обязанность выплатить денежные средства из соответствующего бюджета.</a:t>
            </a: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ДЕФИЦИТ БЮДЖЕТА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превышение расходов бюджета над его доходами.</a:t>
            </a:r>
            <a:endParaRPr lang="en-US" sz="1200" b="1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ПРОФИЦИТ БЮДЖЕТА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indent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превышение доходов бюджета над его расходами.</a:t>
            </a: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МЕЖБЮДЖЕТНЫЕ ТРАНСФЕРТЫ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денежные средства, перечисляемые из одного бюджета бюджетной системы Российской Федерации другому бюджету.</a:t>
            </a: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ДОТАЦИИ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без установления направлений их использования.</a:t>
            </a: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СУБВЕНЦИИ</a:t>
            </a:r>
            <a:r>
              <a:rPr lang="ru-RU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на финансирование делегированных публично-правовым образованием полномочий.</a:t>
            </a:r>
            <a:endParaRPr lang="en-US" sz="12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95836" y="-328310"/>
            <a:ext cx="8928992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«Развитие физической культуры и спорта»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90480356"/>
              </p:ext>
            </p:extLst>
          </p:nvPr>
        </p:nvGraphicFramePr>
        <p:xfrm>
          <a:off x="107503" y="681710"/>
          <a:ext cx="4386709" cy="554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13553280"/>
              </p:ext>
            </p:extLst>
          </p:nvPr>
        </p:nvGraphicFramePr>
        <p:xfrm>
          <a:off x="4507052" y="1556792"/>
          <a:ext cx="4608512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5196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518592" y="188640"/>
            <a:ext cx="8243887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«Развитие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физической культуры и спорта»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747" y="3429000"/>
            <a:ext cx="8375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Arial" charset="0"/>
              <a:buChar char="•"/>
            </a:pPr>
            <a:endParaRPr lang="ru-RU" b="1" i="1" dirty="0">
              <a:latin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2026 году выделено 1,0</a:t>
            </a:r>
            <a:r>
              <a:rPr lang="en-US" dirty="0" smtClean="0"/>
              <a:t> </a:t>
            </a:r>
            <a:r>
              <a:rPr lang="ru-RU" dirty="0" err="1" smtClean="0"/>
              <a:t>млн.рублей</a:t>
            </a:r>
            <a:r>
              <a:rPr lang="ru-RU" dirty="0" smtClean="0"/>
              <a:t> на проведение спортивно-массовых мероприятий: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66416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31" y="2263302"/>
            <a:ext cx="3524608" cy="23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38998"/>
            <a:ext cx="2716495" cy="248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3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95836" y="-328310"/>
            <a:ext cx="8928992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«Развитие муниципального управления»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68457951"/>
              </p:ext>
            </p:extLst>
          </p:nvPr>
        </p:nvGraphicFramePr>
        <p:xfrm>
          <a:off x="107503" y="681710"/>
          <a:ext cx="4386709" cy="554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02124593"/>
              </p:ext>
            </p:extLst>
          </p:nvPr>
        </p:nvGraphicFramePr>
        <p:xfrm>
          <a:off x="4507052" y="1556792"/>
          <a:ext cx="4608512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0442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95836" y="-328310"/>
            <a:ext cx="8928992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«Профилактика правонарушений и обеспечение безопасности»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80908274"/>
              </p:ext>
            </p:extLst>
          </p:nvPr>
        </p:nvGraphicFramePr>
        <p:xfrm>
          <a:off x="107503" y="681710"/>
          <a:ext cx="4386709" cy="554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18691112"/>
              </p:ext>
            </p:extLst>
          </p:nvPr>
        </p:nvGraphicFramePr>
        <p:xfrm>
          <a:off x="4507052" y="1556792"/>
          <a:ext cx="4608512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8585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95836" y="4089"/>
            <a:ext cx="8928992" cy="677621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«Социальная защита населения»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01673929"/>
              </p:ext>
            </p:extLst>
          </p:nvPr>
        </p:nvGraphicFramePr>
        <p:xfrm>
          <a:off x="107503" y="681710"/>
          <a:ext cx="4386709" cy="554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80183947"/>
              </p:ext>
            </p:extLst>
          </p:nvPr>
        </p:nvGraphicFramePr>
        <p:xfrm>
          <a:off x="4507052" y="1556792"/>
          <a:ext cx="4608512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7910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95836" y="-8270"/>
            <a:ext cx="8928992" cy="101002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Расходная часть бюджета на 2026-2028 годы, </a:t>
            </a:r>
            <a:r>
              <a:rPr lang="ru-RU" sz="2400" dirty="0" err="1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млн.рублей</a:t>
            </a:r>
            <a:endParaRPr lang="en-US" sz="2400" dirty="0" smtClean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программа «Формирование современной городской среды»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19146828"/>
              </p:ext>
            </p:extLst>
          </p:nvPr>
        </p:nvGraphicFramePr>
        <p:xfrm>
          <a:off x="107503" y="1001750"/>
          <a:ext cx="4386709" cy="522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48470198"/>
              </p:ext>
            </p:extLst>
          </p:nvPr>
        </p:nvGraphicFramePr>
        <p:xfrm>
          <a:off x="4507052" y="1556792"/>
          <a:ext cx="4608512" cy="370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9861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bject 8"/>
          <p:cNvSpPr txBox="1">
            <a:spLocks/>
          </p:cNvSpPr>
          <p:nvPr/>
        </p:nvSpPr>
        <p:spPr>
          <a:xfrm>
            <a:off x="1193800" y="261938"/>
            <a:ext cx="7699375" cy="288925"/>
          </a:xfrm>
          <a:prstGeom prst="rect">
            <a:avLst/>
          </a:prstGeom>
          <a:solidFill>
            <a:srgbClr val="99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ctr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271463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b="1" spc="-1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МЕРОПРИЯТИЯ, </a:t>
            </a:r>
            <a:r>
              <a:rPr lang="ru-RU" sz="1600" b="1" spc="-1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600" b="1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4" name="Схема 123"/>
          <p:cNvGraphicFramePr/>
          <p:nvPr>
            <p:extLst>
              <p:ext uri="{D42A27DB-BD31-4B8C-83A1-F6EECF244321}">
                <p14:modId xmlns:p14="http://schemas.microsoft.com/office/powerpoint/2010/main" val="3493322259"/>
              </p:ext>
            </p:extLst>
          </p:nvPr>
        </p:nvGraphicFramePr>
        <p:xfrm>
          <a:off x="35496" y="2996953"/>
          <a:ext cx="894174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352" y="6250510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19317318"/>
              </p:ext>
            </p:extLst>
          </p:nvPr>
        </p:nvGraphicFramePr>
        <p:xfrm>
          <a:off x="1475656" y="550863"/>
          <a:ext cx="6840760" cy="2590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104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bject 8"/>
          <p:cNvSpPr txBox="1">
            <a:spLocks/>
          </p:cNvSpPr>
          <p:nvPr/>
        </p:nvSpPr>
        <p:spPr>
          <a:xfrm>
            <a:off x="1193800" y="261938"/>
            <a:ext cx="7699375" cy="288925"/>
          </a:xfrm>
          <a:prstGeom prst="rect">
            <a:avLst/>
          </a:prstGeom>
          <a:solidFill>
            <a:srgbClr val="99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ctr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dk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271463"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800" b="1" spc="-1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долг, </a:t>
            </a:r>
            <a:r>
              <a:rPr lang="ru-RU" sz="1600" b="1" spc="-1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600" b="1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352" y="6250510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65482524"/>
              </p:ext>
            </p:extLst>
          </p:nvPr>
        </p:nvGraphicFramePr>
        <p:xfrm>
          <a:off x="1403648" y="1052736"/>
          <a:ext cx="6840760" cy="2590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9" y="6277893"/>
            <a:ext cx="9144000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6" y="188640"/>
            <a:ext cx="8243887" cy="3175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Инициативное бюджетирование на 2026-2028 годы</a:t>
            </a:r>
            <a:endParaRPr lang="ru-RU" sz="22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156934"/>
              </p:ext>
            </p:extLst>
          </p:nvPr>
        </p:nvGraphicFramePr>
        <p:xfrm>
          <a:off x="4355976" y="562930"/>
          <a:ext cx="4680520" cy="574232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99340">
                  <a:extLst>
                    <a:ext uri="{9D8B030D-6E8A-4147-A177-3AD203B41FA5}"/>
                  </a:extLst>
                </a:gridCol>
                <a:gridCol w="881838">
                  <a:extLst>
                    <a:ext uri="{9D8B030D-6E8A-4147-A177-3AD203B41FA5}"/>
                  </a:extLst>
                </a:gridCol>
                <a:gridCol w="949671">
                  <a:extLst>
                    <a:ext uri="{9D8B030D-6E8A-4147-A177-3AD203B41FA5}"/>
                  </a:extLst>
                </a:gridCol>
                <a:gridCol w="949671">
                  <a:extLst>
                    <a:ext uri="{9D8B030D-6E8A-4147-A177-3AD203B41FA5}"/>
                  </a:extLst>
                </a:gridCol>
              </a:tblGrid>
              <a:tr h="2034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lang="ru-RU" sz="1200" b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расходования 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7" marR="7147" marT="952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7" marR="7147" marT="952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98119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9" marR="9529" marT="95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        факт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7" marR="7147" marT="952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  оценка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7" marR="7147" marT="952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        план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7" marR="7147" marT="952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0" indent="176213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 6,682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 1,879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0" indent="176213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 0,895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проекта 1,801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         0,891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176213" indent="0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дорожная деятельность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проекта 4,453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проекта- 4,450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</a:t>
                      </a:r>
                    </a:p>
                    <a:p>
                      <a:pPr algn="r" rtl="0" fontAlgn="b"/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2,224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0" indent="176213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 3,375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проекта 2,228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0" indent="176213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Предпринимательство / сельское хозяйство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 2,174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3,525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176213" indent="0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Природоохранные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проекта 1,341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176213" indent="0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ХВС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 3,341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 3,072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0,487 </a:t>
                      </a:r>
                      <a:r>
                        <a:rPr lang="ru-RU" sz="12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92835">
                <a:tc>
                  <a:txBody>
                    <a:bodyPr/>
                    <a:lstStyle/>
                    <a:p>
                      <a:pPr marL="176213" indent="0" algn="l" rtl="0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занятость населения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проект 0,900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проекта 1,879 </a:t>
                      </a:r>
                      <a:r>
                        <a:rPr lang="ru-RU" sz="12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народные проекты</a:t>
                      </a: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19,646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18,824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7,128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8988" name="Прямоугольник 13"/>
          <p:cNvSpPr>
            <a:spLocks noChangeArrowheads="1"/>
          </p:cNvSpPr>
          <p:nvPr/>
        </p:nvSpPr>
        <p:spPr bwMode="auto">
          <a:xfrm>
            <a:off x="76200" y="5294313"/>
            <a:ext cx="31861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rgbClr val="000000"/>
                </a:solidFill>
                <a:latin typeface="Montserrat medium"/>
                <a:cs typeface="Times New Roman" panose="02020603050405020304" pitchFamily="18" charset="0"/>
              </a:rPr>
              <a:t>СТРУКТУРА РАСХОДОВ БЮДЖЕТА </a:t>
            </a:r>
            <a:r>
              <a:rPr lang="ru-RU" altLang="ru-RU" sz="1200" dirty="0" smtClean="0">
                <a:solidFill>
                  <a:srgbClr val="000000"/>
                </a:solidFill>
                <a:latin typeface="Montserrat medium"/>
                <a:cs typeface="Times New Roman" panose="02020603050405020304" pitchFamily="18" charset="0"/>
              </a:rPr>
              <a:t>ПО </a:t>
            </a:r>
            <a:r>
              <a:rPr lang="ru-RU" altLang="ru-RU" sz="1200" dirty="0">
                <a:solidFill>
                  <a:srgbClr val="000000"/>
                </a:solidFill>
                <a:latin typeface="Montserrat medium"/>
                <a:cs typeface="Times New Roman" panose="02020603050405020304" pitchFamily="18" charset="0"/>
              </a:rPr>
              <a:t>НАПРАВЛЕНИЯМ НАРОДНЫХ </a:t>
            </a:r>
            <a:r>
              <a:rPr lang="ru-RU" altLang="ru-RU" sz="1200" dirty="0" smtClean="0">
                <a:solidFill>
                  <a:srgbClr val="000000"/>
                </a:solidFill>
                <a:latin typeface="Montserrat medium"/>
                <a:cs typeface="Times New Roman" panose="02020603050405020304" pitchFamily="18" charset="0"/>
              </a:rPr>
              <a:t>ПРОЕКТОВ «БЮДЖЕТ ДЛЯ ГРАЖДАН» </a:t>
            </a:r>
            <a:r>
              <a:rPr lang="ru-RU" altLang="ru-RU" sz="1200" dirty="0">
                <a:solidFill>
                  <a:srgbClr val="000000"/>
                </a:solidFill>
                <a:latin typeface="Montserrat medium"/>
                <a:cs typeface="Times New Roman" panose="02020603050405020304" pitchFamily="18" charset="0"/>
              </a:rPr>
              <a:t>В </a:t>
            </a:r>
            <a:r>
              <a:rPr lang="ru-RU" altLang="ru-RU" sz="1200" dirty="0" smtClean="0">
                <a:solidFill>
                  <a:srgbClr val="000000"/>
                </a:solidFill>
                <a:latin typeface="Montserrat medium"/>
                <a:cs typeface="Times New Roman" panose="02020603050405020304" pitchFamily="18" charset="0"/>
              </a:rPr>
              <a:t>2026 </a:t>
            </a:r>
            <a:r>
              <a:rPr lang="ru-RU" altLang="ru-RU" sz="1200" dirty="0">
                <a:solidFill>
                  <a:srgbClr val="000000"/>
                </a:solidFill>
                <a:latin typeface="Montserrat medium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41977456"/>
              </p:ext>
            </p:extLst>
          </p:nvPr>
        </p:nvGraphicFramePr>
        <p:xfrm>
          <a:off x="76200" y="692696"/>
          <a:ext cx="420776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9" y="6277893"/>
            <a:ext cx="9144000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6" y="188640"/>
            <a:ext cx="8243887" cy="3175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Инициативное бюджетирование на 2026-2028 годы</a:t>
            </a:r>
            <a:endParaRPr lang="ru-RU" sz="22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98072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Народный проект «Бюджет для граждан» </a:t>
            </a:r>
          </a:p>
          <a:p>
            <a:pPr algn="ctr"/>
            <a:r>
              <a:rPr lang="ru-RU" dirty="0" smtClean="0"/>
              <a:t>в сфере «Образование»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6" y="1649939"/>
            <a:ext cx="4417293" cy="299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5" y="1649940"/>
            <a:ext cx="4475187" cy="299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035" y="5085184"/>
            <a:ext cx="898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Ремонт актового зала в здании МБОУ «СОШ </a:t>
            </a:r>
            <a:r>
              <a:rPr lang="ru-RU" dirty="0" err="1" smtClean="0"/>
              <a:t>пгт</a:t>
            </a:r>
            <a:r>
              <a:rPr lang="ru-RU" dirty="0" smtClean="0"/>
              <a:t>. </a:t>
            </a:r>
            <a:r>
              <a:rPr lang="ru-RU" dirty="0" err="1" smtClean="0"/>
              <a:t>Синдор</a:t>
            </a:r>
            <a:r>
              <a:rPr lang="ru-RU" dirty="0" smtClean="0"/>
              <a:t>» </a:t>
            </a:r>
          </a:p>
          <a:p>
            <a:pPr algn="ctr"/>
            <a:r>
              <a:rPr lang="ru-RU" dirty="0" smtClean="0"/>
              <a:t>на сумму 891,589 </a:t>
            </a:r>
            <a:r>
              <a:rPr lang="ru-RU" dirty="0" err="1" smtClean="0"/>
              <a:t>тыс.рублей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6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758825" y="277813"/>
            <a:ext cx="8315325" cy="3048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1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КРАТКИЙ СЛОВАРЬ ТЕРМИНОВ И ПОНЯТИЙ</a:t>
            </a:r>
            <a:endParaRPr lang="ru-RU" sz="21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613"/>
            <a:ext cx="8712522" cy="5816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СУБСИДИИ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на безвозмездной и безвозвратной основе на условиях долевого софинансирования расходов других бюджетов.</a:t>
            </a:r>
          </a:p>
          <a:p>
            <a:pPr indent="404813" algn="just">
              <a:defRPr/>
            </a:pPr>
            <a:r>
              <a:rPr lang="ru-RU" b="1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МУНИЦИПАЛЬНАЯ </a:t>
            </a: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ПРОГРАММА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</a:p>
          <a:p>
            <a:pPr indent="404813" algn="just">
              <a:defRPr/>
            </a:pPr>
            <a:r>
              <a:rPr lang="ru-RU" b="1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ЗАДАНИЕ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работ).</a:t>
            </a:r>
            <a:endParaRPr lang="en-US" sz="1200" b="1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ГОСУДАРСТВЕННЫЕ (МУНИЦИПАЛЬНЫЕ) УСЛУГИ (РАБОТЫ)</a:t>
            </a:r>
            <a:endParaRPr lang="en-US" b="1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</a:t>
            </a:r>
          </a:p>
          <a:p>
            <a:pPr indent="404813" algn="just">
              <a:defRPr/>
            </a:pPr>
            <a:r>
              <a:rPr lang="ru-RU" b="1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МУНИЦИПАЛЬНЫЙ </a:t>
            </a: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ДОЛГ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pPr indent="404813" algn="just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ГЛАВНЫЙ РАСПОРЯДИТЕЛЬ БЮДЖЕТНЫХ СРЕДСТВ </a:t>
            </a:r>
            <a:endParaRPr lang="en-US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орган государственной власти (местное),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</a:p>
          <a:p>
            <a:pPr marL="358775" indent="46038">
              <a:defRPr/>
            </a:pPr>
            <a:r>
              <a:rPr lang="ru-RU" b="1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ГЛАВНЫЙ АДМИНИСТРАТОР ИСТОЧНИКОВ ФИНАНСИРОВАНИЯ ДЕФИЦИТА БЮДЖЕТА</a:t>
            </a:r>
            <a:endParaRPr lang="en-US" b="1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  <a:p>
            <a:pPr marL="671513" algn="just">
              <a:defRPr/>
            </a:pP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орган государственной власти (МСУ), орган управления государственным внебюджетным фондом, иная организация, имеющий(</a:t>
            </a:r>
            <a:r>
              <a:rPr lang="ru-RU" sz="1200" dirty="0" err="1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ая</a:t>
            </a:r>
            <a:r>
              <a:rPr lang="ru-RU" sz="1200" dirty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) в своем ведении администраторов источников финансирования дефицита бюджета.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9" y="6277893"/>
            <a:ext cx="9144000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6" y="188640"/>
            <a:ext cx="8243887" cy="3175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Инициативное бюджетирование на 2026-2028 годы</a:t>
            </a:r>
            <a:endParaRPr lang="ru-RU" sz="22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98072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Народный проект «Бюджет для граждан» </a:t>
            </a:r>
          </a:p>
          <a:p>
            <a:pPr algn="ctr"/>
            <a:r>
              <a:rPr lang="ru-RU" dirty="0" smtClean="0"/>
              <a:t>в сфере «Дорожная деятельность»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3035" y="5085184"/>
            <a:ext cx="8989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Отсыпка щебнем и </a:t>
            </a:r>
            <a:r>
              <a:rPr lang="ru-RU" dirty="0" err="1"/>
              <a:t>грейдирование</a:t>
            </a:r>
            <a:r>
              <a:rPr lang="ru-RU" dirty="0"/>
              <a:t> участка автомобильной дороги общего пользования местного значения </a:t>
            </a:r>
            <a:r>
              <a:rPr lang="ru-RU" dirty="0" smtClean="0"/>
              <a:t>«с</a:t>
            </a:r>
            <a:r>
              <a:rPr lang="ru-RU" dirty="0"/>
              <a:t>. </a:t>
            </a:r>
            <a:r>
              <a:rPr lang="ru-RU" dirty="0" err="1"/>
              <a:t>Туръя</a:t>
            </a:r>
            <a:r>
              <a:rPr lang="ru-RU" dirty="0"/>
              <a:t> - д. </a:t>
            </a:r>
            <a:r>
              <a:rPr lang="ru-RU" dirty="0" smtClean="0"/>
              <a:t>Кони» </a:t>
            </a:r>
          </a:p>
          <a:p>
            <a:pPr algn="ctr"/>
            <a:r>
              <a:rPr lang="ru-RU" dirty="0" smtClean="0"/>
              <a:t>на сумму 2 223,890 </a:t>
            </a:r>
            <a:r>
              <a:rPr lang="ru-RU" dirty="0" err="1" smtClean="0"/>
              <a:t>тыс.рублей</a:t>
            </a:r>
            <a:endParaRPr lang="ru-RU" dirty="0"/>
          </a:p>
        </p:txBody>
      </p:sp>
      <p:sp>
        <p:nvSpPr>
          <p:cNvPr id="2" name="AutoShape 2" descr="data:image/png;base64,iVBORw0KGgoAAAANSUhEUgAAAQgAAAEmCAYAAACeUA65AAAQAElEQVR4Aey9B5zs1nUf/L8Apu9sf70/lsfexapOWcWU6EhWo4sUx6Js2VGcOPEvTvSV+IuVT7YSO7L9c2JLie2oyxYlS3ZMWSIlsZNi7++RfHyFr7/tOx3AzTmYxQx2FpjBdMwsZvfiXtx67gHwxznnFij3H/5jed/hP5X/+OrD8u5Dd1L4v0uOc3P3HP5L+b1XH5U/OvTXnnncyg1r3P7j35ULMwcC606cfmTdX6dHjnx+1fWZO/uCPH3mCcm8OXTyh/JFuoZPvfYV+cDhP/Hk1csnvkd17JczZ1+WDx09Jb/zyoL82wbuO6+clT88dIdnnffTc9eMK9NwgOjw746cusfR/p/IxfwJOZs97Ij744ZhJS/PQ868BAnlGcTESxAoweunYgkjykMwkEbR3OqVbd3ET0d3B7avEhKH848Hlr5eEbYzceWqphShIqakkFTHMRHZhi2xfdiduAYXj7wdF6XehvOSr8fexLXYGrsY05Hd2BK9EBvoOs/qMTyyNIVTxThxFnV/cbEfk9o3ERXH6ubzmziibsCG6B6/2Sv5RtSpajg6DUVoeHn2B5U4PwFFQR5J5SkoyPnJT3kk4uJlFNE8wVR4aP755tFELLD9yRkLMGQpsPT1grBRdTMSyqjvpqrgMYHJyHZsJvAYI5B4ITuOZ5Yn6KWo1K1LQRZj6j9iRH0Ygp6Qupl9JkZEHDvil/nMvTqboKca9BNEzTmTN6NoZFAyshTj/1+JiqP+c1dySsTEy9DlxkrMegsEXXo4kn9ivV2SVf3lB2tn4vJVcc2ezOlRPLToT2pIiOcxoX0HEXGy2WY88wt6wFm6UenNjxZ+Qgir1Hh8h+W/Mnu35TdzqA+JdWqKiDPIyX11cgx3kioige0gSw+6LAaWvl4QtiPeOjjoUsGB7CieJqmBw/XoFaSSj6rfR0p9lN7TneV5WtuAGKlD9dqvlyYIYFjK3Tl+IzKls5YEgSZ/LQMEYCKGo6SPBfdBaZIXQ5GdbQ9H8k8ORV9a7USKdO8oPVg6qVhezqtuXQr8ZGkSx4sJure9cpXjq7aGE+WIDh4FPdxbYheg0c+rf7Z6uXWEgVLi1bl7GlXlmt4GQACachp5eZFrxWFkfzhQlh4K/Wm8xVY1EcWFqbda7tzkjdhDRsLt8UuxOXo+2BYwok4j3oQtIWPM4MXM3Z7ueOE5V0oP51N4YGEDCqbqmm5HlqWGu9BJW4Ndt+2z9BARcfvU1eeXwcvZ+zz6+UMs6qexMX0xSQ8zMMzWpBvFtWXfkSak1HznDjN2lwN8wxwdQOlhU/R8qKSysYsraRLXJzCubcU0We55NGF34mqcm7wBl4y8Yw2IbIqehwkyKLLF3i+IMPA4rwRLDU8vj+PV/AjJxWW93ZnuDMfEQXRyhMJZtx0WLD1E/UgPBbIDuj/4fC/oUUHPp4lDc/ei1Z/SakEuVzT3IK48z8HQBYADLD2U5GBJDwwIEzTc6Jd9tSCyIboX22hIcjcNVTKInJ98Y8OqokqikofB4bnMOHgYsxLpElCFxCWpeUxqnbc11DZnSQ9KvDZ6zfmSfmZNnB0RU9PYkDwfRxcfgW4W7Oim/ZYAQkJD3rwYEAZhnd/hUYS/LnKA3xhH8091sYXOVy3o7mEJAR36Fc0cGRfr69ppdSO1VpYSMoaGRxanwaMVFOn5vymaxw2jZzAd8X5jexZuMkEQTzZH96HRj6/36eIrrtmEUHDu1NvIKLmM05kXXPP4idwSu5Co8ZMTArqcIFA4HxnzauTMSxFRjiAuDvgqHWbqPgfK0kO++w11sIVxbQuS6lhHavQDDtwQT4xif0GP4NGlKRRpxILPvdy2WBYXJBegkQRRNLNkuDS9snYknqWHqEPC8apUJ0mRnVv65pFLoSrRlg2TXCereJORHVgjQRgyTUzbSSBwMXLyMmTNK8hdCUOOI6ocRUp5DEnlCfCsSq4odP3nAL9Njuaf7j8hTVDAqsLm2PmuJZqNLPqQHOw6o0oSJ2iE4snlSXrY7di1/ohawtXpWZyXWKLXYzl9yThbDnTpKOhx3Ez2GPj4eakXmhLDxtSFmM8dRl5f9FHT2iwpdRJb4xdTvwVRhPKvJLcREFwD9hUsIaE8j4R4msDgSXKP03jsq5Q5V84cHnvOAVMaOEbW98O5x1DrDuUepes2WNdmEz0Iqoi2zUdT6g3VCrsRFplfKySxPztaFxy2RHMWOKQJJOyy7OeMefa65tgeEyUAa9QAvxDOFA+uySboCT1n8q0waMTiyMJDaOWnQMWu+JVUU1l2sI458yJimCAgeJSMji+SODVHdUty4X8QOGASOBzJP4m50mvgt1ityxizQSDTNw1xZQSTke2+89fLWJCNpw6ztLIrfhWWjQvxci5drzpsj2WxL7mIspViddaCmVkd0eEzIazHsWGtupmnF0J+Tb7xxE7EtFG0MmOSK2NwOIdGixSh8anlLIokIoiK16yI8BAsDtjgsNxl8bZXvRb0btpCow7o0O9s8dW6NSWUUVyYeiuOF8+xhjG9MvMoBdsaziWVwiuPLt2HFL3ydyt+yZhZU7VGox47x67HcuEUcnprks7W2EWkKaRW1U0AIaCg9WEQhL+ucaAf4NC1zqxUzMavlDq+ctaeZ5J6saB7r32Y0HaA34g8lMl2B6/WGBwuJkPk5ujat7KzjCH7v/jNXb0QYHBg+g7O/chJclNhN/VGkVIFhInw548DguB0VN0EwE0IRcd+5opaUU9y0EQMI+o0Yspq1O8YES1WlFR4NeROTEbWuk2x81qsdW0xL/VC0LVhY9+2OKvOwMM0lLm2dDkmQvf+69IzRGv9lyQbQk0Y5UJ9PJYs9WK1vWk0thnp2CYcmX+g45QpQlCnpeh4xcNWoVgBhnOTN2Fn4gq6BbvHMwYHntNQDxxAPx6y41mGvIcB72ewO34NpqN7kFKnCDSSlKP3/1GRxK7Eldgau9DVaR0wTNq9clMv2N6wI365xQfOd4yMkiWPoUyFhi6vHz1Ldjd6BjhzHbdseE9KqlOs40nLNeqFqkSxZ+JNWC6exmKh82tCFBMxCNF/0anjnOxQhQIK0iQx8EPIwBDzYWVGnR/rsUtkT6jnGByWGtyQClmbx7QtlZYEBEa0KWv9wp7ENTgv+QZravLu+NWYjuyhh2CkkrdbAUG82h6nMXgRQbd/kszqy8RHZztxJW3ZG0a1TVY0qxb1jJK7YhmoBBJW5gaHjDHXIEf3k7nPZ0tOm4vALrI78AvlldkfdoUAxZRpuqz1da+utBzwSgVxJa1utB60XSQxRH1MXoGPX85YWDNMaQ9b2n4jcOBm3PRFjq91I9o0eL4BSz7Tke7ugLUldgGS6ngtCV05Z0DkPilCs+pn28a5yRutsH14NuNNC8+K3BXP2Fnr+meLh1DP1lG3cAcTefSiaFZHbZKRSVIttuL4Uvf2/lAMjEBgtU7TwT51vaoYvdH5zdFJx8BwPr2Bd5GoHCXrcNc70UIDrEo0W2xzbB92kUTBYnizZRvlHyG1ZjKyo1G2jqZHRBznJ1+PTdHzwJKLs3KT1OZ5PeqMqoQVkj4uTvmz9M+UjuBkcX+lbD8DSw71QtCQ6HlTP4VsaRYz2Ze7RhZJEAkoor6Bpmutt1mxSvosi9L85uikY2CIBBQYmGUKVPA0ZQ4369IkUfCwX6yDhk22O+wgvb9ZWjqRXxMxbIjuXVPVoUJqTZwdsTGah7BPGvhnPNY7NCjWhWQJp3oxGttGMCdxaP6+LrRVrVJRxQIMOVKNGaBQWp0eIGo7R2pcTbdd2Xn05p2iUYZ2KxL0qG2PXwa1B3YHv7SyUfJI3h0gBD1WFyQXfVVVMJfBNiNfmbuciUcvbPWCeb17/CaSHmaa3mOyWTIV3jrOgLeuhgD/0tqGjlE3CBWx5DChbcfexHUdIXdL7EJSOa4iCbKsx7dSKdfRqQVXrbTvVoZHLtziOY5XZrLvx512mc7sp1w38jjVi4nEboI5icNdGNaspV0RKJIEwSvqRG1aoM8ZRce0zYGmsZPEJZRRnJ96I7bFL+5ktWCQvSh1MyKkzzdbcVKdwGSP7Q6NaOQFAoc6ID1wO7wzFfs9c1LClLqrmykdsshQSVLbNnq1NWOy2R2qrQqaPCicPyJeQ0F218LN7XTSpdX1IT2wjr0zfgV4RqBGNpdO8tBZVys2hFG1PJzorKff4aJp3dKuZFyU8qdacOECjRb0Wr3ImvN4PnOXqyusrAOxpYd2Zkxy//w6i5tRcQKC0Ksod/ot1/d8/ObrOxFdJEBAwbi2DRek3gx7XB8B+50svhgwikAjDglXmnjkYkMk75rmFnmm2L2RAbf2/MRVpIfiKT/ZO5JHsWuJKodgIE1GmSk7qmd+Kw0JeoAwpL+4ksa+1JuwPX5J4HuYNRYCRSPvK+lG0AVNSQ8ZBGHeQ20/No5cRFESB2dbX29BFTT1rzhzJ8RzyMtzKCr49ogl4zTROVz//IbYGb8SPGTbTXWik1zLGf7mE3SyTa+6eOakWxrfzRt9Sg+sWrycvd8yArrV1a+4iJLAxtSF1pTqXtKg1DaWFM8jZ7b2qa/aurp5Plc61s3qu1Y3q0a8O7ObuzD1VlInNnat7W5UfCJAasbxYtK1i8LndGouHERwYLqmU+exh1e6NKXaqtzlsAYgFLFM2XI0sjFJfrD/ed//YFO4PqgLgpohidUHc+7zeXjNBSU3/J8pHSLJwWyYr9cZIkqcpIeLMJtbu4tUt2lR3BpIKAdI1Wi8s65b2V7GDaOa0Uv+OdvKma2rCvN6/6U53WPFJvfR75qL0wGa98B0205Ty4bXuVx5qNOO77SfdVEX10gQdqMp5SEsmW8hSWLMjrJ8EzEyZG5AwdyNotwOHeOEuq1PtEEbv7kBVTPa6HJXis6UDuNEofX1BrOlozheeN6TNqGoSKa3kNuKeLI6+zWR2mjFcZqiRj3L+0nIGO73IC/p9lM+R8ZWIwAbwrjRqohy34pGdaGWW752404W94MXpjnr8QQI0GOfVn4EnkhVkpsIFDbCQIrOTahiHlHlNUTESajIUE4VJbmVbBdXImNeiSXj9ZjVP0Th1znb6kr4ZBs3dlcIGrBKF/RTBA7tD1eWQeIF194rdIM/9tiTeNOb3w6hlG/2GAHFHd/+e7zzXbdC1w0qJ8m1/n+25A4wcYXrblwv7/nZOFd/cqjEP265aGTY66qrBQmlfmsSisghIk5BE6ctMBAooex08tmVoKBAeY4joTyBFLm0eh8mta8jqTyFBeM99ZtoM/Vs6RCeW/4+9md+jNnSkTZrW3/FTxRe6Finmf/HPeozeZ5NsWi1FU1M4p57HsJnP/sH+PKX/hKmnoFplKCqMbBUkRjZbPkKnVsFhEAsOYV4ahO0aMqKAsclpq04VUti3hzB5dNxXDwVL6fTcUsqgus2RilPfcMvr3MoyTyVCNj/CjkRNWXNrgS9ileiuuqVMFt03AAAEABJREFUQeKw1YZiHbt0ECgipT5I3VK71EK5WgmTJJg8ibkvrIDFPWDg6KQrtzR8x06L1fVAgrknhIJnntmPf/Nbv40vfvF/YjQdhV7KIBobw+yijl/4xdvx5re8A7/wkduxuCwRjY9DUSJ45eBRfPxX/jkikbIhUqG36tHXTuCXP/ZrQHQMe0Zj+E//9l/iwGMPYiKuIqYKbI6a+OD73o9vfet/IxItl4PL72TxgEtscKKianIFIHpH00kanVo2ZtFVgODuaJhFzriUgz1xZbDIgVWPTrolffjmXcyQxMX86vSFqQcSB189hI/d/gn88R//Ifbs2oJSYRGqGsPxk7N497vfiw996P346298Bbd9+EO45d3/BEvLRSu9kC/gyJGjq0gtFItWnAkBEihw7OgRZDPLUOnkUpIk/uXt/xRLS8tYWGQDrFhV1nmySGqW8zxo4aiS6jlA8HYCKXWi+wABmDQickHQeN40PYfzT1hSStMFA1zgTBet9gwSteqLYRj46Ec/hn/2Sx/F9dddhWK+PAtT1eL49re/S3HX4t23vB3plImfftdb8VNvuxmf+cx/rqoVxEtBBs9EahOpHN7D8NtSGl5+/hkce+0orr32Wirl/T9LBtZugKR3i82nJKJT0Nv4AG9tiwlljMwB3m4isg3b4pdC0F/XJQgmbkT9SdfVDG6n2+6lzH00qlPqdjM9q9+Qxa62laWRAWcDqqri05/+HfzPv/grvPjiK4jE0layIMPli/sP4Lzzz4NhFCBNg9SOLD3cr8PR116jPIIccOrUabz7Pe/De37mA3jPrR/AJz/5r6z4vKlavn0QRhG/8Su/jC9989sokZRhx7v5J8ly7xaPAEVGlc6pGJui5+Oc5PV13bbYJQQNZZ73BCCi4hVkjJuI5eVGKTCQ/yaN47ySfZBkIn+W8SB3svzmlD0n8Y1vuAn/7rd/C7d//BOYnctBi/DsR4lkMolCPg8hVm5J8vN0rigr50Tp5OQk/uhz/6Xifvvf/huKBUqOFZxCCPwhgdAtt/4MNk6NW+leh7y5SKJ7sK+lQrYWQbwodmCIUxNxbIju8WKHa7ziGtuFyBH1HhrReBvV3LMmqa3O/xdlDsfyz3W+4h7XyGJkUq3/AHWFJGnife99N37+527DRz76yySRxagZgRtuuBaPP/EUWN2IkMGSjYp3fOtvcdVVV1oSBWUiA6WGPXt2YuumEWzbMo5t27dxNMG2sHw+LC4s4Mc/vBu/9lv/HpqZ5yhPdzj3hGdaUBIUAgimpdQBgDg3eQNX1ZTr6dM6qt6NBfOnmiIwiJkX9BNYqPNFpyDSXEuTgII9idchSYYo9PDHMkshN4OPf/yXCBSuo1GIT0AoEdzy0++CoOf8IzR68Wd//iWyVXwcy8vL+LVP3E5qwmKVQqrANEsEGno1zhH6r5/9Pfzx5/8CxzMGVIIOR9KqoC4LKJFbFRnAE5V4w2QVjCX2WnYbo+dCE9Gmy/cUIARdsKR4ikT05gltumddLsDfriiYy11upbvVCwIJ/tjOjvjlFFLRrZ8kC9S+88/F5/7rfwYknZEUUSrM4t//u9/CJ//5J3B2ZgbRiMBf/sWf49d+7eMYnxjD7bf/Ev7mr78CIbNUxMDu3bvw//+n/0gkEkLQkf93kATxmc/8LtUJMuIBv/l//Qd85o/+FLvOvxAnMiVq1cSv/uov4x1vfxvVYXKRijtVeInC1broJJD/iohYdJXamCQVIdViY/Qcq55mDz0FCCYuIk7SqAava+ezwXav5B4Gv4kGuReKUDCmbcYFqbdie+wyKCsibSf7ZJLRMKoVcfmle5En6YHrlmSINEpzuOqK8zA2oljxUp+3zj/4/p/GtddcBEE2AkPPW5OoImoBl1y0C4XcLBeHSVKEihz2XbgXL8zmcWC+AG3HhUieczmeOZuHENIaJdm9cxrTE3EyemascvZhXj9uBwPtqyvXo9iyiiGwN3ldy33sOUAwpYYcZ2/gnSl1HMo9BlMG29Dlh9EMFOORLbgg+RYCikth35h+yvrJwyDBD7s09Up2ySBBAGDoBZICypKFQed6cRmGnqO3fpWvJo1ucJrpKG9Q3KGMirwhoZsS8wXDciUKj6tFakdSPXkYRp7C1f/DucdJupDViACHouqIRV2xRQlCgYKIiKPVX18AQoBuiFYpDli5vLlkzeAMGFktk1MGiq3Yl3wzeLhLXRFxW67QR8F7nlPA7sWjAmcXyBDho4ydJW+qdnCVr3hUc5gMk0vGmVV5g3wSVZMEfv17XvoCEFEM15qJef0YCn2yR0h6F54ovIiXsw805U557bm48rQoQsVEZBsBxZvQLZBgQPhXn4/g8/+gWe7TX4+AzxksVsho2RtRS2vK8orNJWOwZsRGCCBMklTXdKZHET0HiGXzBkSUkz3qXu+aKfVhsQ+Dw0kCB16uzZJMM+5M8RWClsZiNgOFgOg4IxkcGBDcJAYGDLf4ZoiIKauNklzWJCM5+4PkIkqCVNiqWtZr2nsKEBIaNDFDt5vR6352vb1igzH3ThMg6fE+WdgPXk/Rat28irHVsu2UYwmBwcFZx81XjWDjRHkpOMf/2Z3VMJ+7OZPupGWPfSCSSv8eKjdaW42LaWPrByAWzbcjLl5ulVeBLpczeEFQb0isgkN5SW6rrbYDLq22+a0HVEudsMszKPztf9qFf/H+KfzGz07Z0WAJo3LiESBbJLxsEBqNYngUG6josg2CDa79IbtnEoSEhoR4HoBJbvj+852wQfhgSxkcDpDk0B44cFMzpUMkh/TuerDqcAcBBLfN7pK9cXz+t8qzIfmcwYJ9v86U3qpPSh18CcK2/ZRaHMFgPvL9UjRzHGzJ9Qwglow3Iirav6lb6mUPCuXMha4/bHyxTxUYHDq3N2HJ7J6FnHlis55VClYt7HMGh09/bJN9avmf++aM5fNheqyxfcQrhzdscM2D41QlZhHb6hAnF5b0Qj6QvQe1W8lxmh/XM4AwBY/nel1SP6QGP4/RRWtziWwcJwov4Cy99TvJieOF55Exqg9mbd1sQTfbmOfBdDM4OFWGWnA4PafjU184hWcPVucr/Mo7G0sAJtkgaunlc0FQzf6gO3VlklReLy+Lb6c/vGr1QPZelJqUJnoEEAJRDK/0YF84vcNz+yXd6Iv6aRzOPY792R+DV2DabXXKXzbO4tXco9aWfadp6DNjlGcqcv0mAcOB7H30DjL4tCX3mb9OrLInsDHSKTkwOLDk4ASH29+l44IdjV8mnirGkIgQyso6jFLLsyhXX7KimaX76B5ST/1PM1BWV9HNM/cJLd1ssam6O5C51CGA4LfuycJL4P0njuSfwFIPJvaUaJj2NA19vpr7yQpYvAJ+4+gt9mlhKYmvfOdGHDgaqXD2wzePWcZIO4LB4fbPHlslOXzqQyW88WLTzlLX9/qSVmpIRjBUUeYdP9h1GdFkIkuifG15wWE9x/dDjwBCwpDpJrsxeNmbFd+cPZT0nl7Sz5C08ASh/I9JlTiIosw6s/QsXAaLl9EqODChf//DK3D0eHVUgkcpbru5OsWeJQYGB85rOwYHP5KDnb8o3V866tCMYIxAShOG2flRDAYdXnBYz50mibJHAAHomLSv69D6uZodlPx01JQGThVeJmnhfhzOP07SQvsz/fjNk1In4eYUGk1Cl3/3P7pvFTiwSsGqhd0sgwPbHOxz9psFBy7jJUFEhD8JhOsIsrOGOFuU4DrVr54BREyw5V10iu5A1pM3M03TxZb+M6VXOiItMDBsiOwFf+OT93pwc1ORnU3T2GyB+x49v1KE1Qo2StoRteDAoxWtgAPXlzPcJQi/H8vhOoLsrGnWjsVp/aC1ZwCRUJ6BIUfd+zgksTlznsyKjY1rzu4Wm7QqO8vaYQaG6cgeCxg2xc6zo139qegu1/hORbLtwa6L5zU41Yq7Hl+2RivsdAYHHq1oRq2wy7Jf9PjcXmRIVIyYmoYpS9zVvrmeAYQgJSNjXt23jvaqYbPJoc4sgUqrtJWBYbcFDJtj1bd2vfpa2VWoXn21afc7pIe3XpWqJLNB8o/+pjqcyuDwh7eXfI1WVCqpCWQ8plnHfH5Nq6a6wJ2yBKF3wf7QTEd7BhBMFG/iAfS0SW62p44NfM00mDHmmslu5RXEw6mIDQzNf2SZy6MLP5Yentm/o1Kz0+7A0oOdwBIDg4N93qpvQrgWVUiOc00YoEhB11hTYiR1d95AiSZ+PX1ak+JREpmSTZA3eFmbMVQaJD4WW7BbRJUktsSaBwabm7xC0w530n/WAQ6sXrDj+ll6+Npd1ck+rFZwfLvOS4KIKM2pee3S0Y3yilJerNapORCt0qig1ZItlFPFEni5dwtFB6bITMn/JJR8i+s3zCbVmFrmTWjba6M6cv7M/mq9TvXCKT2wasGu3Qa9pAeuNy5an9jF5YPgeJk301Hs0CQprqsV11MJggmMKodJAIxycChd3lxC0afhsSRbW0TDaoyE2TL/prtgqGT1gh0TxZKD0zh59+PV0R2/k6C4nvXslJVp1jm9OrO1H/zoOUDExQFkzcv60deetblsnPXVVqYF+4Nd8ZLurw07v9PXBC8CctffnfmaCTvVC6f0wOoFO7uu997Y/be722YxdvuD4qtK+SW6rlQM++LwiIZEmQF23DD5s6XXfHUn41j34KuAI1M7ZbkaAcFex5xz7sOle+KVep3qRa+kh2EYxdAsgADWnYrBd05SeZKkiCs5OJQuby42XDVnWAbK1qdSL9dZgemHqZ00VN7/aNVgyuqFc2KU0zh5/g7dD2lt5eks7LVFSluFI2SINvo8xMkdUPjQD6eKZdKiE/1ouidtHs4/iSM5b3c0/3RbdJhtGiqTSnVdRDuEsN3BKT041QueNWnXPZbOYs+5T5L9qX8jDFmjd7t+2f1u1Y+oCRrx6z6gNqJPaZShW+lx8dzQSxGLxil4uWWfdgov/pcNla0/bJk21BsnTbwoyz5n6cHLOHnpvtewqJ/C6eIrdvau+IIgyK3iM8VXcarIX9NySw1eXCqyoaEU2guq+wYQ3LkIThFKVmfbcVzo/HNgSW/9+w7S40Hy3zrAqoVzxSYvyrLLs/TgtD9csu+olcS7aS/p7S9IsypzOQgXHYPbO1U84JK7XlT/0qJqConIBJaLrV/fTlHfV4CIKa9gWd7Qqb6su3paFZkZHNi1wzAGBqdqwYuyWIKw6+RNYOzwjq0zYBXDPj+cf6Kn3xE5W+KFgnbrwffjWln9O5vZ33di+woQ3HueXVmU3V1AxO0Mo1syTpMc0LyakbWGV5svZ/OQ7Q68GYx9zkZJp2rBay7soU0Ghp+79QE7a8U/lHusJdorFXgE3HaZylj99SgQwOipxB7k9YVQxeBro4l56HIcBoZ/Qxnubyddwcxgf+ZHTT9oZ0gfb4eOWrtDPdXilrc86doU21COkiHXNbGNSFlTtl1Jqaa6rrUuCL4AABAASURBVJ+qNLw5Gt9uAUTXG/PRQN8lCKYxqTxFBstraFSDJ/BwTOj8ckCXRTy//H00o25k2jBQ1todnN+yYKnBuRHMpWR3YPXCqy+836b7JwC9SviLL5jOfSJqIcNfHf3KlSLjJLcdBPWC6QgEQDAhaeWHBBJXcDB0TXKA35IHcw/D/9Bpaw8Nqxa1dgdWL2xynXYHVi1+2kN6sPOzXzZaNm+MU0hu4vJurmBWb2vmjVueoMalY5usyVGZUnVpfD9prXKyn1SstK1iMRzVWOFFK96CfgIvZO5uWLQ1eABqVQun3eGrd82v2nzWS7VwI65stMy4JbUdV/S5LqbthjpUwXTyvMCoF9ylQAFEQnkROjYyXaFrkQOGLOG5OipHxjLYNQ8RjVQL54zJ119zAPVUi7Vdk+Dvc6yNrx8TdflAb22JskG2NjaY56noBiJMYC73KvnB+A8UQIDExry5OxicGWAqJFlzvFSOM8WDDXq2NrmRauG0O7BqcdM1zQ/PZcguMl86vrbxNmMW9JNt1tC74mx/YICfz5fnjPSuZe+WAgYQQFQ5AUPyV7i8iQ5T/HGAVQ6WJpyu3le0vGp1rtTkuQ61qgUbJ+2yt936oB1s2j9VbG6mY8zHvg/NGG+bJrjDBaaS5yBf4ungzUt4HSalUl3wAEIcovffcO86VeF+DwIsTax2zd18tdJD7aiFU7VgoyRLEK12i4c+X8s/47u4l4rxbLY80UiSRCrpbvJdYR8zJrRx8AzKhYK/lcC9IjVwAKEgTxLERK/6H7bTgANOwySPWLCzizhHLdjmwMOadlqrPks9RTPbavFyuQoGVgLl+AAfE5HyPT+TfTlQVAYOIJg7Oob/Izvcz7UuWDE8nZqdTZVTeqgdtXCbLWmXa8aX9Nb3a7D0UjFsWJDSbKbpvuadTOyl0Yt5GsUz+kpHbeOBBAiJCN0mai2t4XmPOeCUHmrXWjhVCx616CRpy8YM5ksnGlaZUo26eUqyUDc9KIm8vX2KRjCWCsEzqAYSIKLiNULS0FDZzxuYhzXZ/sA0uBkmOZ4d2xxaGbXgsvXcKR+rL8c09y3h5cpuWRlrSLdeK8FIS0bKEvNMrrtL4VvpbUAB4hB0TLfSn7BMBzjAwOCcMencBIZHLJzSA+/z0IEm11RRknkcyz+7Jt4Z4fWJPbmSqdSnjx+vNO/bG4/vRNHIoKAv+S7Tq4yBBAhBlueS3NwrHqy0E3o2B+oNazrBoVvSg03HvH6i7g7hKimidl43P66MukUHKk4REYzFtiNTbH66eS86ovSikVba0LBAMBGqGa3wrp0ytdKD0zDJ0oNzE5hmplO3QpOkO+BInRWfqsc3OO0l3yNq8KVQVi+EUDCbC87sSee1CixAxJQD0OWUk9Yw3AMOOKUHHtJkZzfrnDHJQ5o8tGmndcvPm4t4Jes++UrzAAhWMQ7lUxD01y26OlXvaGwrSmYey8VTnaqyo/UEFiAEiijK6peaOtrrsDJPDjhtD7e9daySj4c1WYKwI3hSlB3utp+rAxIp1X1j1wU9AiFEt0lru/7JxB7kSv39OE69TgQEINxJjIrDJEUEX0x0p37wYlm9sKnmkQun9OC0PXR6WNNus57vBRITHiMZulQgoCDIv0RkAqoSxXze/+cae92fQHOQhzsLMly81aub4sjxqkrHAGG365Qcum2YtNt0891AYms055aVpM/yrR1kQ2U6uoWG83Us5IOzOKuWmWUu1sYG6Jw/+GvI8QBRNLykLC5V18Bcsqe6u5fTMLlza383MqkFCa+hzpJZvrVTanDvnYnELlIvgjd70nmHl7nojAlYmL/lWQg3te3JVTnskCCcn89zNj6Wdn9jO/N0O8wgwcvZuR3FY6hTkoLB6Um1vMaBw0FyUTWFuDaGxYAtzqrlkQLURgXtXBJBKg14De9XuKiDff9n+4Nz3YWX/WHn1rN9p5UJyBoL7EHxsEPyXcN2iLTKm7BYWQN1GIlusugJ6vCmRRwdAi9BEI2IiVfIWFnVjzkudJ3lwOJSFYDr2R96MbTpr2cSvKu3JkxMR/KuRTKGBggPBEF/f+OJndbMSd0M9nqRgQAIVfCkqeDPiuvvLdde60eOV0eLnFOrnfaH0QCoF85eZozy8OCox1DnQWsuhLNEMMKaEkM6upnUi2PBIKgOFQMBEEy/IasGND4PXWc5cNiH/WFXnw2UtT3OGYtWVMIDIJaNCAT9WZkCdEhFy2rPXO5wI6r6nj4wAAGwOSrSd4YNKwFe9odnX62KwEGxP9jXIGeW7RApxX3Zd3nKtUBMCdZHmcZiO1Ayssjpc3ZXAusrgaWshrCIOI5wuLOGKR06ZQOlXVWt/eHZg1X9Pjj2hzK1JsqzKL2GOtlQuahHkArQUKciVIzFt2EpoFOrUfMbGIDQBI0Xo2pIq+lHeNoGB5zrL5z2h9oJUm000ZWihiwDRJQMlV4NHCsmsDF6LjRRndfhlbcX8QltAorQEOTZk04+KM6TIIcFsjBlMC5ykPnUCm1O+4Oz/DOvVqWHbu374Gyv2bC5AhAsQYyoJdfiJakQOERxbvJG8pu6f9CN30RiN0nCRSwVGu+Y1Y32m61zgADCBAh5Ef46zgGn/cG5pX2Q7Q/MBAmJ4soGt1uiVTDjNNst6FErqIkySFgnfToIUi/GE7uwkA/+6IXNooEBCCZYSo290HWQA172B24iyPYHpo9dxigb+qYjVWMqx9uubKgsnzFIAAL9+o1GN0MVEQKI4C7OquXNQAGEiRAgai9gu+dO+0OtgdKueyydtYOB83naNRMVVQxoLrYISYmvFapD5OPaVorpz/9YfCd4YtTigKgXzKWBAgiJcJiTL1q3nNcCrT7YH3x3MbMyWYrlgg0eUsTBfHVnsu3xS3zX3cmMCqnHo/Gtgd05yquvAwUQCvIwEffqSxjfAgecG8Q4F2g57Q8tVNuzIlIalbbGNHdDJZkqKnk4ICDY66kbj+8aOPWCGTRQABERp8gCHMzVeczMQXO19gfnAi2n/aEb29p3ilfGylwIrm9S87BDECAs87oMzkRuTNtCx97+j8e3WztXZwO8e5QbRwYMIE7T7RAChNuFbCXO7wYxrdTdqzI81ClJruT2+FudERc7BKftz1bX8myPX8pRPXM8OSod24Kz2eY+TtwzAus0NFAAAZIVJcrDVnX6FCb55IDHBjFwLtDaGbD1F7Vdk3RPzJZeq0RfkCyvz6hErASWjdX2K4He3fobUvvAvyDvHMX0ubneccmt9RbiJA11yh5e3BZIHJgizglSTvuDswNjAVvB6aTNDp8tVreMT3tMmOLRDF1Wb/dRrbwfg11HN/2x2HawalE0Mt1spit1VznWleo7X2lEnIAuy6vhOl/7+qmR7Q/OCVJO+4Nzg9qdAdkgpt6V4a9wsarBeTSPrfA57cVsddHWjvhlHNV1F1VTSEQmMZ8P/spNN2YMHEBExTGUZO/Q341pwxA3eBvE1Of6yWJZv+dp1147XZ8trR4BU6DWr7QDqROJ3aQEyYEb3rS7PnAAwYSX7RC9H6ritrvselb9EY8NYpzrL4K2QUw95izoJyvJFybLy8ArEY5A1jGaMaJ1XxKdTOzBcuEkDLPooGJwggMJEFFxnKSIzYPD5QBSethjgxjnCs6gbRBTj42GLMKeNFVXzchVRzN2xi+vV2XbaUlSLaLqCOYGVL1gBgwkQEQYIBCqGXwBW3Ve9gfnBKlBsD84+38s/6x1ymrGpqj77tu8PwQbLK2MdFCg0rE7/xMkPUhSMBYLx7vTQA9qHUiAsPhCoxmWHx6a5gAbKO1CtesvnBOkgrZBjE2zl6+TFGGnnZtYtoNr/BPF6tqMEW16TXqnIibiuzCXOzSw6gXzYWABIkLGyqLcxn3olFs39TgXaA3SBjGNLpAJAwul8j4LmseEKa7jgGM0Y2f8Co7quBuNbYWqRLEQ4K9m+en0AAPECRjhaIafa7wmj9P+4Ex0GiiDvEDLSXNt+ETxRSuKTdjnJZassNvBuQxcEZ1fJTxBoxfc7iCrF0z/wAIEEy/Bt8FAd4G70XPntD/cfFV1peMg2x9sJjrVjM0edgjOeyBXnRMxok5yVEcdfxjndOaFjtbZj8oG+umKioMomOHHfZu5cWrtD04bxCDbH5w8OFHYb52qdSZNnSwmyHxoZcOODqsZk4m94G9fLA7QzlFlTqw9BgUg1lLmI0YTc9AxjvDnnwNO+4MTHJzDm2MB3iDGT0/n9erajEtS855FDMkSKEgOFVBF59SM8ThvDJNHphSMzxSijd9AAwT3W0UOpkxwMHRNcmAQN4jx00Xe7dr+ZsaUxyYyXM/LDjUj2UE1YyS2aWBnTjJfnG7gASIqjqAg9zr7FIbrcGDQN4ip07VVSUdyT1nnLCNsiLhvaMtqhm2s3BHrzNoMnjkpSCaZzR202h/0w8ADhCIypEv2fzvzQbgRau0PzgVaTvtDkDeI8ctnXVY3j7kw5b4EnOtaMMrLwHnPBlWUwxzfqptKnou8vmB9mLfVOoJUjgEiSPS0RAt/M0PKcJ+IRsxzbhDjzDtM9ge7XxImZktHrVOFXiFey8Cfy4xZefiQVNvbjEhT4uCVmzPZV7i6oXBDARC8FV0R24fignSzE84NYpwTpAZpg5hm+HNyZTSDy1w64m6s1KUCY8VYuT3W3oa2U8lzSLkQWBjwyVHML9sNBUBoYh667PxYts2kYfGdE6QGeYMYv9fDhIF5vfyRmnqf5zuzsgycVQy1jdEMHr1YLp5Cycz5JTHw+YYCIHgrOoHBXE7bqzuE7Q/OCVJO+8OgbRDTDM+O5Z+vZN8bX66EnYGXaDRDViJEJdRMIK6NIq6NdXz0ohkaupF3SAAC0MQCiYpVfbIbzBrkOodtgxi/10KSLWJeL6+m3Bl33/KNVYySqfit0jXfdPJ8K365cMryh+XQHlcCxAUFi9ARqhlel+TIkG0Q49VPt/hj+ecq0V7ywZFCqpKnlQBPrWbbwzCpF8yHoQEIVSyRBBECBF9UN3fYsUGM1wzKQdogxq2PXnEsRdg7Tl0/6j67kT/PV1UzvGpyj09FphHT0pgZkrkPzl4ODUAIkh8k2ZCdnQvDVQ447Q/DtkCr2kvv0Gv5p63EmFL9EpcV4TgUa9QMR1Ld4HSqrF5kimfq5hvExKEBiDLzzbIXHldxgA2UdkSt9OCcIDVoG8TYffLjS0gs6mX7AM+LcCvzWotqRiq6wdoYxpS6W7UDHTdUAOGlXw70FeoA8c4FWs75D8M4Qaoeu2ZKR6zknfGs5dcejhaSkLI2tv55QhtHRElgLn+ofsYBTR0qgBjQa9B1sp32B2djw7BBjLM/fsO7PYY7ubze5IzcsfgOLoZ8yXsnbSvDgB6GDCCahP8BvWjNkj2I9odm+9hsfkW43ys5eUFTVaVjW5DX54dqcpSTASFAOLkxhOFa+4PTBrFe7A9ul9Xr4zo582LK7v9GtJjgAAAQAElEQVSxiGujmM9X95+gwkP1758TA9Ht0ApRe5mc9gcnOKw3+0MtX7xmVXI+U8bZa+jYOKkIDZni6YZ5BzXDkAHEoF6G3tA9rBvEtMK9lKrDazTDhL8NiHjtBbedK82xN5QuBIihvKzVTrWyQUy19HCHxiNF1w6WpL9vZYzQ8Ga2dBaGLLnWMwyRQwYQoYrhvCmd9geOdy7QctofLtlX3jeB86wnt8ljp6mS3OKLDTGV7Q/DzTslY16DrHk1cuZlMJH0xZigZuLJMEGlrR90OTeIqWd/GPRNalvlbVxxn1hXlDsbVjlKoxdCKMgU3aduN6xgQDIoKeVRJJXHEFdeRN48HwVz14CQ7kZmKEE4ueJng5hB+oK3s2+dCLMdwqseCc0ryYqfSOyx/BwNcVqBIT1UVAyBIgHFk9AxRTpV9QvIg9TvYYCHTvLbOUHKa4OYYV2g5YeP9T7PJ1F/f8qENo6lwglIafhpamDzVADC7kFMHCSQmLRPQ39AOcD2B+cEKaf9YZg3iGn2cnm+VFa2ofOqL6KmMJc/7JU8NPFrAEJAUufWRFNc+D9IHFivG8T04hopQoMiVOhmdefsXrTbjzbWIoFgw83a6H4Q12ybEp7vg2arGvj8R9bxBjEduXjWc+BeE39Wj1OGXb3gPq5BAkE6lZQqp607N0wdPuzYIMbZL+cMyvVsf3DyxC3M+4u4xa+3uDUAoYgsDXe2t/1WJ5nIQ69FGpcuyq1kPOXvcNaTEtZ0p5OkDFRdTvvDbTcz38rkP/tqVSzeuXW4h+jKPfY+Zk3NUqjdcggMt/HRrc9ucR5PFKsZbtl7G2cigZx5ETQxi4g4ScbTMSyZr6eLGn4kp96VYAOlnV47/8E5QWqYN4ix+1/PX9QjrskKeL8I6ZrGkSZJ2exjHai0HgBh0EPYfzVj2byOhl6fgIICXQoTMXEYaeU+ZM0riT4Nq3/1JIvVOYf9zLlAaz1vENPoOp8qui/KUoX79vh2fbqZh2EWMRbbakcNre8KEFFxHAVZngjSq57XtiOhIYZDBAwGVv8kEsrTyJivI5Cogpgup6jE8K6qW82D+mde9of1ukGMF7cWDXcJQiWJ1auMHV8wljCeGORJhXZP6vuuAKGJGRgyTQ+ga3L9GjuUmjf3IaKcda1NQY5A4hksmzeiJDeiKLchL89DTBn+cWlXhtREOu0PXhvUjqZZjK4puM5OvZQIDe6f6YPjly3NQFPiUJXhVnc9ESCuvIy8tXmGgys9DBqYgAJvUU+ltLRyL9kmziIqTmBEebCH1AW3qVr7g9MG4bQ/XLpOF2jZVy5jkIFSuqulUR8vmrncYauqmJq2/GE9eAKEiiWoYg5ZyaJ8b1EyLy9AQjzrk+dsUGXnM/sAZLsg9RZcMvKONW5L7IKG1DvtD05wcA5vrtfFWU7mnS7FSEJ2xlTDgszh1TP3EEsQhiwhFd3gnmFIYi2A8OpLVLyGpPgJ6ftX0WjCxcRQzStrx+IlojClRuDUWMzrWKNDWlG4QYz3hT3qscW9gkUIn0OcJSOH8ZVNa71bGuyUugBhd21EeQhx5QUCiuuQkxcSUFSNg3aeTvgSCrXxOhq58Cs9dKLV4arjmf3bKx1yLtByzn+oZFhngbRW3ghGUr+lh3qRUp+gVH//BX0RycgUZXZXVShh4P99AQT3UsAkPf9+xMVLZBy8CTnzgg4DBWG38S6klIe5udC1wAG2P7CzizoXaDntD+txg5jN0fMxHSmPzM3pUbp3bS6t9tmetTrG+2w+X/7OBm9c651rsFN8A4TdTUH6WVq5hySKA/S2vxZZ82pKaroaKuP8J3Aw345R9Xsk3unOhDDcBAf8LtBabzaItDqN6WgZHJidzyyPs7fGKWT4FiiuifeKqAJEF78q79V4j+JbfrLLEsWDpA48RtLEJVgy3kgkNy9qlcxNBDRXYVS5MwQH4mA7/0c8Fmjd9fhypdrRdK4SXi+B6ejeVV2VdKetilg5SamPrYT8eyUjO9R2iJYBwslCnriUVu+xJlfNm7dASmeqd3jReBPI7EBqxaPemcIU3xw47Fig5bQ/OCtYjwu0UupEhQXzpF5UTmoCzagXdtG8sbRih7BjhsvvCEDYLOHNZsaV/w1DbMCc8TPIm+cTWKxGi5KcwpL5ZmTlJRglUImg/EFVu47Qb40DbHtwTpBy2h/W8wYxokZaeGq5ChZOTivIUk7/6oVdlneViqhJRMnZccPkdxQgyoyR0HAGE+rfIqa8AogodDmNotxLbjs0sQC2YSQFj1SsBg8E/Jc3d2OeDKkzxocxa/wsGWvfAEOOoWhuI7+/2/T5tT+svwVaYtVd5XXHpVQXKXZVSfeThfxRKyGuDacdogsAYfHLOggYhMolAgWe7XgQPK9CkJETNCJiZRiAg0HgNqe/B0W5hwDvGMbVOzGlfg2T6jdJNbofC+bNWCTHEtOs/l4CCvcbRcqoNS18ybgJM/qHsWC8AwVzb8c4cMTD/uBcf9GxxgaoIiGqt3h99eJYS70qGhm65iWMRDe1VD7oharcCzqlfaBvzngvhMhhQvsugdurECgRFZJc+V8Q0E2qdxBofAe8AtBEmlSrWzGn/xOSmsqiLK8VWTDeThLH+wkU3omCPIeG2BgsNpGq9Xqc1X/RUsXKNbZ+POywPzhrcc6gvHTf8H5D0tlnZzipVEcsDufdP+tQVi/42jpL+g9b8yGi5TkW/ksNRk5lMMjsPZULxi3Wg68g07BxTcxjQv02xtXvks01CwOjmDfeTZLCbRYolORmqkMiJl6mPN/BlPYVcl+2wqrIkKpyHeX7KcoDbItdTBJX81PbnfaHcIMYi5XWIalWAWJOj1lxtYdW1Qu7nkxpBqnINL0kInbU0PjKIunU88atdIO+g9w7yb2DRKYqU4emp010hCWAUfVOkhiMJkpJerDnMKndQWBxBxlgf4wR9SGk1Xsxqf4NxX+dwg9QnnmqVydnWOFx9TuIiFOkfmwh3n8IE5HqTEi/jbOB0s5bu/7COUFqoOwPdofa9Me18leyZJ16IuJEndTGSYv5smQWjwzfc6Pwg8A36Zj6PYypd9KNfRfdrBvJlRnbmD3DlENg3nwPxrW/sx7g1nom6U2yTCrJEZIYXrWcIthCbrpWJ8gmM6r+gNpkkIjhwcVp5EzVNa9XpHOBlnN406lerLfJUWVeCUSVslpRqMPTsupYLtHK0f66VnQIRzIUkEbsZIqgGzauHCCj3A6Kbu5GpQID+y9JOVggw+GY8g8EDnpP+7EtdiEuHwH2JRfBN/IjBBLPZPy/jZz2hw0T1WvmNFCuR/uDoCtpX8iHiKd22OkL5CiX6YxqOixhlxdNlw16AQIIdxKTylPImpe6Jw5ZLA9VLpuvJ+np+3Sz9BYctsYuwiSpFXxrbYnmcOPoGYxrRcyUYrhvYSPOkl+P3axe+LE/1KtjWNOEYK6i5hW4urcJZf/qiPBsFQeUVWeOE4ECnXkmU9rg//MIw6JxM8lMk+C5GYLMi73sVRkcWFKrthpVTFw2Modr0jNkozDxbGYcD9Pbb7bkbrh0qhcbJ7RKRaxeOO0PN13TxINQqWWwAxrKe05Kgn14/OLigEdKGM0cqIsAoomFK1zZIDhDjtCowQ3IyivotjGQVn+ImHi156THlBQmI6vBwSaC33sjqo7rRs/iouSCZZN4OjOBV3J77CwV36leODeoda6/WJ/2ByClloeajxUSFX7VBoQo1kY1fT4W22aVKehLlj9MB6VeZ4QokHjm/uaqVy6IaRIqMuY1JCNMI6U8hqR4kt7QMwQSZp/IFQ3b5Rwbo3m8fuw09sSXkTU3WPMmSnLaKutXvViP9gdm0Ki2gT0czrt/5yUmXunI9R9b2TQmr89b7Q3ToS5ASESIgcWB768uJwgcrkVCPE+jC7xT9mD1SRMSu+IZnJtgcViQBHSTdU1C9cJig+chpU7BlAK6dL/N2c7mWbiJBN40ZrFwnNoymig1GFndOVehvWoRr0QNWCBnXkY2hmmMKA+ChxsDT34dAhPKPAHcERgyTW4EoXrhzSxBrzZFqJjxmBzFJVWRZa8tpykxRLUU7E1s26osgIWVejRJObgAYcqU9aaNilcRFy/V6+ZApZXtJQrOLu6Dn9GL9apeCJRv7QPZNNx+ZSN8++olqxeC2srpcxjGX5mLnj0bTIDIywtRkDstqUEVS569G8QEReQssl84UNWrw9ELiyWrDkIoZD8DStL9Fo8p5e3iVhVq4WQ8vhP8la2CvthC6eAXceeeRbcgBtdJtvIE62DKBEkNN0LDaSSUF4i49t8QVEmg/vPmPqLHxAsHqpb5cPSCWFLzH1dGySYgamKrpwnxTPWkjVBMS2N+Zcl3G9UEtqgnApgyDqUDOlqves6fCizgXKSUn4C/DNZSuwEvpMsxkoz24OyJk1hcqo4uORdn3f14ptKL9apeMAOS6jiWjAgHXV0n7u2oOoKIksDCugQIJKCiupehK5f7HCmJQl4+nTWvhoIc+K0grCXZfSasC83z+owjhXOwvKTjb/8+UWnhwzdX95/gyVHs7MT1ODnK7vuYthnHPeY/CBQhKtOj7RLN+1PJ8n4eeX2h+cIDUsJbgkCSHrpgAkRB7qZhy6uRNy+ChjkklccQEScHhOVlMgvmMrLGfPmkzrFgKjhaSFozKjOGgvvuPVXJzbYHp/TgnBy1HlduVhhDj39cGfEcwUgqT1WzthFKRzcjr8+jZJbtQm1UFdiidQCCJAhRFVeD0APTmgV5IwFXnlSJx8jO8AxUMRsE0lqiYabkbShb0CN4bGkSDy5uwCu5NIGhipefOoZjx8urE7nB3/jZKfYsx5KDc+/J9fztTYXuEFMKGOQs5tQcOrX+IqaNYiZ7sKb24Tr1BAgpY4TD+d71tkFLrE7kzIsJGB4ZOGmhtmtFuZmMqdfhRHEax0g6YFH4ucw4nliewE+WpggUpik8WdGhY4qBkblZ/PgnI5WqWLVwbkz7uW/OVNJ4avV6BgghFBjwNlACssKrVgOjsa1QhIZsqcr3VusKcjlPgADqJPWhR3nzEiTUZyGg96H1zjXJu0stGTeTRLAPWfNKvETSwYHcKM6UYljQo8gYGgqmajUYFSb2xpex15zFH/xN9XowMDhVi6/eNQ/nwqxb3vKkVX69HlRR5qNb/4Vlo2ofICYSe6zqc3pjNdHKOKCH6l1X0wEZMIAwoRJFmRoqB++0IHfR+0uFQMGapzGm3oMrRuZwVXrWWpzFC7RuGjuDN4+fwo3k74xn8IXvqZWOst3h0x+rbpDKwOBULV5/zQGsb/sDyCY1TtJZvMIzZyAqjjpPWw4nNBolKZyAlEbLdQxCQcWbSOGd1IcUxUL+PjTc4SYjKBsZeQJXTDlE6tIhuslexahaQoJUCXYRYVZavec5BS8erV6LWrvDp75Qro8LMDCs55EL5gG7lDqFU8XqSA/H2S6pPG0HW/YVQfiZVwAAEABJREFUoSGqJjGXO9RyHYNSULEIXXPgG5LdmoT+RYjhQOqYcggxcQi6nCYr+23g/SiOFyOYJfWCDZNLpGLkScXQpYKzCwKf/wetwvNGdoefu/WBSt71GhAkZ6a1rfD6qWLJK8l3/ERiN4RQkdPnfJcZ1IyKG+EmD3GKrFtS3+KErL5V+0ZEhxoeUe+31ocoyKIot5H94VI8TQbKJ5YnaeRiCrw92n0LG/CH/ztWaZFVi9DuUGGHZyCpjlu2HM8MpOB5p/lLmYjvgil1GuIczunVTi64AoQhR0jjD9jkjyGRIJj5gmzsI+qDmNC+hbT6Y6SV+zCuHcC2WBYbI3lMRQp46vEcjhyrgmKtahHaHZiTa92W2MV4OVcd7XHmUNGZN35UHcHskA9v2nxT7IDTN2UaiggOOloSDQpOEocizEARE4cRUw5Cw0M4Jz6Hi1ILiMwu4NHHq0PMtaqF0+7AQ5qh3aF8O0RFAppIIWdW1bJySvmYUA6UA20c49ooImoCC4VjbdTSTNH+5nUFCINUDBWZ/lLmaF2Xm6BgyREznEGeOMV2h09/PVLpoNuQJk+KsjPcduuDdnDd+1PRPZAQnnzQRNWg65mpQcIE2R84S9EY/vuR++kKEKjDZHj8JDTSy5J0gTyq9CjnJ7poboMmhnu8mfnAAPFnd1bffmx3qDek+a63PAOWILjsencKjSxMRXbQPejFCbpDO3APpaNbUNAXUTSCZaPz6nW78a5Ps2iiVhMJZM1Lre9M8sKpJeMtKMktTdTQOKtqqTuyccYBz/Hjn+z2PaS5eYuGHedcSoBclTaC2n2JiDUxbMF4G2rdovFmeqhTbZOeVjdadRzKj1h+7YHVudq4Vs6jagqzueGeXu3kiytAACUyo00681XCki62Lqfogl9AoPBm0vcuQlJ5BqPKj5BgX73LssxXCrQZKJh7EBHDr+/xBrT3PXp+hVu1dgfnVOrpMYlf/1m+5SesB65SKIABiSjR+E4sm9fCkJOrnE6qY1HuxLxxC9jO1Cr5ghTQHfHyN1wWPZZ4t3YPYdUvHdsMVYliuXh6VfwwnyhunUsozxMA7KWx+gl6Q5HqQDYJ/oZExnwdlo3rqYiBuPIiWd9/BN4hmiJW/ScoDWhGDoHnr4TNpF4M93x37vxXv3MDe5Zj1aLekOavvFPH7ngGPOKhyw10nfx/hctqoEcHfpksGO+w6BtRHsak9o1Vbkr7MsbUfyBqJOb099C9FqVw8/9JdcIqpEthTVW3TmoO/BKriWr6dDIx/Mu7a5niChCcKaU8SqieIuR/A4rmDqhYIDD4CdLqvfTANrIHlFCQZWZyXa26rHkJ4uL5VosPTLn7H90HliBsguvZHd53o4ELdpTVLR7xEPRY8UMoodnFA+FLRCzJQZfjYHCIe4wgRMQZCyQkYlgk9bQV4rfELrCKeUkPIB5pov1VvwltAkuFk6QSGVZ76+HgCRDc+ah4DWnlhyQt7IciChzlyykoQDKay6tJpByly9Pcm8FEnOwaVyMiZqCJBV9tDnKmWtWCJQjuD49WOFULBob3EkBwmu02R/PE3xi9Oa+xo/ru83Bj3nwjSQ4TJDEcx+boMsa1rZbTxNp7QRXLdK1Pku1qE4pN2q+iIkn3Z9nucMJjgxjQq65dpggoiFjTq3v/kSX08ad0q+248jJS4jEIoSNrXEZvh3dYN3GOpAKdxGLWOQtyD8X/FLk3k6RyI4HCNRR+JwrmuShvAnOiW+QFsl4GBqdqweDAIMHEst3hUx8qcXCVOzdRHm4rYQcE3cQIwC+tbaaHfQvRA5yXjGM72Qdsd0HqLRhb+SS/k9SYOGid6nKj5QP+vAkaubBzSjtQ46tof07PZHIPFKEiq8/V1D7cp10DCJttCrJIqY9iVP2e5SeUZ0kqOENiWgwxcYjiv0/uRxhRHiBQ4Hx3gvPY5deTb4OB3WdeqWmH2e5gh52+KiS9QVnkjeOcxPX0UHb9kjqbdw1nzWmSBBRsj2XpWupr8uyIX0Zpl66itTxSBSq3dU1+rwhVaNgQ3V1JXjSilbAzEFfK4OOMazY8meA5FtIa4my27CDn79vdpAlGYi/MH2SWdof26VHvenklqCEF8nJqBSSEd+aupwicLpalgB2xjGdr45Gt2Jd6I72VNSuPgrzlA+XzlZO6Xkqt7qjF/S+aikt+SerLKZf45qIiShJz62R6tZMzbhx1pofhHnDAOdnJKUWwyuGn+T2JZSvbi9lRxNU0zkneSG/neiAhyG6hkFOpnH0LCChQwWI02vhlzCtQIKBKKjqiilm3Jk3EcFHqZlI5NtfN55YooGBn/ArYv5JU7OAqX8CAJs6uimv2JKaOWPaH2fzwL++u5Y07V2tzhecDwQFJsMCE8oatDBJYOYfjJ+nBOqv/PGb0XyD38zhL/qz+fgjxAWyM3UI2g7fjvOSbKVdrE7By5qVWa9tiOcv3c9gRv9yyU/jJa+dRSL2ww+zP6+7qBQgGOb0dN5k8xypeMrwlIivDEB5CgAjwRXVKEGcXmyOUQeK85E0Q9BcVKUxGriAw+AiBwi9QRQrFouIkkjhTils7Z9+/sAEPLu7Eaf02K/+s/gHw/BdTJoFKCbj8hDVpjhPOI8PpNrI/cNivyxj2LllrbRZ+6uB9Pd3yRUT76sVobAuKxjK5rFsTQx2nDHXvBqRzo+nq29apYrRLfkxJ4eKRt2NH4k04kLvMqm5XfBlvHj+FN9U4jrth9Cx2U7qVceVgIkEP/oWYNd5PgPGLK+4j5Ne6XyQguQabI6+iWXDgpmwVIUXifEwZ4SjfTlJOrzkQmjhDqe39R8j+MJtbX8ObNsdCgLA5EUB/07hWoer0oqiEmwlkTQ0PL04jrhgWKOyJe4vJMcqzm9IZLJwAcj0Bx7bocZIfip5Na2IGaeXHGNeOeuapl5A1VSs5IhSck7gOsSZAgg2UVmGXQ6RNCWIkugmqEsVi4bhL7cMfpQx/F4Pfw/F0tkLkqXm9EvYbsK33/IA7y5j0SP9kccoCh8tH5ujMmVo/zHBkOwaX85Iqtka/i2ntS5jSvrLKTWtfxLj69/RQH0ZCrX7pq34Lq1P1FSMjD9sqZF/Y2wRISIjVlVXOeATjdOWslcDUytezCvpSK8UHvkwIEAN+CSXRf3BlBSNvkU+n1j/H84d3+OFmCSBB0oGV0MZhTOM5Cgw7Oj2SVQeHIZBHJlppIqHoq4rxHAe/ICG5s6tK2yeeCXaGhn4yMmUtzuIt5hpmHsIMIUAE4KKOedggNkyUxW4mcWbB/S3JX5Di72lEhIlxraoCHMmnkDNUXDvauYVuCWWUSanrokqibrpX4nSkPJX/dLG6DyeDxHSkOhHKqyxDllsaD+a6xTcTF1VTmFun9gfmk8KH0A0uB+yHg0Vzuxf88Z3DBBD8XY1OPCR2vWltGprwGk4s59JE9QEvx/g7MkCwGiRJNrlnYSN4TgeXzBiNF1lJzujqTNdYv5GTiT2UVSBTbG8eBVUysP8hQKy6dP05GXXYIM7MGRUiNk5UjZS8FV0lwREwV54OQwqwLYL9x5cncUV6jh7mlURH/naDah2AiCpJCPprtY0JkoB4JIWncJ0sJsBAcajwOuTNc+tWKanv7hmEe7TP2Klkef5DwShPRPNZbKiyhQAxJJeThwkfWNyA++jte0FyETz9uhtdG9U2eVYbo2FVz0SfCWxoZZsJL0Iz6cHX5Zi1kI8ndLGb0T+MWf2DOFP6GTxIozNcbWHFwMlhp1PawwdESL2Yzx2mKjsPtFTpQPyHABHgy+RnmDOmmOCJSVHyt8eyeB0NSW6I5LvWq6Qy7lp3UpnApuh5rmnNRmpCgvtyTfplGjq9l0ZhDkAVC1QNyxZRmIiTS8D+hqntU4ZV/3HiyaqIJk4iahIRJY4z2ZeaKDV8WZXh69Lg9ajdYU6emHTj6BnwWzfZgdGKehx02iEYFPYkXgdewr03eS09yOl6RZtO080lxJRXMaI8hAn1u9bQ6qj6A1KdzlTqOl5MWl9Ir0R0KGDbH0pmpkM1DmY1AQKIwWRgN6nmLe/t+l88KqxP8dnn/fR3xa+ugEJKnaQHNtoVcjLmagOlgI6oOI5x9U5Sob5vtRkXBkbJdmGddPAwEd+NkpEj1z1prIPkdq2qECC6xlr/Fe/YOoPxdPlG5D0gnNOtVxkqm1yP4Z+C5nIm1NGugYKTkpzBaoUzxg5LJJQZvC49gzECh5LrMm/OK/jQktOUGObyPL1atlR+WAqFABGQKylE9VI882oZLJi0S/fE2bNcq9OtrcIDdjBkiUYv6o8epFQdPLzrNZgpIFrqdTIyaU2vnsutv+XdtQyr3pW1KeF5Tzmwb3up0p5Tgrh4b3Vewf4j6+dyFTqk+6siWuGr38BUsjysWjSyfosMbb6VO25o+zcQHRNQcMnO6pyHZ18twP45RzLueW79XC6WIGwetOMrUJsuno5uRq40B1Ounv7ddEVDUGD93HEBvlhRJYk3XVIVh512iEv2xrHKDuEx5TrA3WuJNEkDmS0VrCkUVxpPD68pAk2NYyb3Sm30ujwPASIAlz2llj/8wjtX2+Q41QynHeL516pAYucNfW8OKEL1TnRJGY+XdwdfKpxwSV1/USFABOCaJ9Vxi4qLtlct5qfmq+LtxQ47xL3Pqlbe8OCPA1EajfCXs5xrKlme7MVDnOWYvh/7SkAIEH1lPyDI/pBWN4B/+3ZW7fF3P16doHPzVSMVNSNI8yGY5qC7iGhudWlcG8Ni4Rg6peIEnT+N6AsBohGHupyuiQhUctyMU4Jw2iE4zalm3LuOjJXc93acKjTfxXnug6pEcWr5ed9lhj1jCBABusJsg+DP69kk3fV4dR7AW69K2dG44wE1MLMqK0QFNBBpQoKYSOwmiU6guA53r/a6fCFAeHGmT/FvuMSotOxUMy6pGc0IjZUVNtUNRER1olndjJS4IbkPulmAQY5O+X/duxAgAnYLvPFiEyxJMFk8ksGqBofZOaWI0FjJHGns1CZUDFWJYD5/mOwPVWNx4xaGO0cIEAG8vgwSNllOKYKNlXZ8aKy0OdHI9zcsHFNHoJAt6Exmf6MK11V6CBABvNwX7qiOZrAdgiUJJpMnTLGqwWF2obGSudDA+cMHbEjtsypiFcMKhAeLAyFAWGwI1oENlbaawZQxSLDPzqlmDPPUawGFu9u2ExC+6hiL7yTj5HI4vbqGWyFA1DAkKKfvvbFqrHSuzWA1gyUJppP3qWRVg8PD5uzJY73ql0rqxdnMgV41NzDthAAR0EvFdghbimBDpa1mMLlOKeLP7tSGcsiTH9gRdZq723WXjm2BEArm8ke63tagNRACRICvmHPi1Nfuqm6ewpOmnFLEsNoipqO7OnB1GqsYPLzJDRmyyF7oHBwIAcLBjKAFnXMi2A5hSxFsqHRKETxx6lsPdHSNRiBYkVDcP+PH0kVaneoYjYnIBPjTelJWjcMdq58LZaMAABAASURBVHzAKwoBIsAXsJ6x8rabx/Hhm6sPEIPEsNkjGAhGVoCAw7zl/o745bgw9VZsj1/m68oJiIb5BKkXBSMg+/k1pLa3GUKA6C2/m26NbRF2IVYzWJKwzxkkbFWD4z799cjQ2SO2xC6ADQo741dgTNvMXe2oExAkQSx3tM5hqSwEiIBfSR7NsI2VTOof/c0MbFWDzz/9sU2VlZ7W+TeGy2gZU0ZaBgUF5RmRClRmjaezACKUIFz5EwKEK1t6F2mC/mR1SBPAmsb/8PZSZfo1J37qC6cqIMEShBMkeOiTjZbsc9717CJK2aagigb7UgollCA8bpQQIDwY06toQ5ZwJP8kzAYg8akP6hWQYAnic9+sShIMErVGSwaJXvUhqO3YEkSswScBLQlCD20QbtcxBAg3rvQ4btk4SyDxRF2QYDWD7RHsM3k8N6LWHlFrtBzGkQ3ue63z/vReWTKrJ0HEtPKelXJFHamte72fhwARkDtg2ZhpCBJsj2CQsElmo+VX75q3T8FGS55paUfwyMZ6UDUkhN3lVX5ElFWMqBJfFe88iatp61SSqmcFwsMqDoQAsYod6OsZg8Th/BP0Livf2G7EMEi8zzENm0GCVQ477794/9RQGy3tfjr9gseXteIrNggN3jYIW4KAlM4qw/AKB0KAWGFEULwMSRJGg+8xMEjYqgbTfftnj1WMlnxea7Tk6dgcP6yuJN1vY0GCRcnM40TxRc+ux7RQgvBkDiW4c5YSwv9gc8BptGRKa0c2fuNnq5IET6Aa1pWf0kO9YJ4IZLA/+2MOerqEVv7kgAwlCFcehQDhypbgRdJgKHRZQNZYwEzpMJaij+Cjtz6xamSDjZa2usHTsXnNRvB60lmKTOld39niE96JKylRNWWFQhuExYY1hyABxBri1muElCaBQbECBgdzP8Hzy9/Hi5kf4WDuIZwovIiMMYtN4ypqjZYMEjbfNkxUJwjNDOkXuQxPCUISD2dsVnj7pIcUwiFOT/6EAOHJmv4lsFj8YuaHFTDIEhi4UZNQR8H2iFqjJasbPOOSDZh2OecuVXbcMPimJEODa0fqiBaO/IIAJm8sOWLCoJMDIUA4uTFg4ZGVD+4wSDglido5Erzoi92Adc8XuV4AIWD4Kg8CiEJpAeHPnQMhQLjzJfCxAgo0xxTi29+lr1I3sPJjYPjUh0orZ8Pn5cyqGrW6d/4liHAl52rOOc9sgHDGheEB4IAqImuoZJBgMGCVg8O8hoPP12QcooiCB0Ao8Kk2CIG8Hq7k9LolQoDw4kwA4hWhQSUgcHMRj9mBLDGwyvGWS0vYNKFDVYxVTlmZXRiA7nWEhCXD/dN6mmgMEIKkMLZBFI0QIODxCwHCgzH9jo6qIzhv4u3YGn+Dh7sJscRk02QK4U/0brriPhQwIXCimHBtWRNnXOOdkbFwkpSTHa7hECBc2dL/SE2J4sUXXsatb/85y91y84fx9je+zwpz3Cdu/9cQivvbExgeEKh3JXRTeCZHxGnPNDshvrJQK+jTrG16++GHANEPrvtos2TkcMHFe/GD+7+Ju+6/A5/7009jx87tuPuBb5P7Fr781S+s4ED5IRFCQTy1CYmRLUgkpxFLbUMkvgGx5DZEE1sRjfMO0QKR2GQ5D+djR2UgynWsJksgGhtFIrV5Vf5ofHx1tj6eLRkR19YFjWBoovEciKoEsT4A1ZVZDSKVBulhcp84UDJz2H/2TnL/gCMLj1SoKBoZlIw8PvbPPok//e//A7GVBzYSTePLX/kG/sl7P4TlTB43v+0WPPvcS7j8yutx2RXX4TOf/VMCi61QtSRuev1bcd31b7Tco48/BVWNVuq3A4mRTfj2d36At7/zVlx/w5ssx2WWlouEJ6qdra/+MQ/1QqDoi65YZSVnCBBeDAsBwoszAY4/nXkBv/mv/gXuuOPbULQYUSog1Dg++9k/wG/9m39JErPEyZOn8Md/8t/x9JMP46knHsI3vvEN/H+/+/uUF3jw/rvxyMP3QlEEdF234pyHCEkOX/zi1/F7v/+f8Vd/+QU8/NA9lstms1bdzrz9ChelgtkS930tBVORY2sjXWJiFRXDdEkNo5gDIUAwFwbM5UsL2LfvfJw+fRqvvXYCWiSJM2fOIh6P4w2vv97qjaZp+MKf/wnymddg6gv42le/iK9//RvWA85xFLDy8RqlaHzSUiOSI1sRiY5AERqeeOIJfOiDH8DmzVMoFoK329KxQtKiv/agkP0loTxfG+16bgOEpDKuGQCs9/gQIAbwDhBEs6Ya+PVf/wT+7//nd8i+MIbPf+EvcOWVV9CtXhaXGSBAZ5QVhp7D+eedw0HChXK6dUKHj3/8E7j0smssd821N+GlV46DEAKf/OSv4a/+1xfx2//ud/DVr/0dvvjFr1HuYPzz3IfD+fIiq1qKBGaRNeZro13PBQTy4ToMV97YkSFA2JwYID8qUigVl/G+996KF154EYVCgaSDv8bv/97vopSftXpimv7E5s9//r/hmacftdyXv/xX+NCHfwGLSzns2bMTjz/2EH7wg7swvzCPYsmfXm813uXDs5kxjxZMjKiPeKS5RQsUwt2s3RhTiQsBosKKwQjw9OpdCZIUTB0bN05j69at+O7f3YmpqUmMjY5AmuUHuVgs4vjxU4gmNiCW2orf++x/tVQQRXG55NIEFcS+889FLBar2CXe/4Hb8Ku/ejs++c9vxy//s48EgkEzZHfwGr3QMIeIOOObTkE5i/oSHcN/Lw643C1eWcP4/nNAIK1tJDL41gaK+Xn87n/8f/E7v/Mf8fM/fxsMGhqlROs/Eonglve8D7/+yd/GBz/0UXzpS1/B3Xf9A4qFsoQhUFY1/sN/+F387Ad+Ae++9QO44srrcM3VV2N6aorUi68SwJzAL/3TX0QhWy5jVdzDQ21TeVPFMxmvYVYTabX+5jC19UGIUMVYw5TVESFArOZHIM8kjetffuUl+OZff3UVfaZZwpbNG8FgcPsvfxR6Ya6SrqoqHn3kXvzr3/wN/Pa//U08/tgDSKciZLDMWnlMwoe777oTd3zza/ji//of+MbXv4SHHvwx/tt/+xylS3zwA+/DA/f/EFJfhrS25Jc0knEvJib4AaXClKuX/4tGBA8vTnk2yTMnVdHslGmBQihBePKUE0KAYC4E3OVLi9BzZHgzFmhU4gy9+DRE4xOIJyZxx7f/Dnv37qG4tQ+tqirYsTWBSy/aRg/6GZQKM1ZPDXoT5zKnIMxFKLLqTH0OueUT5DhtgQBnhtSNnFUmu3zSypvLnCTAIJXEiu3+wZQCB7JpPL40STJPWXKqbVWghHH1H2ujG54LCIR7QdRnUwgQ9fkTiNQtsX2IKyMrD6ZENDGOP//Cl/GJX/9NeuP/Gf7XX36eHn53NUCSlGEaBbIxlAFE0gNX7hQN7pHtgXevsh01UE6iR7EStxLDaRzHvh3VbT9HQHb/4gYcL7oPadrtj6p3U7DcPwr4+h+LbSvnIx6UA+HRjQMhQLhxJUBxaXUjJiM7VlEkTQPvfMfbyD7wEdzzo+8hHgMsEFjJlUyl8Af/5fdXzlrz+lmKpYb92VE8sjgNowJoayliO8qU9hIZJk+tTWwQE86BaMCgleQQIFYYEUQvqiSxM3H5GtLYOLljSwJXXb4bEWVplfTAb3lZmsFN119AxsWTa8pWJYg1SX2PWCY7w5PLE7hvYYO1SrOeTMDgcFV6Bgoebonu2MpKTpC01FIF66RQCBABvdCqiODcxI2kJa+9RAImTBrONI08SfzGmh6YpFbw5KiycXF1sqQaV8f074ylA54R+RBJCvctbMRjZGeY16PUO1GXKFVI3DB2lsDhDD3erdlDQgmiLosriWvvvkpSGOgXBwRU7IxfCUV4LIqq//zA68fGSa+0XsXzaMSzNFT5ANkWWFJ4KZcGD1/qpEpIH0REFRM3jJ5BVJg4XTzoo4R7lri68k3O0AbhzqCV2BAgVhgRJG9L7Hyk1Alvkvw8STWl+6Va8IP/MoHAA6Q23EtSAo9GnC3FUDQVevv7RzrOvTe+hGvTZ6GRBKHLAvgrZDXd9H0qCHyL4U5SDfkVAkRDFvU2w6i2mYySO+s2KuH/wbIrMmXvLvWiHrEmNN1PoHAfgcJrhSR49SWrFDY9zfgjagnXjs6QVJW1wIHLLuln2WvZMQfDdRiN2de7u6YxLes+R0xJYUf8Ul98kCSS+8pImUx6W5PX1f+FFVBgSeHx5UnwlOhSm6CUtoDhLK4amaNh3qqtRZKV4kThhTb7IxBOs27MwhAgGvOoZzn2Jq4j2cDfJWkGIFqROPx0WicAOJgbwYNkZHxiBRRYUvBT1iuPQurD1mgWN46dwdXpWSQVg2wxclX2jDFPEGGsimv6RAjkw4VaDdnm725sWM3wZOhnT4pmeRq0HxokQYmffN0wTLIN4SkajnxgYRpHCikUTA9jqg8CeURilCSFi1MLuH70LF5PBsjzk0uWEdKr+Nniq15JvuNZxQinWTdmVwgQjXnUsxyL+umm2mokRTRKb6oxyrxAQ5AMDDwKMUdh0ydIUdFV/yOqjj3xZVyTnsGNBAhXkaSwIZK31AiWIFZlrjlh4+SycbYmtpVTgUK4F0RDxoUA0ZBFvctQkP4lCKaKZxyy7+VMUgG80pqJZ4nhYUuNmAADQzNl7bxsaGQp4QaSEhgYdsUzYKBgCcLO48df1M/4yVY3T1QtbzZjSL1uvjARCAEiQHdBwVxukhrhmb8ThkkGhgdoJIIlhlyTagQbGFlKuJqkhDeMnSZpYRYsJcTIpuBJdIMENk6eLO5vkKtxsiK8PhfQuOx6yxEogFhvzK/tb8HM1EY1PJcuoxkmSQ5+bRRuDZSoPIMCu2aMjjw/YXssi2sJFNjAyFJCmtSJZqUEN5o4LmPMwezAWz+vL4DBZmv6Cq42dHU4EAJEHeb0Pkki16RlvVbN4HPpAhp++8IzGx8g4yNLD37LsLRwkWVkPINzE0tIEij4LdtMvpnS4Way1827XDyNqeS5EPRXN+M6TwwBImA3wKLe7MpEUelBGRxav6Q845HXRviRPjRhgqUFtiewtLCRjIwaDVFWiOlwoCQLWOqA/cEm6+h8eZFXTPPa39LOub791u+m9c23rvW+IFtTM9oFh+cyY+AZj406phEwnENSAs9sZGmBDY2NynQifanJEZ5GbfKHiUxpYNvolY2yruv0CkCsay4EqPOt2CFMshlIcq10g+0NvD7iTCletzgDw77kIngUYgfZGXixVN0CHUyUMHGq+FIHayxXNZs7iJHoJiih0bLMEJdjCBAuTOlnVLEJQ6WiaEiObGmZXAaHhxenwCss61WyJZqzgIH9Thkc67VXm5bR52DIUm102+cnl56mOiRS0Q3kh/9uHAgBwo0rfYiLiDg2RM/BnsS1vluXlFMQSJDX0v8jBA56HcmDpYbLR+bAkkM/gMHu1Kx+xA521GfQMcwSdoy2IM6qAAACsElEQVS+juoV5ML/Wg4otRHhee84wKCwkUBhL4HCvtSbsCl6LpLquH8CpIQQrd3Y/GUqliC8GmNp4cbRs5jQil5ZehJfknksdtj+4CT85PIziKhJqErEGR2scB+pCQGiT8yPKkkwKGy0QGGiRSoklWseIBgYDuVHqKz7P89fYKmh0bRn99KdjS2Z+c5WWFPb2exLMMlYuSG5ryYlPGUOhADBXOiDE2if9RKyJQmCjZIS7r9tsSx2x5ud0eleVydi1R4YEHnjmE0jFxMv278mnehzkOoIORKkq9EsLaRiAM1LEHmP/SF4yPIcAofma0TXfkoPAOLVuXst+u1t6KyT8GBxIAQIiw2De5DShNKE/nyymGC5w7XDF6fmEQS1wkmcJmLO066EWYIwaJRkS/rytfWv85gQIPp0A7Dx7Wj+adRz86XjDakzyQovhP/LyMZJt0o1IRFX2tyExa3iNuMEBBSo6PZvPncI6dgWqCI0Vjp57f/OcpYKw21zwJQ6FvQTdd2J4ovQZaFuW6apQ6j+b+q8x6rM7bEMPYp1m+pbYlxJd73tEzSawTadVHS6620NUgMhQAT4ahkk9rKEUY9E0yhBaULF8KprayznldT3+LjqPeLSKeIMswjDLGDr6FWdqnIo6gkBIuCXMWPMYrZ01JNKSRKEomqe6bUJsjZi5Vwly8RKMDjeCiURkVwJddc7nXkBMTWNiJLobkMDVHsIEANwsXgdgi6LrpSyDaITEoRr5QGJTNBD2wtSzmT2W18qG4uv/hZqL9oOahshQAT1yjjoKqsaTzliqkFpGhCi/cvoJVlUW+pfSIF/CQlt/vhbGdtIzegET9skJRDF27+zAtGN4SeCVQ33Kcf8aIu2GSDRfh1tE+FRgSr8G2E9qvAdfXzpcStvROmNWmM1FuDD/wEAAP//3lrCcgAAAAZJREFUAwCUDTIL9joDN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25146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7" y="1772816"/>
            <a:ext cx="373881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6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9" y="6277893"/>
            <a:ext cx="9144000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6" y="188640"/>
            <a:ext cx="8243887" cy="3175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Инициативное бюджетирование на 2026-2028 годы</a:t>
            </a:r>
            <a:endParaRPr lang="ru-RU" sz="22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980728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Народный проект «Бюджет для граждан» </a:t>
            </a:r>
          </a:p>
          <a:p>
            <a:pPr algn="ctr"/>
            <a:r>
              <a:rPr lang="ru-RU" dirty="0" smtClean="0"/>
              <a:t>в сфере «Благоустройство», ремонт источников холодного водоснабжения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681" y="5301208"/>
            <a:ext cx="898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Ремонт колодца в м. </a:t>
            </a:r>
            <a:r>
              <a:rPr lang="ru-RU" dirty="0" err="1"/>
              <a:t>Ачим</a:t>
            </a:r>
            <a:r>
              <a:rPr lang="ru-RU" dirty="0"/>
              <a:t> по ул. 2-я Школьная </a:t>
            </a:r>
            <a:endParaRPr lang="ru-RU" dirty="0" smtClean="0"/>
          </a:p>
          <a:p>
            <a:pPr algn="ctr"/>
            <a:r>
              <a:rPr lang="ru-RU" dirty="0" smtClean="0"/>
              <a:t>на сумму 487,298 </a:t>
            </a:r>
            <a:r>
              <a:rPr lang="ru-RU" dirty="0" err="1" smtClean="0"/>
              <a:t>тыс.рублей</a:t>
            </a:r>
            <a:endParaRPr lang="ru-RU" dirty="0"/>
          </a:p>
        </p:txBody>
      </p:sp>
      <p:sp>
        <p:nvSpPr>
          <p:cNvPr id="2" name="AutoShape 2" descr="data:image/png;base64,iVBORw0KGgoAAAANSUhEUgAAAQgAAAEmCAYAAACeUA65AAAQAElEQVR4Aey9B5zs1nUf/L8Apu9sf70/lsfexapOWcWU6EhWo4sUx6Js2VGcOPEvTvSV+IuVT7YSO7L9c2JLie2oyxYlS3ZMWSIlsZNi7++RfHyFr7/tOx3AzTmYxQx2FpjBdMwsZvfiXtx67gHwxznnFij3H/5jed/hP5X/+OrD8u5Dd1L4v0uOc3P3HP5L+b1XH5U/OvTXnnncyg1r3P7j35ULMwcC606cfmTdX6dHjnx+1fWZO/uCPH3mCcm8OXTyh/JFuoZPvfYV+cDhP/Hk1csnvkd17JczZ1+WDx09Jb/zyoL82wbuO6+clT88dIdnnffTc9eMK9NwgOjw746cusfR/p/IxfwJOZs97Ij744ZhJS/PQ868BAnlGcTESxAoweunYgkjykMwkEbR3OqVbd3ET0d3B7avEhKH848Hlr5eEbYzceWqphShIqakkFTHMRHZhi2xfdiduAYXj7wdF6XehvOSr8fexLXYGrsY05Hd2BK9EBvoOs/qMTyyNIVTxThxFnV/cbEfk9o3ERXH6ubzmziibsCG6B6/2Sv5RtSpajg6DUVoeHn2B5U4PwFFQR5J5SkoyPnJT3kk4uJlFNE8wVR4aP755tFELLD9yRkLMGQpsPT1grBRdTMSyqjvpqrgMYHJyHZsJvAYI5B4ITuOZ5Yn6KWo1K1LQRZj6j9iRH0Ygp6Qupl9JkZEHDvil/nMvTqboKca9BNEzTmTN6NoZFAyshTj/1+JiqP+c1dySsTEy9DlxkrMegsEXXo4kn9ivV2SVf3lB2tn4vJVcc2ezOlRPLToT2pIiOcxoX0HEXGy2WY88wt6wFm6UenNjxZ+Qgir1Hh8h+W/Mnu35TdzqA+JdWqKiDPIyX11cgx3kioige0gSw+6LAaWvl4QtiPeOjjoUsGB7CieJqmBw/XoFaSSj6rfR0p9lN7TneV5WtuAGKlD9dqvlyYIYFjK3Tl+IzKls5YEgSZ/LQMEYCKGo6SPBfdBaZIXQ5GdbQ9H8k8ORV9a7USKdO8oPVg6qVhezqtuXQr8ZGkSx4sJure9cpXjq7aGE+WIDh4FPdxbYheg0c+rf7Z6uXWEgVLi1bl7GlXlmt4GQACachp5eZFrxWFkfzhQlh4K/Wm8xVY1EcWFqbda7tzkjdhDRsLt8UuxOXo+2BYwok4j3oQtIWPM4MXM3Z7ueOE5V0oP51N4YGEDCqbqmm5HlqWGu9BJW4Ndt+2z9BARcfvU1eeXwcvZ+zz6+UMs6qexMX0xSQ8zMMzWpBvFtWXfkSak1HznDjN2lwN8wxwdQOlhU/R8qKSysYsraRLXJzCubcU0We55NGF34mqcm7wBl4y8Yw2IbIqehwkyKLLF3i+IMPA4rwRLDU8vj+PV/AjJxWW93ZnuDMfEQXRyhMJZtx0WLD1E/UgPBbIDuj/4fC/oUUHPp4lDc/ei1Z/SakEuVzT3IK48z8HQBYADLD2U5GBJDwwIEzTc6Jd9tSCyIboX22hIcjcNVTKInJ98Y8OqokqikofB4bnMOHgYsxLpElCFxCWpeUxqnbc11DZnSQ9KvDZ6zfmSfmZNnB0RU9PYkDwfRxcfgW4W7Oim/ZYAQkJD3rwYEAZhnd/hUYS/LnKA3xhH8091sYXOVy3o7mEJAR36Fc0cGRfr69ppdSO1VpYSMoaGRxanwaMVFOn5vymaxw2jZzAd8X5jexZuMkEQTzZH96HRj6/36eIrrtmEUHDu1NvIKLmM05kXXPP4idwSu5Co8ZMTArqcIFA4HxnzauTMSxFRjiAuDvgqHWbqPgfK0kO++w11sIVxbQuS6lhHavQDDtwQT4xif0GP4NGlKRRpxILPvdy2WBYXJBegkQRRNLNkuDS9snYknqWHqEPC8apUJ0mRnVv65pFLoSrRlg2TXCereJORHVgjQRgyTUzbSSBwMXLyMmTNK8hdCUOOI6ocRUp5DEnlCfCsSq4odP3nAL9Njuaf7j8hTVDAqsLm2PmuJZqNLPqQHOw6o0oSJ2iE4snlSXrY7di1/ohawtXpWZyXWKLXYzl9yThbDnTpKOhx3Ez2GPj4eakXmhLDxtSFmM8dRl5f9FHT2iwpdRJb4xdTvwVRhPKvJLcREFwD9hUsIaE8j4R4msDgSXKP03jsq5Q5V84cHnvOAVMaOEbW98O5x1DrDuUepes2WNdmEz0Iqoi2zUdT6g3VCrsRFplfKySxPztaFxy2RHMWOKQJJOyy7OeMefa65tgeEyUAa9QAvxDOFA+uySboCT1n8q0waMTiyMJDaOWnQMWu+JVUU1l2sI458yJimCAgeJSMji+SODVHdUty4X8QOGASOBzJP4m50mvgt1ityxizQSDTNw1xZQSTke2+89fLWJCNpw6ztLIrfhWWjQvxci5drzpsj2WxL7mIspViddaCmVkd0eEzIazHsWGtupmnF0J+Tb7xxE7EtFG0MmOSK2NwOIdGixSh8anlLIokIoiK16yI8BAsDtjgsNxl8bZXvRb0btpCow7o0O9s8dW6NSWUUVyYeiuOF8+xhjG9MvMoBdsaziWVwiuPLt2HFL3ydyt+yZhZU7VGox47x67HcuEUcnprks7W2EWkKaRW1U0AIaCg9WEQhL+ucaAf4NC1zqxUzMavlDq+ctaeZ5J6saB7r32Y0HaA34g8lMl2B6/WGBwuJkPk5ujat7KzjCH7v/jNXb0QYHBg+g7O/chJclNhN/VGkVIFhInw548DguB0VN0EwE0IRcd+5opaUU9y0EQMI+o0Yspq1O8YES1WlFR4NeROTEbWuk2x81qsdW0xL/VC0LVhY9+2OKvOwMM0lLm2dDkmQvf+69IzRGv9lyQbQk0Y5UJ9PJYs9WK1vWk0thnp2CYcmX+g45QpQlCnpeh4xcNWoVgBhnOTN2Fn4gq6BbvHMwYHntNQDxxAPx6y41mGvIcB72ewO34NpqN7kFKnCDSSlKP3/1GRxK7Eldgau9DVaR0wTNq9clMv2N6wI365xQfOd4yMkiWPoUyFhi6vHz1Ldjd6BjhzHbdseE9KqlOs40nLNeqFqkSxZ+JNWC6exmKh82tCFBMxCNF/0anjnOxQhQIK0iQx8EPIwBDzYWVGnR/rsUtkT6jnGByWGtyQClmbx7QtlZYEBEa0KWv9wp7ENTgv+QZravLu+NWYjuyhh2CkkrdbAUG82h6nMXgRQbd/kszqy8RHZztxJW3ZG0a1TVY0qxb1jJK7YhmoBBJW5gaHjDHXIEf3k7nPZ0tOm4vALrI78AvlldkfdoUAxZRpuqz1da+utBzwSgVxJa1utB60XSQxRH1MXoGPX85YWDNMaQ9b2n4jcOBm3PRFjq91I9o0eL4BSz7Tke7ugLUldgGS6ngtCV05Z0DkPilCs+pn28a5yRutsH14NuNNC8+K3BXP2Fnr+meLh1DP1lG3cAcTefSiaFZHbZKRSVIttuL4Uvf2/lAMjEBgtU7TwT51vaoYvdH5zdFJx8BwPr2Bd5GoHCXrcNc70UIDrEo0W2xzbB92kUTBYnizZRvlHyG1ZjKyo1G2jqZHRBznJ1+PTdHzwJKLs3KT1OZ5PeqMqoQVkj4uTvmz9M+UjuBkcX+lbD8DSw71QtCQ6HlTP4VsaRYz2Ze7RhZJEAkoor6Bpmutt1mxSvosi9L85uikY2CIBBQYmGUKVPA0ZQ4369IkUfCwX6yDhk22O+wgvb9ZWjqRXxMxbIjuXVPVoUJqTZwdsTGah7BPGvhnPNY7NCjWhWQJp3oxGttGMCdxaP6+LrRVrVJRxQIMOVKNGaBQWp0eIGo7R2pcTbdd2Xn05p2iUYZ2KxL0qG2PXwa1B3YHv7SyUfJI3h0gBD1WFyQXfVVVMJfBNiNfmbuciUcvbPWCeb17/CaSHmaa3mOyWTIV3jrOgLeuhgD/0tqGjlE3CBWx5DChbcfexHUdIXdL7EJSOa4iCbKsx7dSKdfRqQVXrbTvVoZHLtziOY5XZrLvx512mc7sp1w38jjVi4nEboI5icNdGNaspV0RKJIEwSvqRG1aoM8ZRce0zYGmsZPEJZRRnJ96I7bFL+5ktWCQvSh1MyKkzzdbcVKdwGSP7Q6NaOQFAoc6ID1wO7wzFfs9c1LClLqrmykdsshQSVLbNnq1NWOy2R2qrQqaPCicPyJeQ0F218LN7XTSpdX1IT2wjr0zfgV4RqBGNpdO8tBZVys2hFG1PJzorKff4aJp3dKuZFyU8qdacOECjRb0Wr3ImvN4PnOXqyusrAOxpYd2Zkxy//w6i5tRcQKC0Ksod/ot1/d8/ObrOxFdJEBAwbi2DRek3gx7XB8B+50svhgwikAjDglXmnjkYkMk75rmFnmm2L2RAbf2/MRVpIfiKT/ZO5JHsWuJKodgIE1GmSk7qmd+Kw0JeoAwpL+4ksa+1JuwPX5J4HuYNRYCRSPvK+lG0AVNSQ8ZBGHeQ20/No5cRFESB2dbX29BFTT1rzhzJ8RzyMtzKCr49ogl4zTROVz//IbYGb8SPGTbTXWik1zLGf7mE3SyTa+6eOakWxrfzRt9Sg+sWrycvd8yArrV1a+4iJLAxtSF1pTqXtKg1DaWFM8jZ7b2qa/aurp5Plc61s3qu1Y3q0a8O7ObuzD1VlInNnat7W5UfCJAasbxYtK1i8LndGouHERwYLqmU+exh1e6NKXaqtzlsAYgFLFM2XI0sjFJfrD/ed//YFO4PqgLgpohidUHc+7zeXjNBSU3/J8pHSLJwWyYr9cZIkqcpIeLMJtbu4tUt2lR3BpIKAdI1Wi8s65b2V7GDaOa0Uv+OdvKma2rCvN6/6U53WPFJvfR75qL0wGa98B0205Ty4bXuVx5qNOO77SfdVEX10gQdqMp5SEsmW8hSWLMjrJ8EzEyZG5AwdyNotwOHeOEuq1PtEEbv7kBVTPa6HJXis6UDuNEofX1BrOlozheeN6TNqGoSKa3kNuKeLI6+zWR2mjFcZqiRj3L+0nIGO73IC/p9lM+R8ZWIwAbwrjRqohy34pGdaGWW752404W94MXpjnr8QQI0GOfVn4EnkhVkpsIFDbCQIrOTahiHlHlNUTESajIUE4VJbmVbBdXImNeiSXj9ZjVP0Th1znb6kr4ZBs3dlcIGrBKF/RTBA7tD1eWQeIF194rdIM/9tiTeNOb3w6hlG/2GAHFHd/+e7zzXbdC1w0qJ8m1/n+25A4wcYXrblwv7/nZOFd/cqjEP265aGTY66qrBQmlfmsSisghIk5BE6ctMBAooex08tmVoKBAeY4joTyBFLm0eh8mta8jqTyFBeM99ZtoM/Vs6RCeW/4+9md+jNnSkTZrW3/FTxRe6Finmf/HPeozeZ5NsWi1FU1M4p57HsJnP/sH+PKX/hKmnoFplKCqMbBUkRjZbPkKnVsFhEAsOYV4ahO0aMqKAsclpq04VUti3hzB5dNxXDwVL6fTcUsqgus2RilPfcMvr3MoyTyVCNj/CjkRNWXNrgS9ileiuuqVMFt03AAAEABJREFUQeKw1YZiHbt0ECgipT5I3VK71EK5WgmTJJg8ibkvrIDFPWDg6KQrtzR8x06L1fVAgrknhIJnntmPf/Nbv40vfvF/YjQdhV7KIBobw+yijl/4xdvx5re8A7/wkduxuCwRjY9DUSJ45eBRfPxX/jkikbIhUqG36tHXTuCXP/ZrQHQMe0Zj+E//9l/iwGMPYiKuIqYKbI6a+OD73o9vfet/IxItl4PL72TxgEtscKKianIFIHpH00kanVo2ZtFVgODuaJhFzriUgz1xZbDIgVWPTrolffjmXcyQxMX86vSFqQcSB189hI/d/gn88R//Ifbs2oJSYRGqGsPxk7N497vfiw996P346298Bbd9+EO45d3/BEvLRSu9kC/gyJGjq0gtFItWnAkBEihw7OgRZDPLUOnkUpIk/uXt/xRLS8tYWGQDrFhV1nmySGqW8zxo4aiS6jlA8HYCKXWi+wABmDQickHQeN40PYfzT1hSStMFA1zgTBet9gwSteqLYRj46Ec/hn/2Sx/F9dddhWK+PAtT1eL49re/S3HX4t23vB3plImfftdb8VNvuxmf+cx/rqoVxEtBBs9EahOpHN7D8NtSGl5+/hkce+0orr32Wirl/T9LBtZugKR3i82nJKJT0Nv4AG9tiwlljMwB3m4isg3b4pdC0F/XJQgmbkT9SdfVDG6n2+6lzH00qlPqdjM9q9+Qxa62laWRAWcDqqri05/+HfzPv/grvPjiK4jE0layIMPli/sP4Lzzz4NhFCBNg9SOLD3cr8PR116jPIIccOrUabz7Pe/De37mA3jPrR/AJz/5r6z4vKlavn0QRhG/8Su/jC9989sokZRhx7v5J8ly7xaPAEVGlc6pGJui5+Oc5PV13bbYJQQNZZ73BCCi4hVkjJuI5eVGKTCQ/yaN47ySfZBkIn+W8SB3svzmlD0n8Y1vuAn/7rd/C7d//BOYnctBi/DsR4lkMolCPg8hVm5J8vN0rigr50Tp5OQk/uhz/6Xifvvf/huKBUqOFZxCCPwhgdAtt/4MNk6NW+leh7y5SKJ7sK+lQrYWQbwodmCIUxNxbIju8WKHa7ziGtuFyBH1HhrReBvV3LMmqa3O/xdlDsfyz3W+4h7XyGJkUq3/AHWFJGnife99N37+527DRz76yySRxagZgRtuuBaPP/EUWN2IkMGSjYp3fOtvcdVVV1oSBWUiA6WGPXt2YuumEWzbMo5t27dxNMG2sHw+LC4s4Mc/vBu/9lv/HpqZ5yhPdzj3hGdaUBIUAgimpdQBgDg3eQNX1ZTr6dM6qt6NBfOnmiIwiJkX9BNYqPNFpyDSXEuTgII9idchSYYo9PDHMkshN4OPf/yXCBSuo1GIT0AoEdzy0++CoOf8IzR68Wd//iWyVXwcy8vL+LVP3E5qwmKVQqrANEsEGno1zhH6r5/9Pfzx5/8CxzMGVIIOR9KqoC4LKJFbFRnAE5V4w2QVjCX2WnYbo+dCE9Gmy/cUIARdsKR4ikT05gltumddLsDfriiYy11upbvVCwIJ/tjOjvjlFFLRrZ8kC9S+88/F5/7rfwYknZEUUSrM4t//u9/CJ//5J3B2ZgbRiMBf/sWf49d+7eMYnxjD7bf/Ev7mr78CIbNUxMDu3bvw//+n/0gkEkLQkf93kATxmc/8LtUJMuIBv/l//Qd85o/+FLvOvxAnMiVq1cSv/uov4x1vfxvVYXKRijtVeInC1broJJD/iohYdJXamCQVIdViY/Qcq55mDz0FCCYuIk7SqAava+ezwXav5B4Gv4kGuReKUDCmbcYFqbdie+wyKCsibSf7ZJLRMKoVcfmle5En6YHrlmSINEpzuOqK8zA2oljxUp+3zj/4/p/GtddcBEE2AkPPW5OoImoBl1y0C4XcLBeHSVKEihz2XbgXL8zmcWC+AG3HhUieczmeOZuHENIaJdm9cxrTE3EyemascvZhXj9uBwPtqyvXo9iyiiGwN3ldy33sOUAwpYYcZ2/gnSl1HMo9BlMG29Dlh9EMFOORLbgg+RYCikth35h+yvrJwyDBD7s09Up2ySBBAGDoBZICypKFQed6cRmGnqO3fpWvJo1ucJrpKG9Q3KGMirwhoZsS8wXDciUKj6tFakdSPXkYRp7C1f/DucdJupDViACHouqIRV2xRQlCgYKIiKPVX18AQoBuiFYpDli5vLlkzeAMGFktk1MGiq3Yl3wzeLhLXRFxW67QR8F7nlPA7sWjAmcXyBDho4ydJW+qdnCVr3hUc5gMk0vGmVV5g3wSVZMEfv17XvoCEFEM15qJef0YCn2yR0h6F54ovIiXsw805U557bm48rQoQsVEZBsBxZvQLZBgQPhXn4/g8/+gWe7TX4+AzxksVsho2RtRS2vK8orNJWOwZsRGCCBMklTXdKZHET0HiGXzBkSUkz3qXu+aKfVhsQ+Dw0kCB16uzZJMM+5M8RWClsZiNgOFgOg4IxkcGBDcJAYGDLf4ZoiIKauNklzWJCM5+4PkIkqCVNiqWtZr2nsKEBIaNDFDt5vR6352vb1igzH3ThMg6fE+WdgPXk/Rat28irHVsu2UYwmBwcFZx81XjWDjRHkpOMf/2Z3VMJ+7OZPupGWPfSCSSv8eKjdaW42LaWPrByAWzbcjLl5ulVeBLpczeEFQb0isgkN5SW6rrbYDLq22+a0HVEudsMszKPztf9qFf/H+KfzGz07Z0WAJo3LiESBbJLxsEBqNYngUG6josg2CDa79IbtnEoSEhoR4HoBJbvj+852wQfhgSxkcDpDk0B44cFMzpUMkh/TuerDqcAcBBLfN7pK9cXz+t8qzIfmcwYJ9v86U3qpPSh18CcK2/ZRaHMFgPvL9UjRzHGzJ9Qwglow3Iirav6lb6mUPCuXMha4/bHyxTxUYHDq3N2HJ7J6FnHlis55VClYt7HMGh09/bJN9avmf++aM5fNheqyxfcQrhzdscM2D41QlZhHb6hAnF5b0Qj6QvQe1W8lxmh/XM4AwBY/nel1SP6QGP4/RRWtziWwcJwov4Cy99TvJieOF55Exqg9mbd1sQTfbmOfBdDM4OFWGWnA4PafjU184hWcPVucr/Mo7G0sAJtkgaunlc0FQzf6gO3VlklReLy+Lb6c/vGr1QPZelJqUJnoEEAJRDK/0YF84vcNz+yXd6Iv6aRzOPY792R+DV2DabXXKXzbO4tXco9aWfadp6DNjlGcqcv0mAcOB7H30DjL4tCX3mb9OrLInsDHSKTkwOLDk4ASH29+l44IdjV8mnirGkIgQyso6jFLLsyhXX7KimaX76B5ST/1PM1BWV9HNM/cJLd1ssam6O5C51CGA4LfuycJL4P0njuSfwFIPJvaUaJj2NA19vpr7yQpYvAJ+4+gt9mlhKYmvfOdGHDgaqXD2wzePWcZIO4LB4fbPHlslOXzqQyW88WLTzlLX9/qSVmpIRjBUUeYdP9h1GdFkIkuifG15wWE9x/dDjwBCwpDpJrsxeNmbFd+cPZT0nl7Sz5C08ASh/I9JlTiIosw6s/QsXAaLl9EqODChf//DK3D0eHVUgkcpbru5OsWeJQYGB85rOwYHP5KDnb8o3V866tCMYIxAShOG2flRDAYdXnBYz50mibJHAAHomLSv69D6uZodlPx01JQGThVeJmnhfhzOP07SQvsz/fjNk1In4eYUGk1Cl3/3P7pvFTiwSsGqhd0sgwPbHOxz9psFBy7jJUFEhD8JhOsIsrOGOFuU4DrVr54BREyw5V10iu5A1pM3M03TxZb+M6VXOiItMDBsiOwFf+OT93pwc1ORnU3T2GyB+x49v1KE1Qo2StoRteDAoxWtgAPXlzPcJQi/H8vhOoLsrGnWjsVp/aC1ZwCRUJ6BIUfd+zgksTlznsyKjY1rzu4Wm7QqO8vaYQaG6cgeCxg2xc6zo139qegu1/hORbLtwa6L5zU41Yq7Hl+2RivsdAYHHq1oRq2wy7Jf9PjcXmRIVIyYmoYpS9zVvrmeAYQgJSNjXt23jvaqYbPJoc4sgUqrtJWBYbcFDJtj1bd2vfpa2VWoXn21afc7pIe3XpWqJLNB8o/+pjqcyuDwh7eXfI1WVCqpCWQ8plnHfH5Nq6a6wJ2yBKF3wf7QTEd7BhBMFG/iAfS0SW62p44NfM00mDHmmslu5RXEw6mIDQzNf2SZy6MLP5Yentm/o1Kz0+7A0oOdwBIDg4N93qpvQrgWVUiOc00YoEhB11hTYiR1d95AiSZ+PX1ak+JREpmSTZA3eFmbMVQaJD4WW7BbRJUktsSaBwabm7xC0w530n/WAQ6sXrDj+ll6+Npd1ck+rFZwfLvOS4KIKM2pee3S0Y3yilJerNapORCt0qig1ZItlFPFEni5dwtFB6bITMn/JJR8i+s3zCbVmFrmTWjba6M6cv7M/mq9TvXCKT2wasGu3Qa9pAeuNy5an9jF5YPgeJk301Hs0CQprqsV11MJggmMKodJAIxycChd3lxC0afhsSRbW0TDaoyE2TL/prtgqGT1gh0TxZKD0zh59+PV0R2/k6C4nvXslJVp1jm9OrO1H/zoOUDExQFkzcv60deetblsnPXVVqYF+4Nd8ZLurw07v9PXBC8CctffnfmaCTvVC6f0wOoFO7uu997Y/be722YxdvuD4qtK+SW6rlQM++LwiIZEmQF23DD5s6XXfHUn41j34KuAI1M7ZbkaAcFex5xz7sOle+KVep3qRa+kh2EYxdAsgADWnYrBd05SeZKkiCs5OJQuby42XDVnWAbK1qdSL9dZgemHqZ00VN7/aNVgyuqFc2KU0zh5/g7dD2lt5eks7LVFSluFI2SINvo8xMkdUPjQD6eKZdKiE/1ouidtHs4/iSM5b3c0/3RbdJhtGiqTSnVdRDuEsN3BKT041QueNWnXPZbOYs+5T5L9qX8jDFmjd7t+2f1u1Y+oCRrx6z6gNqJPaZShW+lx8dzQSxGLxil4uWWfdgov/pcNla0/bJk21BsnTbwoyz5n6cHLOHnpvtewqJ/C6eIrdvau+IIgyK3iM8VXcarIX9NySw1eXCqyoaEU2guq+wYQ3LkIThFKVmfbcVzo/HNgSW/9+w7S40Hy3zrAqoVzxSYvyrLLs/TgtD9csu+olcS7aS/p7S9IsypzOQgXHYPbO1U84JK7XlT/0qJqConIBJaLrV/fTlHfV4CIKa9gWd7Qqb6su3paFZkZHNi1wzAGBqdqwYuyWIKw6+RNYOzwjq0zYBXDPj+cf6Kn3xE5W+KFgnbrwffjWln9O5vZ33di+woQ3HueXVmU3V1AxO0Mo1syTpMc0LyakbWGV5svZ/OQ7Q68GYx9zkZJp2rBay7soU0Ghp+79QE7a8U/lHusJdorFXgE3HaZylj99SgQwOipxB7k9YVQxeBro4l56HIcBoZ/Qxnubyddwcxgf+ZHTT9oZ0gfb4eOWrtDPdXilrc86doU21COkiHXNbGNSFlTtl1Jqaa6rrUuCL4AABAASURBVJ+qNLw5Gt9uAUTXG/PRQN8lCKYxqTxFBstraFSDJ/BwTOj8ckCXRTy//H00o25k2jBQ1todnN+yYKnBuRHMpWR3YPXCqy+836b7JwC9SviLL5jOfSJqIcNfHf3KlSLjJLcdBPWC6QgEQDAhaeWHBBJXcDB0TXKA35IHcw/D/9Bpaw8Nqxa1dgdWL2xynXYHVi1+2kN6sPOzXzZaNm+MU0hu4vJurmBWb2vmjVueoMalY5usyVGZUnVpfD9prXKyn1SstK1iMRzVWOFFK96CfgIvZO5uWLQ1eABqVQun3eGrd82v2nzWS7VwI65stMy4JbUdV/S5LqbthjpUwXTyvMCoF9ylQAFEQnkROjYyXaFrkQOGLOG5OipHxjLYNQ8RjVQL54zJ119zAPVUi7Vdk+Dvc6yNrx8TdflAb22JskG2NjaY56noBiJMYC73KvnB+A8UQIDExry5OxicGWAqJFlzvFSOM8WDDXq2NrmRauG0O7BqcdM1zQ/PZcguMl86vrbxNmMW9JNt1tC74mx/YICfz5fnjPSuZe+WAgYQQFQ5AUPyV7i8iQ5T/HGAVQ6WJpyu3le0vGp1rtTkuQ61qgUbJ+2yt936oB1s2j9VbG6mY8zHvg/NGG+bJrjDBaaS5yBf4ungzUt4HSalUl3wAEIcovffcO86VeF+DwIsTax2zd18tdJD7aiFU7VgoyRLEK12i4c+X8s/47u4l4rxbLY80UiSRCrpbvJdYR8zJrRx8AzKhYK/lcC9IjVwAKEgTxLERK/6H7bTgANOwySPWLCzizhHLdjmwMOadlqrPks9RTPbavFyuQoGVgLl+AAfE5HyPT+TfTlQVAYOIJg7Oob/Izvcz7UuWDE8nZqdTZVTeqgdtXCbLWmXa8aX9Nb3a7D0UjFsWJDSbKbpvuadTOyl0Yt5GsUz+kpHbeOBBAiJCN0mai2t4XmPOeCUHmrXWjhVCx616CRpy8YM5ksnGlaZUo26eUqyUDc9KIm8vX2KRjCWCsEzqAYSIKLiNULS0FDZzxuYhzXZ/sA0uBkmOZ4d2xxaGbXgsvXcKR+rL8c09y3h5cpuWRlrSLdeK8FIS0bKEvNMrrtL4VvpbUAB4hB0TLfSn7BMBzjAwOCcMencBIZHLJzSA+/z0IEm11RRknkcyz+7Jt4Z4fWJPbmSqdSnjx+vNO/bG4/vRNHIoKAv+S7Tq4yBBAhBlueS3NwrHqy0E3o2B+oNazrBoVvSg03HvH6i7g7hKimidl43P66MukUHKk4REYzFtiNTbH66eS86ovSikVba0LBAMBGqGa3wrp0ytdKD0zDJ0oNzE5hmplO3QpOkO+BInRWfqsc3OO0l3yNq8KVQVi+EUDCbC87sSee1CixAxJQD0OWUk9Yw3AMOOKUHHtJkZzfrnDHJQ5o8tGmndcvPm4t4Jes++UrzAAhWMQ7lUxD01y26OlXvaGwrSmYey8VTnaqyo/UEFiAEiijK6peaOtrrsDJPDjhtD7e9daySj4c1WYKwI3hSlB3utp+rAxIp1X1j1wU9AiFEt0lru/7JxB7kSv39OE69TgQEINxJjIrDJEUEX0x0p37wYlm9sKnmkQun9OC0PXR6WNNus57vBRITHiMZulQgoCDIv0RkAqoSxXze/+cae92fQHOQhzsLMly81aub4sjxqkrHAGG365Qcum2YtNt0891AYms055aVpM/yrR1kQ2U6uoWG83Us5IOzOKuWmWUu1sYG6Jw/+GvI8QBRNLykLC5V18Bcsqe6u5fTMLlza383MqkFCa+hzpJZvrVTanDvnYnELlIvgjd70nmHl7nojAlYmL/lWQg3te3JVTnskCCcn89zNj6Wdn9jO/N0O8wgwcvZuR3FY6hTkoLB6Um1vMaBw0FyUTWFuDaGxYAtzqrlkQLURgXtXBJBKg14De9XuKiDff9n+4Nz3YWX/WHn1rN9p5UJyBoL7EHxsEPyXcN2iLTKm7BYWQN1GIlusugJ6vCmRRwdAi9BEI2IiVfIWFnVjzkudJ3lwOJSFYDr2R96MbTpr2cSvKu3JkxMR/KuRTKGBggPBEF/f+OJndbMSd0M9nqRgQAIVfCkqeDPiuvvLdde60eOV0eLnFOrnfaH0QCoF85eZozy8OCox1DnQWsuhLNEMMKaEkM6upnUi2PBIKgOFQMBEEy/IasGND4PXWc5cNiH/WFXnw2UtT3OGYtWVMIDIJaNCAT9WZkCdEhFy2rPXO5wI6r6nj4wAAGwOSrSd4YNKwFe9odnX62KwEGxP9jXIGeW7RApxX3Zd3nKtUBMCdZHmcZiO1Ayssjpc3ZXAusrgaWshrCIOI5wuLOGKR06ZQOlXVWt/eHZg1X9Pjj2hzK1JsqzKL2GOtlQuahHkArQUKciVIzFt2EpoFOrUfMbGIDQBI0Xo2pIq+lHeNoGB5zrL5z2h9oJUm000ZWihiwDRJQMlV4NHCsmsDF6LjRRndfhlbcX8QltAorQEOTZk04+KM6TIIcFsjBlMC5ykPnUCm1O+4Oz/DOvVqWHbu374Gyv2bC5AhAsQYyoJdfiJakQOERxbvJG8pu6f9CN30RiN0nCRSwVGu+Y1Y32m61zgADCBAh5Ef46zgGn/cG5pX2Q7Q/MBAmJ4soGt1uiVTDjNNst6FErqIkySFgnfToIUi/GE7uwkA/+6IXNooEBCCZYSo290HWQA172B24iyPYHpo9dxigb+qYjVWMqx9uubKgsnzFIAAL9+o1GN0MVEQKI4C7OquXNQAGEiRAgai9gu+dO+0OtgdKueyydtYOB83naNRMVVQxoLrYISYmvFapD5OPaVorpz/9YfCd4YtTigKgXzKWBAgiJcJiTL1q3nNcCrT7YH3x3MbMyWYrlgg0eUsTBfHVnsu3xS3zX3cmMCqnHo/Gtgd05yquvAwUQCvIwEffqSxjfAgecG8Q4F2g57Q8tVNuzIlIalbbGNHdDJZkqKnk4ICDY66kbj+8aOPWCGTRQABERp8gCHMzVeczMQXO19gfnAi2n/aEb29p3ilfGylwIrm9S87BDECAs87oMzkRuTNtCx97+j8e3WztXZwO8e5QbRwYMIE7T7RAChNuFbCXO7wYxrdTdqzI81ClJruT2+FudERc7BKftz1bX8myPX8pRPXM8OSod24Kz2eY+TtwzAus0NFAAAZIVJcrDVnX6FCb55IDHBjFwLtDaGbD1F7Vdk3RPzJZeq0RfkCyvz6hErASWjdX2K4He3fobUvvAvyDvHMX0ubneccmt9RbiJA11yh5e3BZIHJgizglSTvuDswNjAVvB6aTNDp8tVreMT3tMmOLRDF1Wb/dRrbwfg11HN/2x2HawalE0Mt1spit1VznWleo7X2lEnIAuy6vhOl/7+qmR7Q/OCVJO+4Nzg9qdAdkgpt6V4a9wsarBeTSPrfA57cVsddHWjvhlHNV1F1VTSEQmMZ8P/spNN2YMHEBExTGUZO/Q341pwxA3eBvE1Of6yWJZv+dp1147XZ8trR4BU6DWr7QDqROJ3aQEyYEb3rS7PnAAwYSX7RC9H6ritrvselb9EY8NYpzrL4K2QUw95izoJyvJFybLy8ArEY5A1jGaMaJ1XxKdTOzBcuEkDLPooGJwggMJEFFxnKSIzYPD5QBSethjgxjnCs6gbRBTj42GLMKeNFVXzchVRzN2xi+vV2XbaUlSLaLqCOYGVL1gBgwkQEQYIBCqGXwBW3Ve9gfnBKlBsD84+38s/6x1ymrGpqj77tu8PwQbLK2MdFCg0rE7/xMkPUhSMBYLx7vTQA9qHUiAsPhCoxmWHx6a5gAbKO1CtesvnBOkgrZBjE2zl6+TFGGnnZtYtoNr/BPF6tqMEW16TXqnIibiuzCXOzSw6gXzYWABIkLGyqLcxn3olFs39TgXaA3SBjGNLpAJAwul8j4LmseEKa7jgGM0Y2f8Co7quBuNbYWqRLEQ4K9m+en0AAPECRjhaIafa7wmj9P+4Ex0GiiDvEDLSXNt+ETxRSuKTdjnJZassNvBuQxcEZ1fJTxBoxfc7iCrF0z/wAIEEy/Bt8FAd4G70XPntD/cfFV1peMg2x9sJjrVjM0edgjOeyBXnRMxok5yVEcdfxjndOaFjtbZj8oG+umKioMomOHHfZu5cWrtD04bxCDbH5w8OFHYb52qdSZNnSwmyHxoZcOODqsZk4m94G9fLA7QzlFlTqw9BgUg1lLmI0YTc9AxjvDnnwNO+4MTHJzDm2MB3iDGT0/n9erajEtS855FDMkSKEgOFVBF59SM8ThvDJNHphSMzxSijd9AAwT3W0UOpkxwMHRNcmAQN4jx00Xe7dr+ZsaUxyYyXM/LDjUj2UE1YyS2aWBnTjJfnG7gASIqjqAg9zr7FIbrcGDQN4ip07VVSUdyT1nnLCNsiLhvaMtqhm2s3BHrzNoMnjkpSCaZzR202h/0w8ADhCIypEv2fzvzQbgRau0PzgVaTvtDkDeI8ctnXVY3j7kw5b4EnOtaMMrLwHnPBlWUwxzfqptKnou8vmB9mLfVOoJUjgEiSPS0RAt/M0PKcJ+IRsxzbhDjzDtM9ge7XxImZktHrVOFXiFey8Cfy4xZefiQVNvbjEhT4uCVmzPZV7i6oXBDARC8FV0R24fignSzE84NYpwTpAZpg5hm+HNyZTSDy1w64m6s1KUCY8VYuT3W3oa2U8lzSLkQWBjwyVHML9sNBUBoYh667PxYts2kYfGdE6QGeYMYv9fDhIF5vfyRmnqf5zuzsgycVQy1jdEMHr1YLp5Cycz5JTHw+YYCIHgrOoHBXE7bqzuE7Q/OCVJO+8OgbRDTDM+O5Z+vZN8bX66EnYGXaDRDViJEJdRMIK6NIq6NdXz0ohkaupF3SAAC0MQCiYpVfbIbzBrkOodtgxi/10KSLWJeL6+m3Bl33/KNVYySqfit0jXfdPJ8K365cMryh+XQHlcCxAUFi9ARqhlel+TIkG0Q49VPt/hj+ecq0V7ywZFCqpKnlQBPrWbbwzCpF8yHoQEIVSyRBBECBF9UN3fYsUGM1wzKQdogxq2PXnEsRdg7Tl0/6j67kT/PV1UzvGpyj09FphHT0pgZkrkPzl4ODUAIkh8k2ZCdnQvDVQ447Q/DtkCr2kvv0Gv5p63EmFL9EpcV4TgUa9QMR1Ld4HSqrF5kimfq5hvExKEBiDLzzbIXHldxgA2UdkSt9OCcIDVoG8TYffLjS0gs6mX7AM+LcCvzWotqRiq6wdoYxpS6W7UDHTdUAOGlXw70FeoA8c4FWs75D8M4Qaoeu2ZKR6zknfGs5dcejhaSkLI2tv55QhtHRElgLn+ofsYBTR0qgBjQa9B1sp32B2djw7BBjLM/fsO7PYY7ubze5IzcsfgOLoZ8yXsnbSvDgB6GDCCahP8BvWjNkj2I9odm+9hsfkW43ys5eUFTVaVjW5DX54dqcpSTASFAOLkxhOFa+4PTBrFe7A9ul9Xr4zo582LK7v9GtJjgAAAQAElEQVSxiGujmM9X95+gwkP1758TA9Ht0ApRe5mc9gcnOKw3+0MtX7xmVXI+U8bZa+jYOKkIDZni6YZ5BzXDkAHEoF6G3tA9rBvEtMK9lKrDazTDhL8NiHjtBbedK82xN5QuBIihvKzVTrWyQUy19HCHxiNF1w6WpL9vZYzQ8Ga2dBaGLLnWMwyRQwYQoYrhvCmd9geOdy7QctofLtlX3jeB86wnt8ljp6mS3OKLDTGV7Q/DzTslY16DrHk1cuZlMJH0xZigZuLJMEGlrR90OTeIqWd/GPRNalvlbVxxn1hXlDsbVjlKoxdCKMgU3aduN6xgQDIoKeVRJJXHEFdeRN48HwVz14CQ7kZmKEE4ueJng5hB+oK3s2+dCLMdwqseCc0ryYqfSOyx/BwNcVqBIT1UVAyBIgHFk9AxRTpV9QvIg9TvYYCHTvLbOUHKa4OYYV2g5YeP9T7PJ1F/f8qENo6lwglIafhpamDzVADC7kFMHCSQmLRPQ39AOcD2B+cEKaf9YZg3iGn2cnm+VFa2ofOqL6KmMJc/7JU8NPFrAEJAUufWRFNc+D9IHFivG8T04hopQoMiVOhmdefsXrTbjzbWIoFgw83a6H4Q12ybEp7vg2arGvj8R9bxBjEduXjWc+BeE39Wj1OGXb3gPq5BAkE6lZQqp607N0wdPuzYIMbZL+cMyvVsf3DyxC3M+4u4xa+3uDUAoYgsDXe2t/1WJ5nIQ69FGpcuyq1kPOXvcNaTEtZ0p5OkDFRdTvvDbTcz38rkP/tqVSzeuXW4h+jKPfY+Zk3NUqjdcggMt/HRrc9ucR5PFKsZbtl7G2cigZx5ETQxi4g4ScbTMSyZr6eLGn4kp96VYAOlnV47/8E5QWqYN4ix+1/PX9QjrskKeL8I6ZrGkSZJ2exjHai0HgBh0EPYfzVj2byOhl6fgIICXQoTMXEYaeU+ZM0riT4Nq3/1JIvVOYf9zLlAaz1vENPoOp8qui/KUoX79vh2fbqZh2EWMRbbakcNre8KEFFxHAVZngjSq57XtiOhIYZDBAwGVv8kEsrTyJivI5Cogpgup6jE8K6qW82D+mde9of1ukGMF7cWDXcJQiWJ1auMHV8wljCeGORJhXZP6vuuAKGJGRgyTQ+ga3L9GjuUmjf3IaKcda1NQY5A4hksmzeiJDeiKLchL89DTBn+cWlXhtREOu0PXhvUjqZZjK4puM5OvZQIDe6f6YPjly3NQFPiUJXhVnc9ESCuvIy8tXmGgys9DBqYgAJvUU+ltLRyL9kmziIqTmBEebCH1AW3qVr7g9MG4bQ/XLpOF2jZVy5jkIFSuqulUR8vmrncYauqmJq2/GE9eAKEiiWoYg5ZyaJ8b1EyLy9AQjzrk+dsUGXnM/sAZLsg9RZcMvKONW5L7IKG1DvtD05wcA5vrtfFWU7mnS7FSEJ2xlTDgszh1TP3EEsQhiwhFd3gnmFIYi2A8OpLVLyGpPgJ6ftX0WjCxcRQzStrx+IlojClRuDUWMzrWKNDWlG4QYz3hT3qscW9gkUIn0OcJSOH8ZVNa71bGuyUugBhd21EeQhx5QUCiuuQkxcSUFSNg3aeTvgSCrXxOhq58Cs9dKLV4arjmf3bKx1yLtByzn+oZFhngbRW3ghGUr+lh3qRUp+gVH//BX0RycgUZXZXVShh4P99AQT3UsAkPf9+xMVLZBy8CTnzgg4DBWG38S6klIe5udC1wAG2P7CzizoXaDntD+txg5jN0fMxHSmPzM3pUbp3bS6t9tmetTrG+2w+X/7OBm9c651rsFN8A4TdTUH6WVq5hySKA/S2vxZZ82pKaroaKuP8J3Aw345R9Xsk3unOhDDcBAf8LtBabzaItDqN6WgZHJidzyyPs7fGKWT4FiiuifeKqAJEF78q79V4j+JbfrLLEsWDpA48RtLEJVgy3kgkNy9qlcxNBDRXYVS5MwQH4mA7/0c8Fmjd9fhypdrRdK4SXi+B6ejeVV2VdKetilg5SamPrYT8eyUjO9R2iJYBwslCnriUVu+xJlfNm7dASmeqd3jReBPI7EBqxaPemcIU3xw47Fig5bQ/OCtYjwu0UupEhQXzpF5UTmoCzagXdtG8sbRih7BjhsvvCEDYLOHNZsaV/w1DbMCc8TPIm+cTWKxGi5KcwpL5ZmTlJRglUImg/EFVu47Qb40DbHtwTpBy2h/W8wYxokZaeGq5ChZOTivIUk7/6oVdlneViqhJRMnZccPkdxQgyoyR0HAGE+rfIqa8AogodDmNotxLbjs0sQC2YSQFj1SsBg8E/Jc3d2OeDKkzxocxa/wsGWvfAEOOoWhuI7+/2/T5tT+svwVaYtVd5XXHpVQXKXZVSfeThfxRKyGuDacdogsAYfHLOggYhMolAgWe7XgQPK9CkJETNCJiZRiAg0HgNqe/B0W5hwDvGMbVOzGlfg2T6jdJNbofC+bNWCTHEtOs/l4CCvcbRcqoNS18ybgJM/qHsWC8AwVzb8c4cMTD/uBcf9GxxgaoIiGqt3h99eJYS70qGhm65iWMRDe1VD7oharcCzqlfaBvzngvhMhhQvsugdurECgRFZJc+V8Q0E2qdxBofAe8AtBEmlSrWzGn/xOSmsqiLK8VWTDeThLH+wkU3omCPIeG2BgsNpGq9Xqc1X/RUsXKNbZ+POywPzhrcc6gvHTf8H5D0tlnZzipVEcsDufdP+tQVi/42jpL+g9b8yGi5TkW/ksNRk5lMMjsPZULxi3Wg68g07BxTcxjQv02xtXvks01CwOjmDfeTZLCbRYolORmqkMiJl6mPN/BlPYVcl+2wqrIkKpyHeX7KcoDbItdTBJX81PbnfaHcIMYi5XWIalWAWJOj1lxtYdW1Qu7nkxpBqnINL0kInbU0PjKIunU88atdIO+g9w7yb2DRKYqU4emp010hCWAUfVOkhiMJkpJerDnMKndQWBxBxlgf4wR9SGk1Xsxqf4NxX+dwg9QnnmqVydnWOFx9TuIiFOkfmwh3n8IE5HqTEi/jbOB0s5bu/7COUFqoOwPdofa9Me18leyZJ16IuJEndTGSYv5smQWjwzfc6Pwg8A36Zj6PYypd9KNfRfdrBvJlRnbmD3DlENg3nwPxrW/sx7g1nom6U2yTCrJEZIYXrWcIthCbrpWJ8gmM6r+gNpkkIjhwcVp5EzVNa9XpHOBlnN406lerLfJUWVeCUSVslpRqMPTsupYLtHK0f66VnQIRzIUkEbsZIqgGzauHCCj3A6Kbu5GpQID+y9JOVggw+GY8g8EDnpP+7EtdiEuHwH2JRfBN/IjBBLPZPy/jZz2hw0T1WvmNFCuR/uDoCtpX8iHiKd22OkL5CiX6YxqOixhlxdNlw16AQIIdxKTylPImpe6Jw5ZLA9VLpuvJ+np+3Sz9BYctsYuwiSpFXxrbYnmcOPoGYxrRcyUYrhvYSPOkl+P3axe+LE/1KtjWNOEYK6i5hW4urcJZf/qiPBsFQeUVWeOE4ECnXkmU9rg//MIw6JxM8lMk+C5GYLMi73sVRkcWFKrthpVTFw2Modr0jNkozDxbGYcD9Pbb7bkbrh0qhcbJ7RKRaxeOO0PN13TxINQqWWwAxrKe05Kgn14/OLigEdKGM0cqIsAoomFK1zZIDhDjtCowQ3IyivotjGQVn+ImHi156THlBQmI6vBwSaC33sjqo7rRs/iouSCZZN4OjOBV3J77CwV36leODeoda6/WJ/2ByClloeajxUSFX7VBoQo1kY1fT4W22aVKehLlj9MB6VeZ4QokHjm/uaqVy6IaRIqMuY1JCNMI6U8hqR4kt7QMwQSZp/IFQ3b5Rwbo3m8fuw09sSXkTU3WPMmSnLaKutXvViP9gdm0Ki2gT0czrt/5yUmXunI9R9b2TQmr89b7Q3ToS5ASESIgcWB768uJwgcrkVCPE+jC7xT9mD1SRMSu+IZnJtgcViQBHSTdU1C9cJig+chpU7BlAK6dL/N2c7mWbiJBN40ZrFwnNoymig1GFndOVehvWoRr0QNWCBnXkY2hmmMKA+ChxsDT34dAhPKPAHcERgyTW4EoXrhzSxBrzZFqJjxmBzFJVWRZa8tpykxRLUU7E1s26osgIWVejRJObgAYcqU9aaNilcRFy/V6+ZApZXtJQrOLu6Dn9GL9apeCJRv7QPZNNx+ZSN8++olqxeC2srpcxjGX5mLnj0bTIDIywtRkDstqUEVS569G8QEReQssl84UNWrw9ELiyWrDkIoZD8DStL9Fo8p5e3iVhVq4WQ8vhP8la2CvthC6eAXceeeRbcgBtdJtvIE62DKBEkNN0LDaSSUF4i49t8QVEmg/vPmPqLHxAsHqpb5cPSCWFLzH1dGySYgamKrpwnxTPWkjVBMS2N+Zcl3G9UEtqgnApgyDqUDOlqves6fCizgXKSUn4C/DNZSuwEvpMsxkoz24OyJk1hcqo4uORdn3f14ptKL9apeMAOS6jiWjAgHXV0n7u2oOoKIksDCugQIJKCiupehK5f7HCmJQl4+nTWvhoIc+K0grCXZfSasC83z+owjhXOwvKTjb/8+UWnhwzdX95/gyVHs7MT1ODnK7vuYthnHPeY/CBQhKtOj7RLN+1PJ8n4eeX2h+cIDUsJbgkCSHrpgAkRB7qZhy6uRNy+ChjkklccQEScHhOVlMgvmMrLGfPmkzrFgKjhaSFozKjOGgvvuPVXJzbYHp/TgnBy1HlduVhhDj39cGfEcwUgqT1WzthFKRzcjr8+jZJbtQm1UFdiidQCCJAhRFVeD0APTmgV5IwFXnlSJx8jO8AxUMRsE0lqiYabkbShb0CN4bGkSDy5uwCu5NIGhipefOoZjx8urE7nB3/jZKfYsx5KDc+/J9fztTYXuEFMKGOQs5tQcOrX+IqaNYiZ7sKb24Tr1BAgpY4TD+d71tkFLrE7kzIsJGB4ZOGmhtmtFuZmMqdfhRHEax0g6YFH4ucw4nliewE+WpggUpik8WdGhY4qBkblZ/PgnI5WqWLVwbkz7uW/OVNJ4avV6BgghFBjwNlACssKrVgOjsa1QhIZsqcr3VusKcjlPgADqJPWhR3nzEiTUZyGg96H1zjXJu0stGTeTRLAPWfNKvETSwYHcKM6UYljQo8gYGgqmajUYFSb2xpex15zFH/xN9XowMDhVi6/eNQ/nwqxb3vKkVX69HlRR5qNb/4Vlo2ofICYSe6zqc3pjNdHKOKCH6l1X0wEZMIAwoRJFmRoqB++0IHfR+0uFQMGapzGm3oMrRuZwVXrWWpzFC7RuGjuDN4+fwo3k74xn8IXvqZWOst3h0x+rbpDKwOBULV5/zQGsb/sDyCY1TtJZvMIzZyAqjjpPWw4nNBolKZyAlEbLdQxCQcWbSOGd1IcUxUL+PjTc4SYjKBsZeQJXTDlE6tIhuslexahaQoJUCXYRYVZavec5BS8erV6LWrvDp75Qro8LMDCs55EL5gG7lDqFU8XqSA/H2S6pPG0HW/YVQfiZVwAAEABJREFUoSGqJjGXO9RyHYNSULEIXXPgG5LdmoT+RYjhQOqYcggxcQi6nCYr+23g/SiOFyOYJfWCDZNLpGLkScXQpYKzCwKf/wetwvNGdoefu/WBSt71GhAkZ6a1rfD6qWLJK8l3/ERiN4RQkdPnfJcZ1IyKG+EmD3GKrFtS3+KErL5V+0ZEhxoeUe+31ocoyKIot5H94VI8TQbKJ5YnaeRiCrw92n0LG/CH/ztWaZFVi9DuUGGHZyCpjlu2HM8MpOB5p/lLmYjvgil1GuIczunVTi64AoQhR0jjD9jkjyGRIJj5gmzsI+qDmNC+hbT6Y6SV+zCuHcC2WBYbI3lMRQp46vEcjhyrgmKtahHaHZiTa92W2MV4OVcd7XHmUNGZN35UHcHskA9v2nxT7IDTN2UaiggOOloSDQpOEocizEARE4cRUw5Cw0M4Jz6Hi1ILiMwu4NHHq0PMtaqF0+7AQ5qh3aF8O0RFAppIIWdW1bJySvmYUA6UA20c49ooImoCC4VjbdTSTNH+5nUFCINUDBWZ/lLmaF2Xm6BgyREznEGeOMV2h09/PVLpoNuQJk+KsjPcduuDdnDd+1PRPZAQnnzQRNWg65mpQcIE2R84S9EY/vuR++kKEKjDZHj8JDTSy5J0gTyq9CjnJ7poboMmhnu8mfnAAPFnd1bffmx3qDek+a63PAOWILjsencKjSxMRXbQPejFCbpDO3APpaNbUNAXUTSCZaPz6nW78a5Ps2iiVhMJZM1Lre9M8sKpJeMtKMktTdTQOKtqqTuyccYBz/Hjn+z2PaS5eYuGHedcSoBclTaC2n2JiDUxbMF4G2rdovFmeqhTbZOeVjdadRzKj1h+7YHVudq4Vs6jagqzueGeXu3kiytAACUyo00681XCki62Lqfogl9AoPBm0vcuQlJ5BqPKj5BgX73LssxXCrQZKJh7EBHDr+/xBrT3PXp+hVu1dgfnVOrpMYlf/1m+5SesB65SKIABiSjR+E4sm9fCkJOrnE6qY1HuxLxxC9jO1Cr5ghTQHfHyN1wWPZZ4t3YPYdUvHdsMVYliuXh6VfwwnyhunUsozxMA7KWx+gl6Q5HqQDYJ/oZExnwdlo3rqYiBuPIiWd9/BN4hmiJW/ScoDWhGDoHnr4TNpF4M93x37vxXv3MDe5Zj1aLekOavvFPH7ngGPOKhyw10nfx/hctqoEcHfpksGO+w6BtRHsak9o1Vbkr7MsbUfyBqJOb099C9FqVw8/9JdcIqpEthTVW3TmoO/BKriWr6dDIx/Mu7a5niChCcKaU8SqieIuR/A4rmDqhYIDD4CdLqvfTANrIHlFCQZWZyXa26rHkJ4uL5VosPTLn7H90HliBsguvZHd53o4ELdpTVLR7xEPRY8UMoodnFA+FLRCzJQZfjYHCIe4wgRMQZCyQkYlgk9bQV4rfELrCKeUkPIB5pov1VvwltAkuFk6QSGVZ76+HgCRDc+ah4DWnlhyQt7IciChzlyykoQDKay6tJpByly9Pcm8FEnOwaVyMiZqCJBV9tDnKmWtWCJQjuD49WOFULBob3EkBwmu02R/PE3xi9Oa+xo/ru83Bj3nwjSQ4TJDEcx+boMsa1rZbTxNp7QRXLdK1Pku1qE4pN2q+iIkn3Z9nucMJjgxjQq65dpggoiFjTq3v/kSX08ad0q+248jJS4jEIoSNrXEZvh3dYN3GOpAKdxGLWOQtyD8X/FLk3k6RyI4HCNRR+JwrmuShvAnOiW+QFsl4GBqdqweDAIMHEst3hUx8qcXCVOzdRHm4rYQcE3cQIwC+tbaaHfQvRA5yXjGM72Qdsd0HqLRhb+SS/k9SYOGid6nKj5QP+vAkaubBzSjtQ46tof07PZHIPFKEiq8/V1D7cp10DCJttCrJIqY9iVP2e5SeUZ0kqOENiWgwxcYjiv0/uRxhRHiBQ4Hx3gvPY5deTb4OB3WdeqWmH2e5gh52+KiS9QVnkjeOcxPX0UHb9kjqbdw1nzWmSBBRsj2XpWupr8uyIX0Zpl66itTxSBSq3dU1+rwhVaNgQ3V1JXjSilbAzEFfK4OOMazY8meA5FtIa4my27CDn79vdpAlGYi/MH2SWdof26VHvenklqCEF8nJqBSSEd+aupwicLpalgB2xjGdr45Gt2Jd6I72VNSuPgrzlA+XzlZO6Xkqt7qjF/S+aikt+SerLKZf45qIiShJz62R6tZMzbhx1pofhHnDAOdnJKUWwyuGn+T2JZSvbi9lRxNU0zkneSG/neiAhyG6hkFOpnH0LCChQwWI02vhlzCtQIKBKKjqiilm3Jk3EcFHqZlI5NtfN55YooGBn/ArYv5JU7OAqX8CAJs6uimv2JKaOWPaH2fzwL++u5Y07V2tzhecDwQFJsMCE8oatDBJYOYfjJ+nBOqv/PGb0XyD38zhL/qz+fgjxAWyM3UI2g7fjvOSbKVdrE7By5qVWa9tiOcv3c9gRv9yyU/jJa+dRSL2ww+zP6+7qBQgGOb0dN5k8xypeMrwlIivDEB5CgAjwRXVKEGcXmyOUQeK85E0Q9BcVKUxGriAw+AiBwi9QRQrFouIkkjhTils7Z9+/sAEPLu7Eaf02K/+s/gHw/BdTJoFKCbj8hDVpjhPOI8PpNrI/cNivyxj2LllrbRZ+6uB9Pd3yRUT76sVobAuKxjK5rFsTQx2nDHXvBqRzo+nq29apYrRLfkxJ4eKRt2NH4k04kLvMqm5XfBlvHj+FN9U4jrth9Cx2U7qVceVgIkEP/oWYNd5PgPGLK+4j5Ne6XyQguQabI6+iWXDgpmwVIUXifEwZ4SjfTlJOrzkQmjhDqe39R8j+MJtbX8ObNsdCgLA5EUB/07hWoer0oqiEmwlkTQ0PL04jrhgWKOyJe4vJMcqzm9IZLJwAcj0Bx7bocZIfip5Na2IGaeXHGNeOeuapl5A1VSs5IhSck7gOsSZAgg2UVmGXQ6RNCWIkugmqEsVi4bhL7cMfpQx/F4Pfw/F0tkLkqXm9EvYbsK33/IA7y5j0SP9kccoCh8tH5ujMmVo/zHBkOwaX85Iqtka/i2ntS5jSvrLKTWtfxLj69/RQH0ZCrX7pq34Lq1P1FSMjD9sqZF/Y2wRISIjVlVXOeATjdOWslcDUytezCvpSK8UHvkwIEAN+CSXRf3BlBSNvkU+n1j/H84d3+OFmCSBB0oGV0MZhTOM5Cgw7Oj2SVQeHIZBHJlppIqHoq4rxHAe/ICG5s6tK2yeeCXaGhn4yMmUtzuIt5hpmHsIMIUAE4KKOedggNkyUxW4mcWbB/S3JX5Di72lEhIlxraoCHMmnkDNUXDvauYVuCWWUSanrokqibrpX4nSkPJX/dLG6DyeDxHSkOhHKqyxDllsaD+a6xTcTF1VTmFun9gfmk8KH0A0uB+yHg0Vzuxf88Z3DBBD8XY1OPCR2vWltGprwGk4s59JE9QEvx/g7MkCwGiRJNrlnYSN4TgeXzBiNF1lJzujqTNdYv5GTiT2UVSBTbG8eBVUysP8hQKy6dP05GXXYIM7MGRUiNk5UjZS8FV0lwREwV54OQwqwLYL9x5cncUV6jh7mlURH/naDah2AiCpJCPprtY0JkoB4JIWncJ0sJsBAcajwOuTNc+tWKanv7hmEe7TP2Klkef5DwShPRPNZbKiyhQAxJJeThwkfWNyA++jte0FyETz9uhtdG9U2eVYbo2FVz0SfCWxoZZsJL0Iz6cHX5Zi1kI8ndLGb0T+MWf2DOFP6GTxIozNcbWHFwMlhp1PawwdESL2Yzx2mKjsPtFTpQPyHABHgy+RnmDOmmOCJSVHyt8eyeB0NSW6I5LvWq6Qy7lp3UpnApuh5rmnNRmpCgvtyTfplGjq9l0ZhDkAVC1QNyxZRmIiTS8D+hqntU4ZV/3HiyaqIJk4iahIRJY4z2ZeaKDV8WZXh69Lg9ajdYU6emHTj6BnwWzfZgdGKehx02iEYFPYkXgdewr03eS09yOl6RZtO080lxJRXMaI8hAn1u9bQ6qj6A1KdzlTqOl5MWl9Ir0R0KGDbH0pmpkM1DmY1AQKIwWRgN6nmLe/t+l88KqxP8dnn/fR3xa+ugEJKnaQHNtoVcjLmagOlgI6oOI5x9U5Sob5vtRkXBkbJdmGddPAwEd+NkpEj1z1prIPkdq2qECC6xlr/Fe/YOoPxdPlG5D0gnNOtVxkqm1yP4Z+C5nIm1NGugYKTkpzBaoUzxg5LJJQZvC49gzECh5LrMm/OK/jQktOUGObyPL1atlR+WAqFABGQKylE9VI882oZLJi0S/fE2bNcq9OtrcIDdjBkiUYv6o8epFQdPLzrNZgpIFrqdTIyaU2vnsutv+XdtQyr3pW1KeF5Tzmwb3up0p5Tgrh4b3Vewf4j6+dyFTqk+6siWuGr38BUsjysWjSyfosMbb6VO25o+zcQHRNQcMnO6pyHZ18twP45RzLueW79XC6WIGwetOMrUJsuno5uRq40B1Ounv7ddEVDUGD93HEBvlhRJYk3XVIVh512iEv2xrHKDuEx5TrA3WuJNEkDmS0VrCkUVxpPD68pAk2NYyb3Sm30ujwPASIAlz2llj/8wjtX2+Q41QynHeL516pAYucNfW8OKEL1TnRJGY+XdwdfKpxwSV1/USFABOCaJ9Vxi4qLtlct5qfmq+LtxQ47xL3Pqlbe8OCPA1EajfCXs5xrKlme7MVDnOWYvh/7SkAIEH1lPyDI/pBWN4B/+3ZW7fF3P16doHPzVSMVNSNI8yGY5qC7iGhudWlcG8Ni4Rg6peIEnT+N6AsBohGHupyuiQhUctyMU4Jw2iE4zalm3LuOjJXc93acKjTfxXnug6pEcWr5ed9lhj1jCBABusJsg+DP69kk3fV4dR7AW69K2dG44wE1MLMqK0QFNBBpQoKYSOwmiU6guA53r/a6fCFAeHGmT/FvuMSotOxUMy6pGc0IjZUVNtUNRER1olndjJS4IbkPulmAQY5O+X/duxAgAnYLvPFiEyxJMFk8ksGqBofZOaWI0FjJHGns1CZUDFWJYD5/mOwPVWNx4xaGO0cIEAG8vgwSNllOKYKNlXZ8aKy0OdHI9zcsHFNHoJAt6Exmf6MK11V6CBABvNwX7qiOZrAdgiUJJpMnTLGqwWF2obGSudDA+cMHbEjtsypiFcMKhAeLAyFAWGwI1oENlbaawZQxSLDPzqlmDPPUawGFu9u2ExC+6hiL7yTj5HI4vbqGWyFA1DAkKKfvvbFqrHSuzWA1gyUJppP3qWRVg8PD5uzJY73ql0rqxdnMgV41NzDthAAR0EvFdghbimBDpa1mMLlOKeLP7tSGcsiTH9gRdZq723WXjm2BEArm8ke63tagNRACRICvmHPi1Nfuqm6ewpOmnFLEsNoipqO7OnB1GqsYPLzJDRmyyF7oHBwIAcLBjKAFnXMi2A5hSxFsqHRKETxx6lsPdHSNRiBYkVDcP+PH0kVaneoYjYnIBPjTelJWjcMdq58LZaMAABAASURBVHzAKwoBIsAXsJ6x8rabx/Hhm6sPEIPEsNkjGAhGVoCAw7zl/o745bgw9VZsj1/m68oJiIb5BKkXBSMg+/k1pLa3GUKA6C2/m26NbRF2IVYzWJKwzxkkbFWD4z799cjQ2SO2xC6ADQo741dgTNvMXe2oExAkQSx3tM5hqSwEiIBfSR7NsI2VTOof/c0MbFWDzz/9sU2VlZ7W+TeGy2gZU0ZaBgUF5RmRClRmjaezACKUIFz5EwKEK1t6F2mC/mR1SBPAmsb/8PZSZfo1J37qC6cqIMEShBMkeOiTjZbsc9717CJK2aagigb7UgollCA8bpQQIDwY06toQ5ZwJP8kzAYg8akP6hWQYAnic9+sShIMErVGSwaJXvUhqO3YEkSswScBLQlCD20QbtcxBAg3rvQ4btk4SyDxRF2QYDWD7RHsM3k8N6LWHlFrtBzGkQ3ue63z/vReWTKrJ0HEtPKelXJFHamte72fhwARkDtg2ZhpCBJsj2CQsElmo+VX75q3T8FGS55paUfwyMZ6UDUkhN3lVX5ElFWMqBJfFe88iatp61SSqmcFwsMqDoQAsYod6OsZg8Th/BP0Livf2G7EMEi8zzENm0GCVQ477794/9RQGy3tfjr9gseXteIrNggN3jYIW4KAlM4qw/AKB0KAWGFEULwMSRJGg+8xMEjYqgbTfftnj1WMlnxea7Tk6dgcP6yuJN1vY0GCRcnM40TxRc+ux7RQgvBkDiW4c5YSwv9gc8BptGRKa0c2fuNnq5IET6Aa1pWf0kO9YJ4IZLA/+2MOerqEVv7kgAwlCFcehQDhypbgRdJgKHRZQNZYwEzpMJaij+Cjtz6xamSDjZa2usHTsXnNRvB60lmKTOld39niE96JKylRNWWFQhuExYY1hyABxBri1muElCaBQbECBgdzP8Hzy9/Hi5kf4WDuIZwovIiMMYtN4ypqjZYMEjbfNkxUJwjNDOkXuQxPCUISD2dsVnj7pIcUwiFOT/6EAOHJmv4lsFj8YuaHFTDIEhi4UZNQR8H2iFqjJasbPOOSDZh2OecuVXbcMPimJEODa0fqiBaO/IIAJm8sOWLCoJMDIUA4uTFg4ZGVD+4wSDglido5Erzoi92Adc8XuV4AIWD4Kg8CiEJpAeHPnQMhQLjzJfCxAgo0xxTi29+lr1I3sPJjYPjUh0orZ8Pn5cyqGrW6d/4liHAl52rOOc9sgHDGheEB4IAqImuoZJBgMGCVg8O8hoPP12QcooiCB0Ao8Kk2CIG8Hq7k9LolQoDw4kwA4hWhQSUgcHMRj9mBLDGwyvGWS0vYNKFDVYxVTlmZXRiA7nWEhCXD/dN6mmgMEIKkMLZBFI0QIODxCwHCgzH9jo6qIzhv4u3YGn+Dh7sJscRk02QK4U/0brriPhQwIXCimHBtWRNnXOOdkbFwkpSTHa7hECBc2dL/SE2J4sUXXsatb/85y91y84fx9je+zwpz3Cdu/9cQivvbExgeEKh3JXRTeCZHxGnPNDshvrJQK+jTrG16++GHANEPrvtos2TkcMHFe/GD+7+Ju+6/A5/7009jx87tuPuBb5P7Fr781S+s4ED5IRFCQTy1CYmRLUgkpxFLbUMkvgGx5DZEE1sRjfMO0QKR2GQ5D+djR2UgynWsJksgGhtFIrV5Vf5ofHx1tj6eLRkR19YFjWBoovEciKoEsT4A1ZVZDSKVBulhcp84UDJz2H/2TnL/gCMLj1SoKBoZlIw8PvbPPok//e//A7GVBzYSTePLX/kG/sl7P4TlTB43v+0WPPvcS7j8yutx2RXX4TOf/VMCi61QtSRuev1bcd31b7Tco48/BVWNVuq3A4mRTfj2d36At7/zVlx/w5ssx2WWlouEJ6qdra/+MQ/1QqDoi65YZSVnCBBeDAsBwoszAY4/nXkBv/mv/gXuuOPbULQYUSog1Dg++9k/wG/9m39JErPEyZOn8Md/8t/x9JMP46knHsI3vvEN/H+/+/uUF3jw/rvxyMP3QlEEdF234pyHCEkOX/zi1/F7v/+f8Vd/+QU8/NA9lstms1bdzrz9ChelgtkS930tBVORY2sjXWJiFRXDdEkNo5gDIUAwFwbM5UsL2LfvfJw+fRqvvXYCWiSJM2fOIh6P4w2vv97qjaZp+MKf/wnymddg6gv42le/iK9//RvWA85xFLDy8RqlaHzSUiOSI1sRiY5AERqeeOIJfOiDH8DmzVMoFoK329KxQtKiv/agkP0loTxfG+16bgOEpDKuGQCs9/gQIAbwDhBEs6Ya+PVf/wT+7//nd8i+MIbPf+EvcOWVV9CtXhaXGSBAZ5QVhp7D+eedw0HChXK6dUKHj3/8E7j0smssd821N+GlV46DEAKf/OSv4a/+1xfx2//ud/DVr/0dvvjFr1HuYPzz3IfD+fIiq1qKBGaRNeZro13PBQTy4ToMV97YkSFA2JwYID8qUigVl/G+996KF154EYVCgaSDv8bv/97vopSftXpimv7E5s9//r/hmacftdyXv/xX+NCHfwGLSzns2bMTjz/2EH7wg7swvzCPYsmfXm813uXDs5kxjxZMjKiPeKS5RQsUwt2s3RhTiQsBosKKwQjw9OpdCZIUTB0bN05j69at+O7f3YmpqUmMjY5AmuUHuVgs4vjxU4gmNiCW2orf++x/tVQQRXG55NIEFcS+889FLBar2CXe/4Hb8Ku/ejs++c9vxy//s48EgkEzZHfwGr3QMIeIOOObTkE5i/oSHcN/Lw643C1eWcP4/nNAIK1tJDL41gaK+Xn87n/8f/E7v/Mf8fM/fxsMGhqlROs/Eonglve8D7/+yd/GBz/0UXzpS1/B3Xf9A4qFsoQhUFY1/sN/+F387Ad+Ae++9QO44srrcM3VV2N6aorUi68SwJzAL/3TX0QhWy5jVdzDQ21TeVPFMxmvYVYTabX+5jC19UGIUMVYw5TVESFArOZHIM8kjetffuUl+OZff3UVfaZZwpbNG8FgcPsvfxR6Ya6SrqoqHn3kXvzr3/wN/Pa//U08/tgDSKciZLDMWnlMwoe777oTd3zza/ji//of+MbXv4SHHvwx/tt/+xylS3zwA+/DA/f/EFJfhrS25Jc0knEvJib4AaXClKuX/4tGBA8vTnk2yTMnVdHslGmBQihBePKUE0KAYC4E3OVLi9BzZHgzFmhU4gy9+DRE4xOIJyZxx7f/Dnv37qG4tQ+tqirYsTWBSy/aRg/6GZQKM1ZPDXoT5zKnIMxFKLLqTH0OueUT5DhtgQBnhtSNnFUmu3zSypvLnCTAIJXEiu3+wZQCB7JpPL40STJPWXKqbVWghHH1H2ujG54LCIR7QdRnUwgQ9fkTiNQtsX2IKyMrD6ZENDGOP//Cl/GJX/9NeuP/Gf7XX36eHn53NUCSlGEaBbIxlAFE0gNX7hQN7pHtgXevsh01UE6iR7EStxLDaRzHvh3VbT9HQHb/4gYcL7oPadrtj6p3U7DcPwr4+h+LbSvnIx6UA+HRjQMhQLhxJUBxaXUjJiM7VlEkTQPvfMfbyD7wEdzzo+8hHgMsEFjJlUyl8Af/5fdXzlrz+lmKpYb92VE8sjgNowJoayliO8qU9hIZJk+tTWwQE86BaMCgleQQIFYYEUQvqiSxM3H5GtLYOLljSwJXXb4bEWVplfTAb3lZmsFN119AxsWTa8pWJYg1SX2PWCY7w5PLE7hvYYO1SrOeTMDgcFV6Bgoebonu2MpKTpC01FIF66RQCBABvdCqiODcxI2kJa+9RAImTBrONI08SfzGmh6YpFbw5KiycXF1sqQaV8f074ylA54R+RBJCvctbMRjZGeY16PUO1GXKFVI3DB2lsDhDD3erdlDQgmiLosriWvvvkpSGOgXBwRU7IxfCUV4LIqq//zA68fGSa+0XsXzaMSzNFT5ANkWWFJ4KZcGD1/qpEpIH0REFRM3jJ5BVJg4XTzoo4R7lri68k3O0AbhzqCV2BAgVhgRJG9L7Hyk1Alvkvw8STWl+6Va8IP/MoHAA6Q23EtSAo9GnC3FUDQVevv7RzrOvTe+hGvTZ6GRBKHLAvgrZDXd9H0qCHyL4U5SDfkVAkRDFvU2w6i2mYySO+s2KuH/wbIrMmXvLvWiHrEmNN1PoHAfgcJrhSR49SWrFDY9zfgjagnXjs6QVJW1wIHLLuln2WvZMQfDdRiN2de7u6YxLes+R0xJYUf8Ul98kCSS+8pImUx6W5PX1f+FFVBgSeHx5UnwlOhSm6CUtoDhLK4amaNh3qqtRZKV4kThhTb7IxBOs27MwhAgGvOoZzn2Jq4j2cDfJWkGIFqROPx0WicAOJgbwYNkZHxiBRRYUvBT1iuPQurD1mgWN46dwdXpWSQVg2wxclX2jDFPEGGsimv6RAjkw4VaDdnm725sWM3wZOhnT4pmeRq0HxokQYmffN0wTLIN4SkajnxgYRpHCikUTA9jqg8CeURilCSFi1MLuH70LF5PBsjzk0uWEdKr+Nniq15JvuNZxQinWTdmVwgQjXnUsxyL+umm2mokRTRKb6oxyrxAQ5AMDDwKMUdh0ydIUdFV/yOqjj3xZVyTnsGNBAhXkaSwIZK31AiWIFZlrjlh4+SycbYmtpVTgUK4F0RDxoUA0ZBFvctQkP4lCKaKZxyy7+VMUgG80pqJZ4nhYUuNmAADQzNl7bxsaGQp4QaSEhgYdsUzYKBgCcLO48df1M/4yVY3T1QtbzZjSL1uvjARCAEiQHdBwVxukhrhmb8ThkkGhgdoJIIlhlyTagQbGFlKuJqkhDeMnSZpYRYsJcTIpuBJdIMENk6eLO5vkKtxsiK8PhfQuOx6yxEogFhvzK/tb8HM1EY1PJcuoxkmSQ5+bRRuDZSoPIMCu2aMjjw/YXssi2sJFNjAyFJCmtSJZqUEN5o4LmPMwezAWz+vL4DBZmv6Cq42dHU4EAJEHeb0Pkki16RlvVbN4HPpAhp++8IzGx8g4yNLD37LsLRwkWVkPINzE0tIEij4LdtMvpnS4Way1827XDyNqeS5EPRXN+M6TwwBImA3wKLe7MpEUelBGRxav6Q845HXRviRPjRhgqUFtiewtLCRjIwaDVFWiOlwoCQLWOqA/cEm6+h8eZFXTPPa39LOub791u+m9c23rvW+IFtTM9oFh+cyY+AZj406phEwnENSAs9sZGmBDY2NynQifanJEZ5GbfKHiUxpYNvolY2yruv0CkCsay4EqPOt2CFMshlIcq10g+0NvD7iTCletzgDw77kIngUYgfZGXixVN0CHUyUMHGq+FIHayxXNZs7iJHoJiih0bLMEJdjCBAuTOlnVLEJQ6WiaEiObGmZXAaHhxenwCss61WyJZqzgIH9Thkc67VXm5bR52DIUm102+cnl56mOiRS0Q3kh/9uHAgBwo0rfYiLiDg2RM/BnsS1vluXlFMQSJDX0v8jBA56HcmDpYbLR+bAkkM/gMHu1Kx+xA521GfQMcwSdoy2IM6qAAACsElEQVS+juoV5ML/Wg4otRHhee84wKCwkUBhL4HCvtSbsCl6LpLquH8CpIQQrd3Y/GUqliC8GmNp4cbRs5jQil5ZehJfknksdtj+4CT85PIziKhJqErEGR2scB+pCQGiT8yPKkkwKGy0QGGiRSoklWseIBgYDuVHqKz7P89fYKmh0bRn99KdjS2Z+c5WWFPb2exLMMlYuSG5ryYlPGUOhADBXOiDE2if9RKyJQmCjZIS7r9tsSx2x5ud0eleVydi1R4YEHnjmE0jFxMv278mnehzkOoIORKkq9EsLaRiAM1LEHmP/SF4yPIcAofma0TXfkoPAOLVuXst+u1t6KyT8GBxIAQIiw2De5DShNKE/nyymGC5w7XDF6fmEQS1wkmcJmLO066EWYIwaJRkS/rytfWv85gQIPp0A7Dx7Wj+adRz86XjDakzyQovhP/LyMZJt0o1IRFX2tyExa3iNuMEBBSo6PZvPncI6dgWqCI0Vjp57f/OcpYKw21zwJQ6FvQTdd2J4ovQZaFuW6apQ6j+b+q8x6rM7bEMPYp1m+pbYlxJd73tEzSawTadVHS6620NUgMhQAT4ahkk9rKEUY9E0yhBaULF8KprayznldT3+LjqPeLSKeIMswjDLGDr6FWdqnIo6gkBIuCXMWPMYrZ01JNKSRKEomqe6bUJsjZi5Vwly8RKMDjeCiURkVwJddc7nXkBMTWNiJLobkMDVHsIEANwsXgdgi6LrpSyDaITEoRr5QGJTNBD2wtSzmT2W18qG4uv/hZqL9oOahshQAT1yjjoKqsaTzliqkFpGhCi/cvoJVlUW+pfSIF/CQlt/vhbGdtIzegET9skJRDF27+zAtGN4SeCVQ33Kcf8aIu2GSDRfh1tE+FRgSr8G2E9qvAdfXzpcStvROmNWmM1FuDD/wEAAP//3lrCcgAAAAZJREFUAwCUDTIL9joDN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0" y="1926938"/>
            <a:ext cx="2592288" cy="326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04057"/>
            <a:ext cx="5493500" cy="328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9" y="6277893"/>
            <a:ext cx="9144000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438386" y="188640"/>
            <a:ext cx="8243887" cy="317523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Инициативное бюджетирование на 2026-2028 годы</a:t>
            </a:r>
            <a:endParaRPr lang="ru-RU" sz="22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836712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Народный проект «Бюджет для граждан» </a:t>
            </a:r>
          </a:p>
          <a:p>
            <a:pPr algn="ctr"/>
            <a:r>
              <a:rPr lang="ru-RU" dirty="0" smtClean="0"/>
              <a:t>в сфере «Малого и среднего предпринимательства»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681" y="5301208"/>
            <a:ext cx="8989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Приобретение техники и необходимого оборудования для снегоуборочных работ на территории с. Шошка и прилегающих населенных </a:t>
            </a:r>
            <a:r>
              <a:rPr lang="ru-RU" dirty="0" smtClean="0"/>
              <a:t>пунктов</a:t>
            </a:r>
          </a:p>
          <a:p>
            <a:pPr algn="ctr"/>
            <a:r>
              <a:rPr lang="ru-RU" dirty="0" smtClean="0"/>
              <a:t>на сумму 3 525,0 </a:t>
            </a:r>
            <a:r>
              <a:rPr lang="ru-RU" dirty="0" err="1" smtClean="0"/>
              <a:t>тыс.рублей</a:t>
            </a:r>
            <a:endParaRPr lang="ru-RU" dirty="0"/>
          </a:p>
        </p:txBody>
      </p:sp>
      <p:sp>
        <p:nvSpPr>
          <p:cNvPr id="2" name="AutoShape 2" descr="data:image/png;base64,iVBORw0KGgoAAAANSUhEUgAAAQgAAAEmCAYAAACeUA65AAAQAElEQVR4Aey9B5zs1nUf/L8Apu9sf70/lsfexapOWcWU6EhWo4sUx6Js2VGcOPEvTvSV+IuVT7YSO7L9c2JLie2oyxYlS3ZMWSIlsZNi7++RfHyFr7/tOx3AzTmYxQx2FpjBdMwsZvfiXtx67gHwxznnFij3H/5jed/hP5X/+OrD8u5Dd1L4v0uOc3P3HP5L+b1XH5U/OvTXnnncyg1r3P7j35ULMwcC606cfmTdX6dHjnx+1fWZO/uCPH3mCcm8OXTyh/JFuoZPvfYV+cDhP/Hk1csnvkd17JczZ1+WDx09Jb/zyoL82wbuO6+clT88dIdnnffTc9eMK9NwgOjw746cusfR/p/IxfwJOZs97Ij744ZhJS/PQ868BAnlGcTESxAoweunYgkjykMwkEbR3OqVbd3ET0d3B7avEhKH848Hlr5eEbYzceWqphShIqakkFTHMRHZhi2xfdiduAYXj7wdF6XehvOSr8fexLXYGrsY05Hd2BK9EBvoOs/qMTyyNIVTxThxFnV/cbEfk9o3ERXH6ubzmziibsCG6B6/2Sv5RtSpajg6DUVoeHn2B5U4PwFFQR5J5SkoyPnJT3kk4uJlFNE8wVR4aP755tFELLD9yRkLMGQpsPT1grBRdTMSyqjvpqrgMYHJyHZsJvAYI5B4ITuOZ5Yn6KWo1K1LQRZj6j9iRH0Ygp6Qupl9JkZEHDvil/nMvTqboKca9BNEzTmTN6NoZFAyshTj/1+JiqP+c1dySsTEy9DlxkrMegsEXXo4kn9ivV2SVf3lB2tn4vJVcc2ezOlRPLToT2pIiOcxoX0HEXGy2WY88wt6wFm6UenNjxZ+Qgir1Hh8h+W/Mnu35TdzqA+JdWqKiDPIyX11cgx3kioige0gSw+6LAaWvl4QtiPeOjjoUsGB7CieJqmBw/XoFaSSj6rfR0p9lN7TneV5WtuAGKlD9dqvlyYIYFjK3Tl+IzKls5YEgSZ/LQMEYCKGo6SPBfdBaZIXQ5GdbQ9H8k8ORV9a7USKdO8oPVg6qVhezqtuXQr8ZGkSx4sJure9cpXjq7aGE+WIDh4FPdxbYheg0c+rf7Z6uXWEgVLi1bl7GlXlmt4GQACachp5eZFrxWFkfzhQlh4K/Wm8xVY1EcWFqbda7tzkjdhDRsLt8UuxOXo+2BYwok4j3oQtIWPM4MXM3Z7ueOE5V0oP51N4YGEDCqbqmm5HlqWGu9BJW4Ndt+2z9BARcfvU1eeXwcvZ+zz6+UMs6qexMX0xSQ8zMMzWpBvFtWXfkSak1HznDjN2lwN8wxwdQOlhU/R8qKSysYsraRLXJzCubcU0We55NGF34mqcm7wBl4y8Yw2IbIqehwkyKLLF3i+IMPA4rwRLDU8vj+PV/AjJxWW93ZnuDMfEQXRyhMJZtx0WLD1E/UgPBbIDuj/4fC/oUUHPp4lDc/ei1Z/SakEuVzT3IK48z8HQBYADLD2U5GBJDwwIEzTc6Jd9tSCyIboX22hIcjcNVTKInJ98Y8OqokqikofB4bnMOHgYsxLpElCFxCWpeUxqnbc11DZnSQ9KvDZ6zfmSfmZNnB0RU9PYkDwfRxcfgW4W7Oim/ZYAQkJD3rwYEAZhnd/hUYS/LnKA3xhH8091sYXOVy3o7mEJAR36Fc0cGRfr69ppdSO1VpYSMoaGRxanwaMVFOn5vymaxw2jZzAd8X5jexZuMkEQTzZH96HRj6/36eIrrtmEUHDu1NvIKLmM05kXXPP4idwSu5Co8ZMTArqcIFA4HxnzauTMSxFRjiAuDvgqHWbqPgfK0kO++w11sIVxbQuS6lhHavQDDtwQT4xif0GP4NGlKRRpxILPvdy2WBYXJBegkQRRNLNkuDS9snYknqWHqEPC8apUJ0mRnVv65pFLoSrRlg2TXCereJORHVgjQRgyTUzbSSBwMXLyMmTNK8hdCUOOI6ocRUp5DEnlCfCsSq4odP3nAL9Njuaf7j8hTVDAqsLm2PmuJZqNLPqQHOw6o0oSJ2iE4snlSXrY7di1/ohawtXpWZyXWKLXYzl9yThbDnTpKOhx3Ez2GPj4eakXmhLDxtSFmM8dRl5f9FHT2iwpdRJb4xdTvwVRhPKvJLcREFwD9hUsIaE8j4R4msDgSXKP03jsq5Q5V84cHnvOAVMaOEbW98O5x1DrDuUepes2WNdmEz0Iqoi2zUdT6g3VCrsRFplfKySxPztaFxy2RHMWOKQJJOyy7OeMefa65tgeEyUAa9QAvxDOFA+uySboCT1n8q0waMTiyMJDaOWnQMWu+JVUU1l2sI458yJimCAgeJSMji+SODVHdUty4X8QOGASOBzJP4m50mvgt1ityxizQSDTNw1xZQSTke2+89fLWJCNpw6ztLIrfhWWjQvxci5drzpsj2WxL7mIspViddaCmVkd0eEzIazHsWGtupmnF0J+Tb7xxE7EtFG0MmOSK2NwOIdGixSh8anlLIokIoiK16yI8BAsDtjgsNxl8bZXvRb0btpCow7o0O9s8dW6NSWUUVyYeiuOF8+xhjG9MvMoBdsaziWVwiuPLt2HFL3ydyt+yZhZU7VGox47x67HcuEUcnprks7W2EWkKaRW1U0AIaCg9WEQhL+ucaAf4NC1zqxUzMavlDq+ctaeZ5J6saB7r32Y0HaA34g8lMl2B6/WGBwuJkPk5ujat7KzjCH7v/jNXb0QYHBg+g7O/chJclNhN/VGkVIFhInw548DguB0VN0EwE0IRcd+5opaUU9y0EQMI+o0Yspq1O8YES1WlFR4NeROTEbWuk2x81qsdW0xL/VC0LVhY9+2OKvOwMM0lLm2dDkmQvf+69IzRGv9lyQbQk0Y5UJ9PJYs9WK1vWk0thnp2CYcmX+g45QpQlCnpeh4xcNWoVgBhnOTN2Fn4gq6BbvHMwYHntNQDxxAPx6y41mGvIcB72ewO34NpqN7kFKnCDSSlKP3/1GRxK7Eldgau9DVaR0wTNq9clMv2N6wI365xQfOd4yMkiWPoUyFhi6vHz1Ldjd6BjhzHbdseE9KqlOs40nLNeqFqkSxZ+JNWC6exmKh82tCFBMxCNF/0anjnOxQhQIK0iQx8EPIwBDzYWVGnR/rsUtkT6jnGByWGtyQClmbx7QtlZYEBEa0KWv9wp7ENTgv+QZravLu+NWYjuyhh2CkkrdbAUG82h6nMXgRQbd/kszqy8RHZztxJW3ZG0a1TVY0qxb1jJK7YhmoBBJW5gaHjDHXIEf3k7nPZ0tOm4vALrI78AvlldkfdoUAxZRpuqz1da+utBzwSgVxJa1utB60XSQxRH1MXoGPX85YWDNMaQ9b2n4jcOBm3PRFjq91I9o0eL4BSz7Tke7ugLUldgGS6ngtCV05Z0DkPilCs+pn28a5yRutsH14NuNNC8+K3BXP2Fnr+meLh1DP1lG3cAcTefSiaFZHbZKRSVIttuL4Uvf2/lAMjEBgtU7TwT51vaoYvdH5zdFJx8BwPr2Bd5GoHCXrcNc70UIDrEo0W2xzbB92kUTBYnizZRvlHyG1ZjKyo1G2jqZHRBznJ1+PTdHzwJKLs3KT1OZ5PeqMqoQVkj4uTvmz9M+UjuBkcX+lbD8DSw71QtCQ6HlTP4VsaRYz2Ze7RhZJEAkoor6Bpmutt1mxSvosi9L85uikY2CIBBQYmGUKVPA0ZQ4369IkUfCwX6yDhk22O+wgvb9ZWjqRXxMxbIjuXVPVoUJqTZwdsTGah7BPGvhnPNY7NCjWhWQJp3oxGttGMCdxaP6+LrRVrVJRxQIMOVKNGaBQWp0eIGo7R2pcTbdd2Xn05p2iUYZ2KxL0qG2PXwa1B3YHv7SyUfJI3h0gBD1WFyQXfVVVMJfBNiNfmbuciUcvbPWCeb17/CaSHmaa3mOyWTIV3jrOgLeuhgD/0tqGjlE3CBWx5DChbcfexHUdIXdL7EJSOa4iCbKsx7dSKdfRqQVXrbTvVoZHLtziOY5XZrLvx512mc7sp1w38jjVi4nEboI5icNdGNaspV0RKJIEwSvqRG1aoM8ZRce0zYGmsZPEJZRRnJ96I7bFL+5ktWCQvSh1MyKkzzdbcVKdwGSP7Q6NaOQFAoc6ID1wO7wzFfs9c1LClLqrmykdsshQSVLbNnq1NWOy2R2qrQqaPCicPyJeQ0F218LN7XTSpdX1IT2wjr0zfgV4RqBGNpdO8tBZVys2hFG1PJzorKff4aJp3dKuZFyU8qdacOECjRb0Wr3ImvN4PnOXqyusrAOxpYd2Zkxy//w6i5tRcQKC0Ksod/ot1/d8/ObrOxFdJEBAwbi2DRek3gx7XB8B+50svhgwikAjDglXmnjkYkMk75rmFnmm2L2RAbf2/MRVpIfiKT/ZO5JHsWuJKodgIE1GmSk7qmd+Kw0JeoAwpL+4ksa+1JuwPX5J4HuYNRYCRSPvK+lG0AVNSQ8ZBGHeQ20/No5cRFESB2dbX29BFTT1rzhzJ8RzyMtzKCr49ogl4zTROVz//IbYGb8SPGTbTXWik1zLGf7mE3SyTa+6eOakWxrfzRt9Sg+sWrycvd8yArrV1a+4iJLAxtSF1pTqXtKg1DaWFM8jZ7b2qa/aurp5Plc61s3qu1Y3q0a8O7ObuzD1VlInNnat7W5UfCJAasbxYtK1i8LndGouHERwYLqmU+exh1e6NKXaqtzlsAYgFLFM2XI0sjFJfrD/ed//YFO4PqgLgpohidUHc+7zeXjNBSU3/J8pHSLJwWyYr9cZIkqcpIeLMJtbu4tUt2lR3BpIKAdI1Wi8s65b2V7GDaOa0Uv+OdvKma2rCvN6/6U53WPFJvfR75qL0wGa98B0205Ty4bXuVx5qNOO77SfdVEX10gQdqMp5SEsmW8hSWLMjrJ8EzEyZG5AwdyNotwOHeOEuq1PtEEbv7kBVTPa6HJXis6UDuNEofX1BrOlozheeN6TNqGoSKa3kNuKeLI6+zWR2mjFcZqiRj3L+0nIGO73IC/p9lM+R8ZWIwAbwrjRqohy34pGdaGWW752404W94MXpjnr8QQI0GOfVn4EnkhVkpsIFDbCQIrOTahiHlHlNUTESajIUE4VJbmVbBdXImNeiSXj9ZjVP0Th1znb6kr4ZBs3dlcIGrBKF/RTBA7tD1eWQeIF194rdIM/9tiTeNOb3w6hlG/2GAHFHd/+e7zzXbdC1w0qJ8m1/n+25A4wcYXrblwv7/nZOFd/cqjEP265aGTY66qrBQmlfmsSisghIk5BE6ctMBAooex08tmVoKBAeY4joTyBFLm0eh8mta8jqTyFBeM99ZtoM/Vs6RCeW/4+9md+jNnSkTZrW3/FTxRe6Finmf/HPeozeZ5NsWi1FU1M4p57HsJnP/sH+PKX/hKmnoFplKCqMbBUkRjZbPkKnVsFhEAsOYV4ahO0aMqKAsclpq04VUti3hzB5dNxXDwVL6fTcUsqgus2RilPfcMvr3MoyTyVCNj/CjkRNWXNrgS9ileiuuqVMFt03AAAEABJREFUQeKw1YZiHbt0ECgipT5I3VK71EK5WgmTJJg8ibkvrIDFPWDg6KQrtzR8x06L1fVAgrknhIJnntmPf/Nbv40vfvF/YjQdhV7KIBobw+yijl/4xdvx5re8A7/wkduxuCwRjY9DUSJ45eBRfPxX/jkikbIhUqG36tHXTuCXP/ZrQHQMe0Zj+E//9l/iwGMPYiKuIqYKbI6a+OD73o9vfet/IxItl4PL72TxgEtscKKianIFIHpH00kanVo2ZtFVgODuaJhFzriUgz1xZbDIgVWPTrolffjmXcyQxMX86vSFqQcSB189hI/d/gn88R//Ifbs2oJSYRGqGsPxk7N497vfiw996P346298Bbd9+EO45d3/BEvLRSu9kC/gyJGjq0gtFItWnAkBEihw7OgRZDPLUOnkUpIk/uXt/xRLS8tYWGQDrFhV1nmySGqW8zxo4aiS6jlA8HYCKXWi+wABmDQickHQeN40PYfzT1hSStMFA1zgTBet9gwSteqLYRj46Ec/hn/2Sx/F9dddhWK+PAtT1eL49re/S3HX4t23vB3plImfftdb8VNvuxmf+cx/rqoVxEtBBs9EahOpHN7D8NtSGl5+/hkce+0orr32Wirl/T9LBtZugKR3i82nJKJT0Nv4AG9tiwlljMwB3m4isg3b4pdC0F/XJQgmbkT9SdfVDG6n2+6lzH00qlPqdjM9q9+Qxa62laWRAWcDqqri05/+HfzPv/grvPjiK4jE0layIMPli/sP4Lzzz4NhFCBNg9SOLD3cr8PR116jPIIccOrUabz7Pe/De37mA3jPrR/AJz/5r6z4vKlavn0QRhG/8Su/jC9989sokZRhx7v5J8ly7xaPAEVGlc6pGJui5+Oc5PV13bbYJQQNZZ73BCCi4hVkjJuI5eVGKTCQ/yaN47ySfZBkIn+W8SB3svzmlD0n8Y1vuAn/7rd/C7d//BOYnctBi/DsR4lkMolCPg8hVm5J8vN0rigr50Tp5OQk/uhz/6Xifvvf/huKBUqOFZxCCPwhgdAtt/4MNk6NW+leh7y5SKJ7sK+lQrYWQbwodmCIUxNxbIju8WKHa7ziGtuFyBH1HhrReBvV3LMmqa3O/xdlDsfyz3W+4h7XyGJkUq3/AHWFJGnife99N37+527DRz76yySRxagZgRtuuBaPP/EUWN2IkMGSjYp3fOtvcdVVV1oSBWUiA6WGPXt2YuumEWzbMo5t27dxNMG2sHw+LC4s4Mc/vBu/9lv/HpqZ5yhPdzj3hGdaUBIUAgimpdQBgDg3eQNX1ZTr6dM6qt6NBfOnmiIwiJkX9BNYqPNFpyDSXEuTgII9idchSYYo9PDHMkshN4OPf/yXCBSuo1GIT0AoEdzy0++CoOf8IzR68Wd//iWyVXwcy8vL+LVP3E5qwmKVQqrANEsEGno1zhH6r5/9Pfzx5/8CxzMGVIIOR9KqoC4LKJFbFRnAE5V4w2QVjCX2WnYbo+dCE9Gmy/cUIARdsKR4ikT05gltumddLsDfriiYy11upbvVCwIJ/tjOjvjlFFLRrZ8kC9S+88/F5/7rfwYknZEUUSrM4t//u9/CJ//5J3B2ZgbRiMBf/sWf49d+7eMYnxjD7bf/Ev7mr78CIbNUxMDu3bvw//+n/0gkEkLQkf93kATxmc/8LtUJMuIBv/l//Qd85o/+FLvOvxAnMiVq1cSv/uov4x1vfxvVYXKRijtVeInC1broJJD/iohYdJXamCQVIdViY/Qcq55mDz0FCCYuIk7SqAava+ezwXav5B4Gv4kGuReKUDCmbcYFqbdie+wyKCsibSf7ZJLRMKoVcfmle5En6YHrlmSINEpzuOqK8zA2oljxUp+3zj/4/p/GtddcBEE2AkPPW5OoImoBl1y0C4XcLBeHSVKEihz2XbgXL8zmcWC+AG3HhUieczmeOZuHENIaJdm9cxrTE3EyemascvZhXj9uBwPtqyvXo9iyiiGwN3ldy33sOUAwpYYcZ2/gnSl1HMo9BlMG29Dlh9EMFOORLbgg+RYCikth35h+yvrJwyDBD7s09Up2ySBBAGDoBZICypKFQed6cRmGnqO3fpWvJo1ucJrpKG9Q3KGMirwhoZsS8wXDciUKj6tFakdSPXkYRp7C1f/DucdJupDViACHouqIRV2xRQlCgYKIiKPVX18AQoBuiFYpDli5vLlkzeAMGFktk1MGiq3Yl3wzeLhLXRFxW67QR8F7nlPA7sWjAmcXyBDho4ydJW+qdnCVr3hUc5gMk0vGmVV5g3wSVZMEfv17XvoCEFEM15qJef0YCn2yR0h6F54ovIiXsw805U557bm48rQoQsVEZBsBxZvQLZBgQPhXn4/g8/+gWe7TX4+AzxksVsho2RtRS2vK8orNJWOwZsRGCCBMklTXdKZHET0HiGXzBkSUkz3qXu+aKfVhsQ+Dw0kCB16uzZJMM+5M8RWClsZiNgOFgOg4IxkcGBDcJAYGDLf4ZoiIKauNklzWJCM5+4PkIkqCVNiqWtZr2nsKEBIaNDFDt5vR6352vb1igzH3ThMg6fE+WdgPXk/Rat28irHVsu2UYwmBwcFZx81XjWDjRHkpOMf/2Z3VMJ+7OZPupGWPfSCSSv8eKjdaW42LaWPrByAWzbcjLl5ulVeBLpczeEFQb0isgkN5SW6rrbYDLq22+a0HVEudsMszKPztf9qFf/H+KfzGz07Z0WAJo3LiESBbJLxsEBqNYngUG6josg2CDa79IbtnEoSEhoR4HoBJbvj+852wQfhgSxkcDpDk0B44cFMzpUMkh/TuerDqcAcBBLfN7pK9cXz+t8qzIfmcwYJ9v86U3qpPSh18CcK2/ZRaHMFgPvL9UjRzHGzJ9Qwglow3Iirav6lb6mUPCuXMha4/bHyxTxUYHDq3N2HJ7J6FnHlis55VClYt7HMGh09/bJN9avmf++aM5fNheqyxfcQrhzdscM2D41QlZhHb6hAnF5b0Qj6QvQe1W8lxmh/XM4AwBY/nel1SP6QGP4/RRWtziWwcJwov4Cy99TvJieOF55Exqg9mbd1sQTfbmOfBdDM4OFWGWnA4PafjU184hWcPVucr/Mo7G0sAJtkgaunlc0FQzf6gO3VlklReLy+Lb6c/vGr1QPZelJqUJnoEEAJRDK/0YF84vcNz+yXd6Iv6aRzOPY792R+DV2DabXXKXzbO4tXco9aWfadp6DNjlGcqcv0mAcOB7H30DjL4tCX3mb9OrLInsDHSKTkwOLDk4ASH29+l44IdjV8mnirGkIgQyso6jFLLsyhXX7KimaX76B5ST/1PM1BWV9HNM/cJLd1ssam6O5C51CGA4LfuycJL4P0njuSfwFIPJvaUaJj2NA19vpr7yQpYvAJ+4+gt9mlhKYmvfOdGHDgaqXD2wzePWcZIO4LB4fbPHlslOXzqQyW88WLTzlLX9/qSVmpIRjBUUeYdP9h1GdFkIkuifG15wWE9x/dDjwBCwpDpJrsxeNmbFd+cPZT0nl7Sz5C08ASh/I9JlTiIosw6s/QsXAaLl9EqODChf//DK3D0eHVUgkcpbru5OsWeJQYGB85rOwYHP5KDnb8o3V866tCMYIxAShOG2flRDAYdXnBYz50mibJHAAHomLSv69D6uZodlPx01JQGThVeJmnhfhzOP07SQvsz/fjNk1In4eYUGk1Cl3/3P7pvFTiwSsGqhd0sgwPbHOxz9psFBy7jJUFEhD8JhOsIsrOGOFuU4DrVr54BREyw5V10iu5A1pM3M03TxZb+M6VXOiItMDBsiOwFf+OT93pwc1ORnU3T2GyB+x49v1KE1Qo2StoRteDAoxWtgAPXlzPcJQi/H8vhOoLsrGnWjsVp/aC1ZwCRUJ6BIUfd+zgksTlznsyKjY1rzu4Wm7QqO8vaYQaG6cgeCxg2xc6zo139qegu1/hORbLtwa6L5zU41Yq7Hl+2RivsdAYHHq1oRq2wy7Jf9PjcXmRIVIyYmoYpS9zVvrmeAYQgJSNjXt23jvaqYbPJoc4sgUqrtJWBYbcFDJtj1bd2vfpa2VWoXn21afc7pIe3XpWqJLNB8o/+pjqcyuDwh7eXfI1WVCqpCWQ8plnHfH5Nq6a6wJ2yBKF3wf7QTEd7BhBMFG/iAfS0SW62p44NfM00mDHmmslu5RXEw6mIDQzNf2SZy6MLP5Yentm/o1Kz0+7A0oOdwBIDg4N93qpvQrgWVUiOc00YoEhB11hTYiR1d95AiSZ+PX1ak+JREpmSTZA3eFmbMVQaJD4WW7BbRJUktsSaBwabm7xC0w530n/WAQ6sXrDj+ll6+Npd1ck+rFZwfLvOS4KIKM2pee3S0Y3yilJerNapORCt0qig1ZItlFPFEni5dwtFB6bITMn/JJR8i+s3zCbVmFrmTWjba6M6cv7M/mq9TvXCKT2wasGu3Qa9pAeuNy5an9jF5YPgeJk301Hs0CQprqsV11MJggmMKodJAIxycChd3lxC0afhsSRbW0TDaoyE2TL/prtgqGT1gh0TxZKD0zh59+PV0R2/k6C4nvXslJVp1jm9OrO1H/zoOUDExQFkzcv60deetblsnPXVVqYF+4Nd8ZLurw07v9PXBC8CctffnfmaCTvVC6f0wOoFO7uu997Y/be722YxdvuD4qtK+SW6rlQM++LwiIZEmQF23DD5s6XXfHUn41j34KuAI1M7ZbkaAcFex5xz7sOle+KVep3qRa+kh2EYxdAsgADWnYrBd05SeZKkiCs5OJQuby42XDVnWAbK1qdSL9dZgemHqZ00VN7/aNVgyuqFc2KU0zh5/g7dD2lt5eks7LVFSluFI2SINvo8xMkdUPjQD6eKZdKiE/1ouidtHs4/iSM5b3c0/3RbdJhtGiqTSnVdRDuEsN3BKT041QueNWnXPZbOYs+5T5L9qX8jDFmjd7t+2f1u1Y+oCRrx6z6gNqJPaZShW+lx8dzQSxGLxil4uWWfdgov/pcNla0/bJk21BsnTbwoyz5n6cHLOHnpvtewqJ/C6eIrdvau+IIgyK3iM8VXcarIX9NySw1eXCqyoaEU2guq+wYQ3LkIThFKVmfbcVzo/HNgSW/9+w7S40Hy3zrAqoVzxSYvyrLLs/TgtD9csu+olcS7aS/p7S9IsypzOQgXHYPbO1U84JK7XlT/0qJqConIBJaLrV/fTlHfV4CIKa9gWd7Qqb6su3paFZkZHNi1wzAGBqdqwYuyWIKw6+RNYOzwjq0zYBXDPj+cf6Kn3xE5W+KFgnbrwffjWln9O5vZ33di+woQ3HueXVmU3V1AxO0Mo1syTpMc0LyakbWGV5svZ/OQ7Q68GYx9zkZJp2rBay7soU0Ghp+79QE7a8U/lHusJdorFXgE3HaZylj99SgQwOipxB7k9YVQxeBro4l56HIcBoZ/Qxnubyddwcxgf+ZHTT9oZ0gfb4eOWrtDPdXilrc86doU21COkiHXNbGNSFlTtl1Jqaa6rrUuCL4AABAASURBVJ+qNLw5Gt9uAUTXG/PRQN8lCKYxqTxFBstraFSDJ/BwTOj8ckCXRTy//H00o25k2jBQ1todnN+yYKnBuRHMpWR3YPXCqy+836b7JwC9SviLL5jOfSJqIcNfHf3KlSLjJLcdBPWC6QgEQDAhaeWHBBJXcDB0TXKA35IHcw/D/9Bpaw8Nqxa1dgdWL2xynXYHVi1+2kN6sPOzXzZaNm+MU0hu4vJurmBWb2vmjVueoMalY5usyVGZUnVpfD9prXKyn1SstK1iMRzVWOFFK96CfgIvZO5uWLQ1eABqVQun3eGrd82v2nzWS7VwI65stMy4JbUdV/S5LqbthjpUwXTyvMCoF9ylQAFEQnkROjYyXaFrkQOGLOG5OipHxjLYNQ8RjVQL54zJ119zAPVUi7Vdk+Dvc6yNrx8TdflAb22JskG2NjaY56noBiJMYC73KvnB+A8UQIDExry5OxicGWAqJFlzvFSOM8WDDXq2NrmRauG0O7BqcdM1zQ/PZcguMl86vrbxNmMW9JNt1tC74mx/YICfz5fnjPSuZe+WAgYQQFQ5AUPyV7i8iQ5T/HGAVQ6WJpyu3le0vGp1rtTkuQ61qgUbJ+2yt936oB1s2j9VbG6mY8zHvg/NGG+bJrjDBaaS5yBf4ungzUt4HSalUl3wAEIcovffcO86VeF+DwIsTax2zd18tdJD7aiFU7VgoyRLEK12i4c+X8s/47u4l4rxbLY80UiSRCrpbvJdYR8zJrRx8AzKhYK/lcC9IjVwAKEgTxLERK/6H7bTgANOwySPWLCzizhHLdjmwMOadlqrPks9RTPbavFyuQoGVgLl+AAfE5HyPT+TfTlQVAYOIJg7Oob/Izvcz7UuWDE8nZqdTZVTeqgdtXCbLWmXa8aX9Nb3a7D0UjFsWJDSbKbpvuadTOyl0Yt5GsUz+kpHbeOBBAiJCN0mai2t4XmPOeCUHmrXWjhVCx616CRpy8YM5ksnGlaZUo26eUqyUDc9KIm8vX2KRjCWCsEzqAYSIKLiNULS0FDZzxuYhzXZ/sA0uBkmOZ4d2xxaGbXgsvXcKR+rL8c09y3h5cpuWRlrSLdeK8FIS0bKEvNMrrtL4VvpbUAB4hB0TLfSn7BMBzjAwOCcMencBIZHLJzSA+/z0IEm11RRknkcyz+7Jt4Z4fWJPbmSqdSnjx+vNO/bG4/vRNHIoKAv+S7Tq4yBBAhBlueS3NwrHqy0E3o2B+oNazrBoVvSg03HvH6i7g7hKimidl43P66MukUHKk4REYzFtiNTbH66eS86ovSikVba0LBAMBGqGa3wrp0ytdKD0zDJ0oNzE5hmplO3QpOkO+BInRWfqsc3OO0l3yNq8KVQVi+EUDCbC87sSee1CixAxJQD0OWUk9Yw3AMOOKUHHtJkZzfrnDHJQ5o8tGmndcvPm4t4Jes++UrzAAhWMQ7lUxD01y26OlXvaGwrSmYey8VTnaqyo/UEFiAEiijK6peaOtrrsDJPDjhtD7e9daySj4c1WYKwI3hSlB3utp+rAxIp1X1j1wU9AiFEt0lru/7JxB7kSv39OE69TgQEINxJjIrDJEUEX0x0p37wYlm9sKnmkQun9OC0PXR6WNNus57vBRITHiMZulQgoCDIv0RkAqoSxXze/+cae92fQHOQhzsLMly81aub4sjxqkrHAGG365Qcum2YtNt0891AYms055aVpM/yrR1kQ2U6uoWG83Us5IOzOKuWmWUu1sYG6Jw/+GvI8QBRNLykLC5V18Bcsqe6u5fTMLlza383MqkFCa+hzpJZvrVTanDvnYnELlIvgjd70nmHl7nojAlYmL/lWQg3te3JVTnskCCcn89zNj6Wdn9jO/N0O8wgwcvZuR3FY6hTkoLB6Um1vMaBw0FyUTWFuDaGxYAtzqrlkQLURgXtXBJBKg14De9XuKiDff9n+4Nz3YWX/WHn1rN9p5UJyBoL7EHxsEPyXcN2iLTKm7BYWQN1GIlusugJ6vCmRRwdAi9BEI2IiVfIWFnVjzkudJ3lwOJSFYDr2R96MbTpr2cSvKu3JkxMR/KuRTKGBggPBEF/f+OJndbMSd0M9nqRgQAIVfCkqeDPiuvvLdde60eOV0eLnFOrnfaH0QCoF85eZozy8OCox1DnQWsuhLNEMMKaEkM6upnUi2PBIKgOFQMBEEy/IasGND4PXWc5cNiH/WFXnw2UtT3OGYtWVMIDIJaNCAT9WZkCdEhFy2rPXO5wI6r6nj4wAAGwOSrSd4YNKwFe9odnX62KwEGxP9jXIGeW7RApxX3Zd3nKtUBMCdZHmcZiO1Ayssjpc3ZXAusrgaWshrCIOI5wuLOGKR06ZQOlXVWt/eHZg1X9Pjj2hzK1JsqzKL2GOtlQuahHkArQUKciVIzFt2EpoFOrUfMbGIDQBI0Xo2pIq+lHeNoGB5zrL5z2h9oJUm000ZWihiwDRJQMlV4NHCsmsDF6LjRRndfhlbcX8QltAorQEOTZk04+KM6TIIcFsjBlMC5ykPnUCm1O+4Oz/DOvVqWHbu374Gyv2bC5AhAsQYyoJdfiJakQOERxbvJG8pu6f9CN30RiN0nCRSwVGu+Y1Y32m61zgADCBAh5Ef46zgGn/cG5pX2Q7Q/MBAmJ4soGt1uiVTDjNNst6FErqIkySFgnfToIUi/GE7uwkA/+6IXNooEBCCZYSo290HWQA172B24iyPYHpo9dxigb+qYjVWMqx9uubKgsnzFIAAL9+o1GN0MVEQKI4C7OquXNQAGEiRAgai9gu+dO+0OtgdKueyydtYOB83naNRMVVQxoLrYISYmvFapD5OPaVorpz/9YfCd4YtTigKgXzKWBAgiJcJiTL1q3nNcCrT7YH3x3MbMyWYrlgg0eUsTBfHVnsu3xS3zX3cmMCqnHo/Gtgd05yquvAwUQCvIwEffqSxjfAgecG8Q4F2g57Q8tVNuzIlIalbbGNHdDJZkqKnk4ICDY66kbj+8aOPWCGTRQABERp8gCHMzVeczMQXO19gfnAi2n/aEb29p3ilfGylwIrm9S87BDECAs87oMzkRuTNtCx97+j8e3WztXZwO8e5QbRwYMIE7T7RAChNuFbCXO7wYxrdTdqzI81ClJruT2+FudERc7BKftz1bX8myPX8pRPXM8OSod24Kz2eY+TtwzAus0NFAAAZIVJcrDVnX6FCb55IDHBjFwLtDaGbD1F7Vdk3RPzJZeq0RfkCyvz6hErASWjdX2K4He3fobUvvAvyDvHMX0ubneccmt9RbiJA11yh5e3BZIHJgizglSTvuDswNjAVvB6aTNDp8tVreMT3tMmOLRDF1Wb/dRrbwfg11HN/2x2HawalE0Mt1spit1VznWleo7X2lEnIAuy6vhOl/7+qmR7Q/OCVJO+4Nzg9qdAdkgpt6V4a9wsarBeTSPrfA57cVsddHWjvhlHNV1F1VTSEQmMZ8P/spNN2YMHEBExTGUZO/Q341pwxA3eBvE1Of6yWJZv+dp1147XZ8trR4BU6DWr7QDqROJ3aQEyYEb3rS7PnAAwYSX7RC9H6ritrvselb9EY8NYpzrL4K2QUw95izoJyvJFybLy8ArEY5A1jGaMaJ1XxKdTOzBcuEkDLPooGJwggMJEFFxnKSIzYPD5QBSethjgxjnCs6gbRBTj42GLMKeNFVXzchVRzN2xi+vV2XbaUlSLaLqCOYGVL1gBgwkQEQYIBCqGXwBW3Ve9gfnBKlBsD84+38s/6x1ymrGpqj77tu8PwQbLK2MdFCg0rE7/xMkPUhSMBYLx7vTQA9qHUiAsPhCoxmWHx6a5gAbKO1CtesvnBOkgrZBjE2zl6+TFGGnnZtYtoNr/BPF6tqMEW16TXqnIibiuzCXOzSw6gXzYWABIkLGyqLcxn3olFs39TgXaA3SBjGNLpAJAwul8j4LmseEKa7jgGM0Y2f8Co7quBuNbYWqRLEQ4K9m+en0AAPECRjhaIafa7wmj9P+4Ex0GiiDvEDLSXNt+ETxRSuKTdjnJZassNvBuQxcEZ1fJTxBoxfc7iCrF0z/wAIEEy/Bt8FAd4G70XPntD/cfFV1peMg2x9sJjrVjM0edgjOeyBXnRMxok5yVEcdfxjndOaFjtbZj8oG+umKioMomOHHfZu5cWrtD04bxCDbH5w8OFHYb52qdSZNnSwmyHxoZcOODqsZk4m94G9fLA7QzlFlTqw9BgUg1lLmI0YTc9AxjvDnnwNO+4MTHJzDm2MB3iDGT0/n9erajEtS855FDMkSKEgOFVBF59SM8ThvDJNHphSMzxSijd9AAwT3W0UOpkxwMHRNcmAQN4jx00Xe7dr+ZsaUxyYyXM/LDjUj2UE1YyS2aWBnTjJfnG7gASIqjqAg9zr7FIbrcGDQN4ip07VVSUdyT1nnLCNsiLhvaMtqhm2s3BHrzNoMnjkpSCaZzR202h/0w8ADhCIypEv2fzvzQbgRau0PzgVaTvtDkDeI8ctnXVY3j7kw5b4EnOtaMMrLwHnPBlWUwxzfqptKnou8vmB9mLfVOoJUjgEiSPS0RAt/M0PKcJ+IRsxzbhDjzDtM9ge7XxImZktHrVOFXiFey8Cfy4xZefiQVNvbjEhT4uCVmzPZV7i6oXBDARC8FV0R24fignSzE84NYpwTpAZpg5hm+HNyZTSDy1w64m6s1KUCY8VYuT3W3oa2U8lzSLkQWBjwyVHML9sNBUBoYh667PxYts2kYfGdE6QGeYMYv9fDhIF5vfyRmnqf5zuzsgycVQy1jdEMHr1YLp5Cycz5JTHw+YYCIHgrOoHBXE7bqzuE7Q/OCVJO+8OgbRDTDM+O5Z+vZN8bX66EnYGXaDRDViJEJdRMIK6NIq6NdXz0ohkaupF3SAAC0MQCiYpVfbIbzBrkOodtgxi/10KSLWJeL6+m3Bl33/KNVYySqfit0jXfdPJ8K365cMryh+XQHlcCxAUFi9ARqhlel+TIkG0Q49VPt/hj+ecq0V7ywZFCqpKnlQBPrWbbwzCpF8yHoQEIVSyRBBECBF9UN3fYsUGM1wzKQdogxq2PXnEsRdg7Tl0/6j67kT/PV1UzvGpyj09FphHT0pgZkrkPzl4ODUAIkh8k2ZCdnQvDVQ447Q/DtkCr2kvv0Gv5p63EmFL9EpcV4TgUa9QMR1Ld4HSqrF5kimfq5hvExKEBiDLzzbIXHldxgA2UdkSt9OCcIDVoG8TYffLjS0gs6mX7AM+LcCvzWotqRiq6wdoYxpS6W7UDHTdUAOGlXw70FeoA8c4FWs75D8M4Qaoeu2ZKR6zknfGs5dcejhaSkLI2tv55QhtHRElgLn+ofsYBTR0qgBjQa9B1sp32B2djw7BBjLM/fsO7PYY7ubze5IzcsfgOLoZ8yXsnbSvDgB6GDCCahP8BvWjNkj2I9odm+9hsfkW43ys5eUFTVaVjW5DX54dqcpSTASFAOLkxhOFa+4PTBrFe7A9ul9Xr4zo582LK7v9GtJjgAAAQAElEQVSxiGujmM9X95+gwkP1758TA9Ht0ApRe5mc9gcnOKw3+0MtX7xmVXI+U8bZa+jYOKkIDZni6YZ5BzXDkAHEoF6G3tA9rBvEtMK9lKrDazTDhL8NiHjtBbedK82xN5QuBIihvKzVTrWyQUy19HCHxiNF1w6WpL9vZYzQ8Ga2dBaGLLnWMwyRQwYQoYrhvCmd9geOdy7QctofLtlX3jeB86wnt8ljp6mS3OKLDTGV7Q/DzTslY16DrHk1cuZlMJH0xZigZuLJMEGlrR90OTeIqWd/GPRNalvlbVxxn1hXlDsbVjlKoxdCKMgU3aduN6xgQDIoKeVRJJXHEFdeRN48HwVz14CQ7kZmKEE4ueJng5hB+oK3s2+dCLMdwqseCc0ryYqfSOyx/BwNcVqBIT1UVAyBIgHFk9AxRTpV9QvIg9TvYYCHTvLbOUHKa4OYYV2g5YeP9T7PJ1F/f8qENo6lwglIafhpamDzVADC7kFMHCSQmLRPQ39AOcD2B+cEKaf9YZg3iGn2cnm+VFa2ofOqL6KmMJc/7JU8NPFrAEJAUufWRFNc+D9IHFivG8T04hopQoMiVOhmdefsXrTbjzbWIoFgw83a6H4Q12ybEp7vg2arGvj8R9bxBjEduXjWc+BeE39Wj1OGXb3gPq5BAkE6lZQqp607N0wdPuzYIMbZL+cMyvVsf3DyxC3M+4u4xa+3uDUAoYgsDXe2t/1WJ5nIQ69FGpcuyq1kPOXvcNaTEtZ0p5OkDFRdTvvDbTcz38rkP/tqVSzeuXW4h+jKPfY+Zk3NUqjdcggMt/HRrc9ucR5PFKsZbtl7G2cigZx5ETQxi4g4ScbTMSyZr6eLGn4kp96VYAOlnV47/8E5QWqYN4ix+1/PX9QjrskKeL8I6ZrGkSZJ2exjHai0HgBh0EPYfzVj2byOhl6fgIICXQoTMXEYaeU+ZM0riT4Nq3/1JIvVOYf9zLlAaz1vENPoOp8qui/KUoX79vh2fbqZh2EWMRbbakcNre8KEFFxHAVZngjSq57XtiOhIYZDBAwGVv8kEsrTyJivI5Cogpgup6jE8K6qW82D+mde9of1ukGMF7cWDXcJQiWJ1auMHV8wljCeGORJhXZP6vuuAKGJGRgyTQ+ga3L9GjuUmjf3IaKcda1NQY5A4hksmzeiJDeiKLchL89DTBn+cWlXhtREOu0PXhvUjqZZjK4puM5OvZQIDe6f6YPjly3NQFPiUJXhVnc9ESCuvIy8tXmGgys9DBqYgAJvUU+ltLRyL9kmziIqTmBEebCH1AW3qVr7g9MG4bQ/XLpOF2jZVy5jkIFSuqulUR8vmrncYauqmJq2/GE9eAKEiiWoYg5ZyaJ8b1EyLy9AQjzrk+dsUGXnM/sAZLsg9RZcMvKONW5L7IKG1DvtD05wcA5vrtfFWU7mnS7FSEJ2xlTDgszh1TP3EEsQhiwhFd3gnmFIYi2A8OpLVLyGpPgJ6ftX0WjCxcRQzStrx+IlojClRuDUWMzrWKNDWlG4QYz3hT3qscW9gkUIn0OcJSOH8ZVNa71bGuyUugBhd21EeQhx5QUCiuuQkxcSUFSNg3aeTvgSCrXxOhq58Cs9dKLV4arjmf3bKx1yLtByzn+oZFhngbRW3ghGUr+lh3qRUp+gVH//BX0RycgUZXZXVShh4P99AQT3UsAkPf9+xMVLZBy8CTnzgg4DBWG38S6klIe5udC1wAG2P7CzizoXaDntD+txg5jN0fMxHSmPzM3pUbp3bS6t9tmetTrG+2w+X/7OBm9c651rsFN8A4TdTUH6WVq5hySKA/S2vxZZ82pKaroaKuP8J3Aw345R9Xsk3unOhDDcBAf8LtBabzaItDqN6WgZHJidzyyPs7fGKWT4FiiuifeKqAJEF78q79V4j+JbfrLLEsWDpA48RtLEJVgy3kgkNy9qlcxNBDRXYVS5MwQH4mA7/0c8Fmjd9fhypdrRdK4SXi+B6ejeVV2VdKetilg5SamPrYT8eyUjO9R2iJYBwslCnriUVu+xJlfNm7dASmeqd3jReBPI7EBqxaPemcIU3xw47Fig5bQ/OCtYjwu0UupEhQXzpF5UTmoCzagXdtG8sbRih7BjhsvvCEDYLOHNZsaV/w1DbMCc8TPIm+cTWKxGi5KcwpL5ZmTlJRglUImg/EFVu47Qb40DbHtwTpBy2h/W8wYxokZaeGq5ChZOTivIUk7/6oVdlneViqhJRMnZccPkdxQgyoyR0HAGE+rfIqa8AogodDmNotxLbjs0sQC2YSQFj1SsBg8E/Jc3d2OeDKkzxocxa/wsGWvfAEOOoWhuI7+/2/T5tT+svwVaYtVd5XXHpVQXKXZVSfeThfxRKyGuDacdogsAYfHLOggYhMolAgWe7XgQPK9CkJETNCJiZRiAg0HgNqe/B0W5hwDvGMbVOzGlfg2T6jdJNbofC+bNWCTHEtOs/l4CCvcbRcqoNS18ybgJM/qHsWC8AwVzb8c4cMTD/uBcf9GxxgaoIiGqt3h99eJYS70qGhm65iWMRDe1VD7oharcCzqlfaBvzngvhMhhQvsugdurECgRFZJc+V8Q0E2qdxBofAe8AtBEmlSrWzGn/xOSmsqiLK8VWTDeThLH+wkU3omCPIeG2BgsNpGq9Xqc1X/RUsXKNbZ+POywPzhrcc6gvHTf8H5D0tlnZzipVEcsDufdP+tQVi/42jpL+g9b8yGi5TkW/ksNRk5lMMjsPZULxi3Wg68g07BxTcxjQv02xtXvks01CwOjmDfeTZLCbRYolORmqkMiJl6mPN/BlPYVcl+2wqrIkKpyHeX7KcoDbItdTBJX81PbnfaHcIMYi5XWIalWAWJOj1lxtYdW1Qu7nkxpBqnINL0kInbU0PjKIunU88atdIO+g9w7yb2DRKYqU4emp010hCWAUfVOkhiMJkpJerDnMKndQWBxBxlgf4wR9SGk1Xsxqf4NxX+dwg9QnnmqVydnWOFx9TuIiFOkfmwh3n8IE5HqTEi/jbOB0s5bu/7COUFqoOwPdofa9Me18leyZJ16IuJEndTGSYv5smQWjwzfc6Pwg8A36Zj6PYypd9KNfRfdrBvJlRnbmD3DlENg3nwPxrW/sx7g1nom6U2yTCrJEZIYXrWcIthCbrpWJ8gmM6r+gNpkkIjhwcVp5EzVNa9XpHOBlnN406lerLfJUWVeCUSVslpRqMPTsupYLtHK0f66VnQIRzIUkEbsZIqgGzauHCCj3A6Kbu5GpQID+y9JOVggw+GY8g8EDnpP+7EtdiEuHwH2JRfBN/IjBBLPZPy/jZz2hw0T1WvmNFCuR/uDoCtpX8iHiKd22OkL5CiX6YxqOixhlxdNlw16AQIIdxKTylPImpe6Jw5ZLA9VLpuvJ+np+3Sz9BYctsYuwiSpFXxrbYnmcOPoGYxrRcyUYrhvYSPOkl+P3axe+LE/1KtjWNOEYK6i5hW4urcJZf/qiPBsFQeUVWeOE4ECnXkmU9rg//MIw6JxM8lMk+C5GYLMi73sVRkcWFKrthpVTFw2Modr0jNkozDxbGYcD9Pbb7bkbrh0qhcbJ7RKRaxeOO0PN13TxINQqWWwAxrKe05Kgn14/OLigEdKGM0cqIsAoomFK1zZIDhDjtCowQ3IyivotjGQVn+ImHi156THlBQmI6vBwSaC33sjqo7rRs/iouSCZZN4OjOBV3J77CwV36leODeoda6/WJ/2ByClloeajxUSFX7VBoQo1kY1fT4W22aVKehLlj9MB6VeZ4QokHjm/uaqVy6IaRIqMuY1JCNMI6U8hqR4kt7QMwQSZp/IFQ3b5Rwbo3m8fuw09sSXkTU3WPMmSnLaKutXvViP9gdm0Ki2gT0czrt/5yUmXunI9R9b2TQmr89b7Q3ToS5ASESIgcWB768uJwgcrkVCPE+jC7xT9mD1SRMSu+IZnJtgcViQBHSTdU1C9cJig+chpU7BlAK6dL/N2c7mWbiJBN40ZrFwnNoymig1GFndOVehvWoRr0QNWCBnXkY2hmmMKA+ChxsDT34dAhPKPAHcERgyTW4EoXrhzSxBrzZFqJjxmBzFJVWRZa8tpykxRLUU7E1s26osgIWVejRJObgAYcqU9aaNilcRFy/V6+ZApZXtJQrOLu6Dn9GL9apeCJRv7QPZNNx+ZSN8++olqxeC2srpcxjGX5mLnj0bTIDIywtRkDstqUEVS569G8QEReQssl84UNWrw9ELiyWrDkIoZD8DStL9Fo8p5e3iVhVq4WQ8vhP8la2CvthC6eAXceeeRbcgBtdJtvIE62DKBEkNN0LDaSSUF4i49t8QVEmg/vPmPqLHxAsHqpb5cPSCWFLzH1dGySYgamKrpwnxTPWkjVBMS2N+Zcl3G9UEtqgnApgyDqUDOlqves6fCizgXKSUn4C/DNZSuwEvpMsxkoz24OyJk1hcqo4uORdn3f14ptKL9apeMAOS6jiWjAgHXV0n7u2oOoKIksDCugQIJKCiupehK5f7HCmJQl4+nTWvhoIc+K0grCXZfSasC83z+owjhXOwvKTjb/8+UWnhwzdX95/gyVHs7MT1ODnK7vuYthnHPeY/CBQhKtOj7RLN+1PJ8n4eeX2h+cIDUsJbgkCSHrpgAkRB7qZhy6uRNy+ChjkklccQEScHhOVlMgvmMrLGfPmkzrFgKjhaSFozKjOGgvvuPVXJzbYHp/TgnBy1HlduVhhDj39cGfEcwUgqT1WzthFKRzcjr8+jZJbtQm1UFdiidQCCJAhRFVeD0APTmgV5IwFXnlSJx8jO8AxUMRsE0lqiYabkbShb0CN4bGkSDy5uwCu5NIGhipefOoZjx8urE7nB3/jZKfYsx5KDc+/J9fztTYXuEFMKGOQs5tQcOrX+IqaNYiZ7sKb24Tr1BAgpY4TD+d71tkFLrE7kzIsJGB4ZOGmhtmtFuZmMqdfhRHEax0g6YFH4ucw4nliewE+WpggUpik8WdGhY4qBkblZ/PgnI5WqWLVwbkz7uW/OVNJ4avV6BgghFBjwNlACssKrVgOjsa1QhIZsqcr3VusKcjlPgADqJPWhR3nzEiTUZyGg96H1zjXJu0stGTeTRLAPWfNKvETSwYHcKM6UYljQo8gYGgqmajUYFSb2xpex15zFH/xN9XowMDhVi6/eNQ/nwqxb3vKkVX69HlRR5qNb/4Vlo2ofICYSe6zqc3pjNdHKOKCH6l1X0wEZMIAwoRJFmRoqB++0IHfR+0uFQMGapzGm3oMrRuZwVXrWWpzFC7RuGjuDN4+fwo3k74xn8IXvqZWOst3h0x+rbpDKwOBULV5/zQGsb/sDyCY1TtJZvMIzZyAqjjpPWw4nNBolKZyAlEbLdQxCQcWbSOGd1IcUxUL+PjTc4SYjKBsZeQJXTDlE6tIhuslexahaQoJUCXYRYVZavec5BS8erV6LWrvDp75Qro8LMDCs55EL5gG7lDqFU8XqSA/H2S6pPG0HW/YVQfiZVwAAEABJREFUoSGqJjGXO9RyHYNSULEIXXPgG5LdmoT+RYjhQOqYcggxcQi6nCYr+23g/SiOFyOYJfWCDZNLpGLkScXQpYKzCwKf/wetwvNGdoefu/WBSt71GhAkZ6a1rfD6qWLJK8l3/ERiN4RQkdPnfJcZ1IyKG+EmD3GKrFtS3+KErL5V+0ZEhxoeUe+31ocoyKIot5H94VI8TQbKJ5YnaeRiCrw92n0LG/CH/ztWaZFVi9DuUGGHZyCpjlu2HM8MpOB5p/lLmYjvgil1GuIczunVTi64AoQhR0jjD9jkjyGRIJj5gmzsI+qDmNC+hbT6Y6SV+zCuHcC2WBYbI3lMRQp46vEcjhyrgmKtahHaHZiTa92W2MV4OVcd7XHmUNGZN35UHcHskA9v2nxT7IDTN2UaiggOOloSDQpOEocizEARE4cRUw5Cw0M4Jz6Hi1ILiMwu4NHHq0PMtaqF0+7AQ5qh3aF8O0RFAppIIWdW1bJySvmYUA6UA20c49ooImoCC4VjbdTSTNH+5nUFCINUDBWZ/lLmaF2Xm6BgyREznEGeOMV2h09/PVLpoNuQJk+KsjPcduuDdnDd+1PRPZAQnnzQRNWg65mpQcIE2R84S9EY/vuR++kKEKjDZHj8JDTSy5J0gTyq9CjnJ7poboMmhnu8mfnAAPFnd1bffmx3qDek+a63PAOWILjsencKjSxMRXbQPejFCbpDO3APpaNbUNAXUTSCZaPz6nW78a5Ps2iiVhMJZM1Lre9M8sKpJeMtKMktTdTQOKtqqTuyccYBz/Hjn+z2PaS5eYuGHedcSoBclTaC2n2JiDUxbMF4G2rdovFmeqhTbZOeVjdadRzKj1h+7YHVudq4Vs6jagqzueGeXu3kiytAACUyo00681XCki62Lqfogl9AoPBm0vcuQlJ5BqPKj5BgX73LssxXCrQZKJh7EBHDr+/xBrT3PXp+hVu1dgfnVOrpMYlf/1m+5SesB65SKIABiSjR+E4sm9fCkJOrnE6qY1HuxLxxC9jO1Cr5ghTQHfHyN1wWPZZ4t3YPYdUvHdsMVYliuXh6VfwwnyhunUsozxMA7KWx+gl6Q5HqQDYJ/oZExnwdlo3rqYiBuPIiWd9/BN4hmiJW/ScoDWhGDoHnr4TNpF4M93x37vxXv3MDe5Zj1aLekOavvFPH7ngGPOKhyw10nfx/hctqoEcHfpksGO+w6BtRHsak9o1Vbkr7MsbUfyBqJOb099C9FqVw8/9JdcIqpEthTVW3TmoO/BKriWr6dDIx/Mu7a5niChCcKaU8SqieIuR/A4rmDqhYIDD4CdLqvfTANrIHlFCQZWZyXa26rHkJ4uL5VosPTLn7H90HliBsguvZHd53o4ELdpTVLR7xEPRY8UMoodnFA+FLRCzJQZfjYHCIe4wgRMQZCyQkYlgk9bQV4rfELrCKeUkPIB5pov1VvwltAkuFk6QSGVZ76+HgCRDc+ah4DWnlhyQt7IciChzlyykoQDKay6tJpByly9Pcm8FEnOwaVyMiZqCJBV9tDnKmWtWCJQjuD49WOFULBob3EkBwmu02R/PE3xi9Oa+xo/ru83Bj3nwjSQ4TJDEcx+boMsa1rZbTxNp7QRXLdK1Pku1qE4pN2q+iIkn3Z9nucMJjgxjQq65dpggoiFjTq3v/kSX08ad0q+248jJS4jEIoSNrXEZvh3dYN3GOpAKdxGLWOQtyD8X/FLk3k6RyI4HCNRR+JwrmuShvAnOiW+QFsl4GBqdqweDAIMHEst3hUx8qcXCVOzdRHm4rYQcE3cQIwC+tbaaHfQvRA5yXjGM72Qdsd0HqLRhb+SS/k9SYOGid6nKj5QP+vAkaubBzSjtQ46tof07PZHIPFKEiq8/V1D7cp10DCJttCrJIqY9iVP2e5SeUZ0kqOENiWgwxcYjiv0/uRxhRHiBQ4Hx3gvPY5deTb4OB3WdeqWmH2e5gh52+KiS9QVnkjeOcxPX0UHb9kjqbdw1nzWmSBBRsj2XpWupr8uyIX0Zpl66itTxSBSq3dU1+rwhVaNgQ3V1JXjSilbAzEFfK4OOMazY8meA5FtIa4my27CDn79vdpAlGYi/MH2SWdof26VHvenklqCEF8nJqBSSEd+aupwicLpalgB2xjGdr45Gt2Jd6I72VNSuPgrzlA+XzlZO6Xkqt7qjF/S+aikt+SerLKZf45qIiShJz62R6tZMzbhx1pofhHnDAOdnJKUWwyuGn+T2JZSvbi9lRxNU0zkneSG/neiAhyG6hkFOpnH0LCChQwWI02vhlzCtQIKBKKjqiilm3Jk3EcFHqZlI5NtfN55YooGBn/ArYv5JU7OAqX8CAJs6uimv2JKaOWPaH2fzwL++u5Y07V2tzhecDwQFJsMCE8oatDBJYOYfjJ+nBOqv/PGb0XyD38zhL/qz+fgjxAWyM3UI2g7fjvOSbKVdrE7By5qVWa9tiOcv3c9gRv9yyU/jJa+dRSL2ww+zP6+7qBQgGOb0dN5k8xypeMrwlIivDEB5CgAjwRXVKEGcXmyOUQeK85E0Q9BcVKUxGriAw+AiBwi9QRQrFouIkkjhTils7Z9+/sAEPLu7Eaf02K/+s/gHw/BdTJoFKCbj8hDVpjhPOI8PpNrI/cNivyxj2LllrbRZ+6uB9Pd3yRUT76sVobAuKxjK5rFsTQx2nDHXvBqRzo+nq29apYrRLfkxJ4eKRt2NH4k04kLvMqm5XfBlvHj+FN9U4jrth9Cx2U7qVceVgIkEP/oWYNd5PgPGLK+4j5Ne6XyQguQabI6+iWXDgpmwVIUXifEwZ4SjfTlJOrzkQmjhDqe39R8j+MJtbX8ObNsdCgLA5EUB/07hWoer0oqiEmwlkTQ0PL04jrhgWKOyJe4vJMcqzm9IZLJwAcj0Bx7bocZIfip5Na2IGaeXHGNeOeuapl5A1VSs5IhSck7gOsSZAgg2UVmGXQ6RNCWIkugmqEsVi4bhL7cMfpQx/F4Pfw/F0tkLkqXm9EvYbsK33/IA7y5j0SP9kccoCh8tH5ujMmVo/zHBkOwaX85Iqtka/i2ntS5jSvrLKTWtfxLj69/RQH0ZCrX7pq34Lq1P1FSMjD9sqZF/Y2wRISIjVlVXOeATjdOWslcDUytezCvpSK8UHvkwIEAN+CSXRf3BlBSNvkU+n1j/H84d3+OFmCSBB0oGV0MZhTOM5Cgw7Oj2SVQeHIZBHJlppIqHoq4rxHAe/ICG5s6tK2yeeCXaGhn4yMmUtzuIt5hpmHsIMIUAE4KKOedggNkyUxW4mcWbB/S3JX5Di72lEhIlxraoCHMmnkDNUXDvauYVuCWWUSanrokqibrpX4nSkPJX/dLG6DyeDxHSkOhHKqyxDllsaD+a6xTcTF1VTmFun9gfmk8KH0A0uB+yHg0Vzuxf88Z3DBBD8XY1OPCR2vWltGprwGk4s59JE9QEvx/g7MkCwGiRJNrlnYSN4TgeXzBiNF1lJzujqTNdYv5GTiT2UVSBTbG8eBVUysP8hQKy6dP05GXXYIM7MGRUiNk5UjZS8FV0lwREwV54OQwqwLYL9x5cncUV6jh7mlURH/naDah2AiCpJCPprtY0JkoB4JIWncJ0sJsBAcajwOuTNc+tWKanv7hmEe7TP2Klkef5DwShPRPNZbKiyhQAxJJeThwkfWNyA++jte0FyETz9uhtdG9U2eVYbo2FVz0SfCWxoZZsJL0Iz6cHX5Zi1kI8ndLGb0T+MWf2DOFP6GTxIozNcbWHFwMlhp1PawwdESL2Yzx2mKjsPtFTpQPyHABHgy+RnmDOmmOCJSVHyt8eyeB0NSW6I5LvWq6Qy7lp3UpnApuh5rmnNRmpCgvtyTfplGjq9l0ZhDkAVC1QNyxZRmIiTS8D+hqntU4ZV/3HiyaqIJk4iahIRJY4z2ZeaKDV8WZXh69Lg9ajdYU6emHTj6BnwWzfZgdGKehx02iEYFPYkXgdewr03eS09yOl6RZtO080lxJRXMaI8hAn1u9bQ6qj6A1KdzlTqOl5MWl9Ir0R0KGDbH0pmpkM1DmY1AQKIwWRgN6nmLe/t+l88KqxP8dnn/fR3xa+ugEJKnaQHNtoVcjLmagOlgI6oOI5x9U5Sob5vtRkXBkbJdmGddPAwEd+NkpEj1z1prIPkdq2qECC6xlr/Fe/YOoPxdPlG5D0gnNOtVxkqm1yP4Z+C5nIm1NGugYKTkpzBaoUzxg5LJJQZvC49gzECh5LrMm/OK/jQktOUGObyPL1atlR+WAqFABGQKylE9VI882oZLJi0S/fE2bNcq9OtrcIDdjBkiUYv6o8epFQdPLzrNZgpIFrqdTIyaU2vnsutv+XdtQyr3pW1KeF5Tzmwb3up0p5Tgrh4b3Vewf4j6+dyFTqk+6siWuGr38BUsjysWjSyfosMbb6VO25o+zcQHRNQcMnO6pyHZ18twP45RzLueW79XC6WIGwetOMrUJsuno5uRq40B1Ounv7ddEVDUGD93HEBvlhRJYk3XVIVh512iEv2xrHKDuEx5TrA3WuJNEkDmS0VrCkUVxpPD68pAk2NYyb3Sm30ujwPASIAlz2llj/8wjtX2+Q41QynHeL516pAYucNfW8OKEL1TnRJGY+XdwdfKpxwSV1/USFABOCaJ9Vxi4qLtlct5qfmq+LtxQ47xL3Pqlbe8OCPA1EajfCXs5xrKlme7MVDnOWYvh/7SkAIEH1lPyDI/pBWN4B/+3ZW7fF3P16doHPzVSMVNSNI8yGY5qC7iGhudWlcG8Ni4Rg6peIEnT+N6AsBohGHupyuiQhUctyMU4Jw2iE4zalm3LuOjJXc93acKjTfxXnug6pEcWr5ed9lhj1jCBABusJsg+DP69kk3fV4dR7AW69K2dG44wE1MLMqK0QFNBBpQoKYSOwmiU6guA53r/a6fCFAeHGmT/FvuMSotOxUMy6pGc0IjZUVNtUNRER1olndjJS4IbkPulmAQY5O+X/duxAgAnYLvPFiEyxJMFk8ksGqBofZOaWI0FjJHGns1CZUDFWJYD5/mOwPVWNx4xaGO0cIEAG8vgwSNllOKYKNlXZ8aKy0OdHI9zcsHFNHoJAt6Exmf6MK11V6CBABvNwX7qiOZrAdgiUJJpMnTLGqwWF2obGSudDA+cMHbEjtsypiFcMKhAeLAyFAWGwI1oENlbaawZQxSLDPzqlmDPPUawGFu9u2ExC+6hiL7yTj5HI4vbqGWyFA1DAkKKfvvbFqrHSuzWA1gyUJppP3qWRVg8PD5uzJY73ql0rqxdnMgV41NzDthAAR0EvFdghbimBDpa1mMLlOKeLP7tSGcsiTH9gRdZq723WXjm2BEArm8ke63tagNRACRICvmHPi1Nfuqm6ewpOmnFLEsNoipqO7OnB1GqsYPLzJDRmyyF7oHBwIAcLBjKAFnXMi2A5hSxFsqHRKETxx6lsPdHSNRiBYkVDcP+PH0kVaneoYjYnIBPjTelJWjcMdq58LZaMAABAASURBVHzAKwoBIsAXsJ6x8rabx/Hhm6sPEIPEsNkjGAhGVoCAw7zl/o745bgw9VZsj1/m68oJiIb5BKkXBSMg+/k1pLa3GUKA6C2/m26NbRF2IVYzWJKwzxkkbFWD4z799cjQ2SO2xC6ADQo741dgTNvMXe2oExAkQSx3tM5hqSwEiIBfSR7NsI2VTOof/c0MbFWDzz/9sU2VlZ7W+TeGy2gZU0ZaBgUF5RmRClRmjaezACKUIFz5EwKEK1t6F2mC/mR1SBPAmsb/8PZSZfo1J37qC6cqIMEShBMkeOiTjZbsc9717CJK2aagigb7UgollCA8bpQQIDwY06toQ5ZwJP8kzAYg8akP6hWQYAnic9+sShIMErVGSwaJXvUhqO3YEkSswScBLQlCD20QbtcxBAg3rvQ4btk4SyDxRF2QYDWD7RHsM3k8N6LWHlFrtBzGkQ3ue63z/vReWTKrJ0HEtPKelXJFHamte72fhwARkDtg2ZhpCBJsj2CQsElmo+VX75q3T8FGS55paUfwyMZ6UDUkhN3lVX5ElFWMqBJfFe88iatp61SSqmcFwsMqDoQAsYod6OsZg8Th/BP0Livf2G7EMEi8zzENm0GCVQ477794/9RQGy3tfjr9gseXteIrNggN3jYIW4KAlM4qw/AKB0KAWGFEULwMSRJGg+8xMEjYqgbTfftnj1WMlnxea7Tk6dgcP6yuJN1vY0GCRcnM40TxRc+ux7RQgvBkDiW4c5YSwv9gc8BptGRKa0c2fuNnq5IET6Aa1pWf0kO9YJ4IZLA/+2MOerqEVv7kgAwlCFcehQDhypbgRdJgKHRZQNZYwEzpMJaij+Cjtz6xamSDjZa2usHTsXnNRvB60lmKTOld39niE96JKylRNWWFQhuExYY1hyABxBri1muElCaBQbECBgdzP8Hzy9/Hi5kf4WDuIZwovIiMMYtN4ypqjZYMEjbfNkxUJwjNDOkXuQxPCUISD2dsVnj7pIcUwiFOT/6EAOHJmv4lsFj8YuaHFTDIEhi4UZNQR8H2iFqjJasbPOOSDZh2OecuVXbcMPimJEODa0fqiBaO/IIAJm8sOWLCoJMDIUA4uTFg4ZGVD+4wSDglido5Erzoi92Adc8XuV4AIWD4Kg8CiEJpAeHPnQMhQLjzJfCxAgo0xxTi29+lr1I3sPJjYPjUh0orZ8Pn5cyqGrW6d/4liHAl52rOOc9sgHDGheEB4IAqImuoZJBgMGCVg8O8hoPP12QcooiCB0Ao8Kk2CIG8Hq7k9LolQoDw4kwA4hWhQSUgcHMRj9mBLDGwyvGWS0vYNKFDVYxVTlmZXRiA7nWEhCXD/dN6mmgMEIKkMLZBFI0QIODxCwHCgzH9jo6qIzhv4u3YGn+Dh7sJscRk02QK4U/0brriPhQwIXCimHBtWRNnXOOdkbFwkpSTHa7hECBc2dL/SE2J4sUXXsatb/85y91y84fx9je+zwpz3Cdu/9cQivvbExgeEKh3JXRTeCZHxGnPNDshvrJQK+jTrG16++GHANEPrvtos2TkcMHFe/GD+7+Ju+6/A5/7009jx87tuPuBb5P7Fr781S+s4ED5IRFCQTy1CYmRLUgkpxFLbUMkvgGx5DZEE1sRjfMO0QKR2GQ5D+djR2UgynWsJksgGhtFIrV5Vf5ofHx1tj6eLRkR19YFjWBoovEciKoEsT4A1ZVZDSKVBulhcp84UDJz2H/2TnL/gCMLj1SoKBoZlIw8PvbPPok//e//A7GVBzYSTePLX/kG/sl7P4TlTB43v+0WPPvcS7j8yutx2RXX4TOf/VMCi61QtSRuev1bcd31b7Tco48/BVWNVuq3A4mRTfj2d36At7/zVlx/w5ssx2WWlouEJ6qdra/+MQ/1QqDoi65YZSVnCBBeDAsBwoszAY4/nXkBv/mv/gXuuOPbULQYUSog1Dg++9k/wG/9m39JErPEyZOn8Md/8t/x9JMP46knHsI3vvEN/H+/+/uUF3jw/rvxyMP3QlEEdF234pyHCEkOX/zi1/F7v/+f8Vd/+QU8/NA9lstms1bdzrz9ChelgtkS930tBVORY2sjXWJiFRXDdEkNo5gDIUAwFwbM5UsL2LfvfJw+fRqvvXYCWiSJM2fOIh6P4w2vv97qjaZp+MKf/wnymddg6gv42le/iK9//RvWA85xFLDy8RqlaHzSUiOSI1sRiY5AERqeeOIJfOiDH8DmzVMoFoK329KxQtKiv/agkP0loTxfG+16bgOEpDKuGQCs9/gQIAbwDhBEs6Ya+PVf/wT+7//nd8i+MIbPf+EvcOWVV9CtXhaXGSBAZ5QVhp7D+eedw0HChXK6dUKHj3/8E7j0smssd821N+GlV46DEAKf/OSv4a/+1xfx2//ud/DVr/0dvvjFr1HuYPzz3IfD+fIiq1qKBGaRNeZro13PBQTy4ToMV97YkSFA2JwYID8qUigVl/G+996KF154EYVCgaSDv8bv/97vopSftXpimv7E5s9//r/hmacftdyXv/xX+NCHfwGLSzns2bMTjz/2EH7wg7swvzCPYsmfXm813uXDs5kxjxZMjKiPeKS5RQsUwt2s3RhTiQsBosKKwQjw9OpdCZIUTB0bN05j69at+O7f3YmpqUmMjY5AmuUHuVgs4vjxU4gmNiCW2orf++x/tVQQRXG55NIEFcS+889FLBar2CXe/4Hb8Ku/ejs++c9vxy//s48EgkEzZHfwGr3QMIeIOOObTkE5i/oSHcN/Lw643C1eWcP4/nNAIK1tJDL41gaK+Xn87n/8f/E7v/Mf8fM/fxsMGhqlROs/Eonglve8D7/+yd/GBz/0UXzpS1/B3Xf9A4qFsoQhUFY1/sN/+F387Ad+Ae++9QO44srrcM3VV2N6aorUi68SwJzAL/3TX0QhWy5jVdzDQ21TeVPFMxmvYVYTabX+5jC19UGIUMVYw5TVESFArOZHIM8kjetffuUl+OZff3UVfaZZwpbNG8FgcPsvfxR6Ya6SrqoqHn3kXvzr3/wN/Pa//U08/tgDSKciZLDMWnlMwoe777oTd3zza/ji//of+MbXv4SHHvwx/tt/+xylS3zwA+/DA/f/EFJfhrS25Jc0knEvJib4AaXClKuX/4tGBA8vTnk2yTMnVdHslGmBQihBePKUE0KAYC4E3OVLi9BzZHgzFmhU4gy9+DRE4xOIJyZxx7f/Dnv37qG4tQ+tqirYsTWBSy/aRg/6GZQKM1ZPDXoT5zKnIMxFKLLqTH0OueUT5DhtgQBnhtSNnFUmu3zSypvLnCTAIJXEiu3+wZQCB7JpPL40STJPWXKqbVWghHH1H2ujG54LCIR7QdRnUwgQ9fkTiNQtsX2IKyMrD6ZENDGOP//Cl/GJX/9NeuP/Gf7XX36eHn53NUCSlGEaBbIxlAFE0gNX7hQN7pHtgXevsh01UE6iR7EStxLDaRzHvh3VbT9HQHb/4gYcL7oPadrtj6p3U7DcPwr4+h+LbSvnIx6UA+HRjQMhQLhxJUBxaXUjJiM7VlEkTQPvfMfbyD7wEdzzo+8hHgMsEFjJlUyl8Af/5fdXzlrz+lmKpYb92VE8sjgNowJoayliO8qU9hIZJk+tTWwQE86BaMCgleQQIFYYEUQvqiSxM3H5GtLYOLljSwJXXb4bEWVplfTAb3lZmsFN119AxsWTa8pWJYg1SX2PWCY7w5PLE7hvYYO1SrOeTMDgcFV6Bgoebonu2MpKTpC01FIF66RQCBABvdCqiODcxI2kJa+9RAImTBrONI08SfzGmh6YpFbw5KiycXF1sqQaV8f074ylA54R+RBJCvctbMRjZGeY16PUO1GXKFVI3DB2lsDhDD3erdlDQgmiLosriWvvvkpSGOgXBwRU7IxfCUV4LIqq//zA68fGSa+0XsXzaMSzNFT5ANkWWFJ4KZcGD1/qpEpIH0REFRM3jJ5BVJg4XTzoo4R7lri68k3O0AbhzqCV2BAgVhgRJG9L7Hyk1Alvkvw8STWl+6Va8IP/MoHAA6Q23EtSAo9GnC3FUDQVevv7RzrOvTe+hGvTZ6GRBKHLAvgrZDXd9H0qCHyL4U5SDfkVAkRDFvU2w6i2mYySO+s2KuH/wbIrMmXvLvWiHrEmNN1PoHAfgcJrhSR49SWrFDY9zfgjagnXjs6QVJW1wIHLLuln2WvZMQfDdRiN2de7u6YxLes+R0xJYUf8Ul98kCSS+8pImUx6W5PX1f+FFVBgSeHx5UnwlOhSm6CUtoDhLK4amaNh3qqtRZKV4kThhTb7IxBOs27MwhAgGvOoZzn2Jq4j2cDfJWkGIFqROPx0WicAOJgbwYNkZHxiBRRYUvBT1iuPQurD1mgWN46dwdXpWSQVg2wxclX2jDFPEGGsimv6RAjkw4VaDdnm725sWM3wZOhnT4pmeRq0HxokQYmffN0wTLIN4SkajnxgYRpHCikUTA9jqg8CeURilCSFi1MLuH70LF5PBsjzk0uWEdKr+Nniq15JvuNZxQinWTdmVwgQjXnUsxyL+umm2mokRTRKb6oxyrxAQ5AMDDwKMUdh0ydIUdFV/yOqjj3xZVyTnsGNBAhXkaSwIZK31AiWIFZlrjlh4+SycbYmtpVTgUK4F0RDxoUA0ZBFvctQkP4lCKaKZxyy7+VMUgG80pqJZ4nhYUuNmAADQzNl7bxsaGQp4QaSEhgYdsUzYKBgCcLO48df1M/4yVY3T1QtbzZjSL1uvjARCAEiQHdBwVxukhrhmb8ThkkGhgdoJIIlhlyTagQbGFlKuJqkhDeMnSZpYRYsJcTIpuBJdIMENk6eLO5vkKtxsiK8PhfQuOx6yxEogFhvzK/tb8HM1EY1PJcuoxkmSQ5+bRRuDZSoPIMCu2aMjjw/YXssi2sJFNjAyFJCmtSJZqUEN5o4LmPMwezAWz+vL4DBZmv6Cq42dHU4EAJEHeb0Pkki16RlvVbN4HPpAhp++8IzGx8g4yNLD37LsLRwkWVkPINzE0tIEij4LdtMvpnS4Way1827XDyNqeS5EPRXN+M6TwwBImA3wKLe7MpEUelBGRxav6Q845HXRviRPjRhgqUFtiewtLCRjIwaDVFWiOlwoCQLWOqA/cEm6+h8eZFXTPPa39LOub791u+m9c23rvW+IFtTM9oFh+cyY+AZj406phEwnENSAs9sZGmBDY2NynQifanJEZ5GbfKHiUxpYNvolY2yruv0CkCsay4EqPOt2CFMshlIcq10g+0NvD7iTCletzgDw77kIngUYgfZGXixVN0CHUyUMHGq+FIHayxXNZs7iJHoJiih0bLMEJdjCBAuTOlnVLEJQ6WiaEiObGmZXAaHhxenwCss61WyJZqzgIH9Thkc67VXm5bR52DIUm102+cnl56mOiRS0Q3kh/9uHAgBwo0rfYiLiDg2RM/BnsS1vluXlFMQSJDX0v8jBA56HcmDpYbLR+bAkkM/gMHu1Kx+xA521GfQMcwSdoy2IM6qAAACsElEQVS+juoV5ML/Wg4otRHhee84wKCwkUBhL4HCvtSbsCl6LpLquH8CpIQQrd3Y/GUqliC8GmNp4cbRs5jQil5ZehJfknksdtj+4CT85PIziKhJqErEGR2scB+pCQGiT8yPKkkwKGy0QGGiRSoklWseIBgYDuVHqKz7P89fYKmh0bRn99KdjS2Z+c5WWFPb2exLMMlYuSG5ryYlPGUOhADBXOiDE2if9RKyJQmCjZIS7r9tsSx2x5ud0eleVydi1R4YEHnjmE0jFxMv278mnehzkOoIORKkq9EsLaRiAM1LEHmP/SF4yPIcAofma0TXfkoPAOLVuXst+u1t6KyT8GBxIAQIiw2De5DShNKE/nyymGC5w7XDF6fmEQS1wkmcJmLO066EWYIwaJRkS/rytfWv85gQIPp0A7Dx7Wj+adRz86XjDakzyQovhP/LyMZJt0o1IRFX2tyExa3iNuMEBBSo6PZvPncI6dgWqCI0Vjp57f/OcpYKw21zwJQ6FvQTdd2J4ovQZaFuW6apQ6j+b+q8x6rM7bEMPYp1m+pbYlxJd73tEzSawTadVHS6620NUgMhQAT4ahkk9rKEUY9E0yhBaULF8KprayznldT3+LjqPeLSKeIMswjDLGDr6FWdqnIo6gkBIuCXMWPMYrZ01JNKSRKEomqe6bUJsjZi5Vwly8RKMDjeCiURkVwJddc7nXkBMTWNiJLobkMDVHsIEANwsXgdgi6LrpSyDaITEoRr5QGJTNBD2wtSzmT2W18qG4uv/hZqL9oOahshQAT1yjjoKqsaTzliqkFpGhCi/cvoJVlUW+pfSIF/CQlt/vhbGdtIzegET9skJRDF27+zAtGN4SeCVQ33Kcf8aIu2GSDRfh1tE+FRgSr8G2E9qvAdfXzpcStvROmNWmM1FuDD/wEAAP//3lrCcgAAAAZJREFUAwCUDTIL9joDN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988840"/>
            <a:ext cx="3723464" cy="279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7" y="1988840"/>
            <a:ext cx="3606374" cy="279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2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903288" y="176213"/>
            <a:ext cx="8243887" cy="344487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71463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НАЦИОНАЛЬНЫЕ ПРОЕКТЫ </a:t>
            </a:r>
            <a:endParaRPr lang="ru-RU" sz="2400" spc="-2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620688"/>
            <a:ext cx="4845719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проект "Обеспечение качественно нового уровня развития инфраструктуры культуры" ("Культурная среда")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5196522" y="2060848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862281"/>
              </p:ext>
            </p:extLst>
          </p:nvPr>
        </p:nvGraphicFramePr>
        <p:xfrm>
          <a:off x="6444208" y="1007428"/>
          <a:ext cx="2592288" cy="548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</a:tblGrid>
              <a:tr h="5484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2024- 54,4 </a:t>
                      </a:r>
                      <a:r>
                        <a:rPr lang="ru-RU" dirty="0" err="1" smtClean="0"/>
                        <a:t>млн.руб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79512" y="1916832"/>
            <a:ext cx="484571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проект 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"</a:t>
            </a:r>
            <a:r>
              <a:rPr lang="ru-RU" dirty="0"/>
              <a:t>Успех каждого ребенка"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5196522" y="1071816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79547"/>
              </p:ext>
            </p:extLst>
          </p:nvPr>
        </p:nvGraphicFramePr>
        <p:xfrm>
          <a:off x="6440448" y="1916832"/>
          <a:ext cx="2504112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112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2024- 2,9 </a:t>
                      </a:r>
                      <a:r>
                        <a:rPr lang="ru-RU" dirty="0" err="1" smtClean="0"/>
                        <a:t>млн.руб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71521" y="2659400"/>
            <a:ext cx="484571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проект "Патриотическое воспитание граждан Российской Федерации"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5196522" y="2996952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009751"/>
              </p:ext>
            </p:extLst>
          </p:nvPr>
        </p:nvGraphicFramePr>
        <p:xfrm>
          <a:off x="6440448" y="2887794"/>
          <a:ext cx="2481609" cy="506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609"/>
              </a:tblGrid>
              <a:tr h="5063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2024- 2,3 </a:t>
                      </a:r>
                      <a:r>
                        <a:rPr lang="ru-RU" dirty="0" err="1" smtClean="0"/>
                        <a:t>млн.руб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70795" y="4568925"/>
            <a:ext cx="4845719" cy="1654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проект "Формирование комфортной городской среды"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5248584" y="3920852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294752"/>
              </p:ext>
            </p:extLst>
          </p:nvPr>
        </p:nvGraphicFramePr>
        <p:xfrm>
          <a:off x="6451456" y="4653136"/>
          <a:ext cx="2592288" cy="1570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</a:tblGrid>
              <a:tr h="15706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2024- 6,1 </a:t>
                      </a:r>
                      <a:r>
                        <a:rPr lang="ru-RU" dirty="0" err="1" smtClean="0"/>
                        <a:t>млн.руб</a:t>
                      </a:r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2025-7,0 </a:t>
                      </a:r>
                      <a:r>
                        <a:rPr lang="ru-RU" dirty="0" err="1" smtClean="0"/>
                        <a:t>млн.руб</a:t>
                      </a:r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2026- 13,1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млн.руб</a:t>
                      </a:r>
                      <a:endParaRPr lang="ru-RU" baseline="0" dirty="0" smtClean="0"/>
                    </a:p>
                    <a:p>
                      <a:pPr algn="ctr"/>
                      <a:r>
                        <a:rPr lang="ru-RU" baseline="0" dirty="0" smtClean="0"/>
                        <a:t>2027-12,8 </a:t>
                      </a:r>
                      <a:r>
                        <a:rPr lang="ru-RU" baseline="0" dirty="0" err="1" smtClean="0"/>
                        <a:t>млн.руб</a:t>
                      </a:r>
                      <a:endParaRPr lang="ru-RU" baseline="0" dirty="0" smtClean="0"/>
                    </a:p>
                    <a:p>
                      <a:pPr algn="ctr"/>
                      <a:r>
                        <a:rPr lang="ru-RU" baseline="0" dirty="0" smtClean="0"/>
                        <a:t>2028-12,8 </a:t>
                      </a:r>
                      <a:r>
                        <a:rPr lang="ru-RU" baseline="0" dirty="0" err="1" smtClean="0"/>
                        <a:t>млн.руб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71520" y="3622165"/>
            <a:ext cx="4845719" cy="9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Федеральный проект "Педагоги и наставники"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5244750" y="5396340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1708"/>
              </p:ext>
            </p:extLst>
          </p:nvPr>
        </p:nvGraphicFramePr>
        <p:xfrm>
          <a:off x="6440448" y="3883702"/>
          <a:ext cx="2592288" cy="506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</a:tblGrid>
              <a:tr h="5063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2025- 29,5 </a:t>
                      </a:r>
                      <a:r>
                        <a:rPr lang="ru-RU" dirty="0" err="1" smtClean="0"/>
                        <a:t>млн.руб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1619250" y="273050"/>
            <a:ext cx="6481763" cy="344488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КОНТАКТНАЯ ИНФОРМАЦИЯ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009934"/>
              </p:ext>
            </p:extLst>
          </p:nvPr>
        </p:nvGraphicFramePr>
        <p:xfrm>
          <a:off x="899592" y="764704"/>
          <a:ext cx="7776863" cy="4597618"/>
        </p:xfrm>
        <a:graphic>
          <a:graphicData uri="http://schemas.openxmlformats.org/drawingml/2006/table">
            <a:tbl>
              <a:tblPr/>
              <a:tblGrid>
                <a:gridCol w="2232300">
                  <a:extLst>
                    <a:ext uri="{9D8B030D-6E8A-4147-A177-3AD203B41FA5}"/>
                  </a:extLst>
                </a:gridCol>
                <a:gridCol w="3399878">
                  <a:extLst>
                    <a:ext uri="{9D8B030D-6E8A-4147-A177-3AD203B41FA5}"/>
                  </a:extLst>
                </a:gridCol>
                <a:gridCol w="2144685">
                  <a:extLst>
                    <a:ext uri="{9D8B030D-6E8A-4147-A177-3AD203B41FA5}"/>
                  </a:extLst>
                </a:gridCol>
              </a:tblGrid>
              <a:tr h="42217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ФИО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ДОЛЖНОСТЬ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ТЕЛЕФОН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106669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Хлюпина Н.А.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 исполнитель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Начальник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8 2139 - 23601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155436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Синельник Л.Л.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Заместитель начальника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8 2139- 21153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</a:tr>
              <a:tr h="155436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Адрес: 169200 Республика Коми  г. Емва ул. Дзержинского 81</a:t>
                      </a: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Страница ВК -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https://vk.com/public131439759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Times New Roman" panose="02020603050405020304" pitchFamily="18" charset="0"/>
                        </a:rPr>
                        <a:t>Электронный адрес: </a:t>
                      </a:r>
                      <a:r>
                        <a:rPr kumimoji="0" lang="en-US" alt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fo@emva.rkomi.ru</a:t>
                      </a:r>
                      <a:endParaRPr kumimoji="0" lang="ru-RU" alt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 medium"/>
                        <a:cs typeface="Times New Roman" panose="02020603050405020304" pitchFamily="18" charset="0"/>
                      </a:endParaRP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Время работы понедельник-пятница- с 09-00 до 17-30 Выходной- суббота, воскресенье</a:t>
                      </a:r>
                      <a:endParaRPr kumimoji="0" lang="en-US" alt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 medium"/>
                        <a:cs typeface="Times New Roman" panose="02020603050405020304" pitchFamily="18" charset="0"/>
                      </a:endParaRPr>
                    </a:p>
                  </a:txBody>
                  <a:tcPr marL="68577" marR="68577" marT="45670" marB="4567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72156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881063" y="212725"/>
            <a:ext cx="8243887" cy="346075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ОСНОВНЫЕ ЭТАПЫ БЮДЖЕТНОГО ПРОЦЕССА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788" y="854075"/>
            <a:ext cx="2943225" cy="27162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Montserrat medium"/>
              </a:rPr>
              <a:t>Июль-ноябрь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788" y="1339850"/>
            <a:ext cx="2943225" cy="2230438"/>
          </a:xfrm>
          <a:prstGeom prst="rect">
            <a:avLst/>
          </a:prstGeom>
          <a:solidFill>
            <a:srgbClr val="9999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СОСТАВЛЕНИЕ ПРОЕКТА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БЮДЖЕТА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</a:rPr>
              <a:t>Органы местного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</a:rPr>
              <a:t>самоуправления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22613" y="877888"/>
            <a:ext cx="2895600" cy="27066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Montserrat medium"/>
              </a:rPr>
              <a:t>Декабрь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95625" y="1339850"/>
            <a:ext cx="2922588" cy="2244725"/>
          </a:xfrm>
          <a:prstGeom prst="rect">
            <a:avLst/>
          </a:prstGeom>
          <a:solidFill>
            <a:srgbClr val="9999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  <a:cs typeface="Arial" pitchFamily="34" charset="0"/>
              </a:rPr>
              <a:t>РАССМОТРЕНИЕ БЮДЖЕТА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жители </a:t>
            </a:r>
            <a:r>
              <a:rPr lang="ru-RU" sz="1600" dirty="0" smtClean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округа, </a:t>
            </a:r>
            <a:endParaRPr lang="ru-RU" sz="1600" dirty="0">
              <a:solidFill>
                <a:srgbClr val="CC3300"/>
              </a:solidFill>
              <a:latin typeface="Montserrat medium"/>
              <a:cs typeface="Arial" pitchFamily="34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принимают </a:t>
            </a:r>
            <a:r>
              <a:rPr lang="ru-RU" sz="1600" dirty="0">
                <a:solidFill>
                  <a:srgbClr val="CC3300"/>
                </a:solidFill>
                <a:latin typeface="Montserrat medium"/>
                <a:cs typeface="Arial" pitchFamily="34" charset="0"/>
              </a:rPr>
              <a:t>участие 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в публичных слушаниях </a:t>
            </a:r>
          </a:p>
          <a:p>
            <a:pPr algn="ctr">
              <a:defRPr/>
            </a:pPr>
            <a:endParaRPr lang="ru-RU" sz="1600" dirty="0">
              <a:solidFill>
                <a:srgbClr val="CC3300"/>
              </a:solidFill>
              <a:latin typeface="Montserrat medium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80125" y="896938"/>
            <a:ext cx="3044825" cy="26733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Montserrat medium"/>
              </a:rPr>
              <a:t>Январь - Декабрь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86475" y="1339850"/>
            <a:ext cx="3040063" cy="2244725"/>
          </a:xfrm>
          <a:prstGeom prst="rect">
            <a:avLst/>
          </a:prstGeom>
          <a:solidFill>
            <a:srgbClr val="9999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ИСПОЛНЕНИЕ И КОНТРОЛЬ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 ИСПОЛНЕНИЕМ БЮДЖЕТА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</a:rPr>
              <a:t>Органы местного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</a:rPr>
              <a:t>самоуправления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0963" y="3613150"/>
            <a:ext cx="2940050" cy="26955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Montserrat medium"/>
              </a:rPr>
              <a:t>Январь - Март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7788" y="4117975"/>
            <a:ext cx="2943225" cy="2190750"/>
          </a:xfrm>
          <a:prstGeom prst="rect">
            <a:avLst/>
          </a:prstGeom>
          <a:solidFill>
            <a:srgbClr val="9999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ФОРМИРОВАНИЕ ОТЧЕТА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ОБ ИСПОЛНЕНИИ БЮДЖЕТА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ЗА ГОД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</a:rPr>
              <a:t>Органы местного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</a:rPr>
              <a:t>самоуправления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22613" y="3611563"/>
            <a:ext cx="2941637" cy="26431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Montserrat medium"/>
              </a:rPr>
              <a:t>Май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22613" y="4117975"/>
            <a:ext cx="2941637" cy="2190750"/>
          </a:xfrm>
          <a:prstGeom prst="rect">
            <a:avLst/>
          </a:prstGeom>
          <a:solidFill>
            <a:srgbClr val="9999FF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Montserrat medium"/>
                <a:cs typeface="Arial" pitchFamily="34" charset="0"/>
              </a:rPr>
              <a:t>РАССМОТРЕНИЕ ГОДОВОГО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Montserrat medium"/>
                <a:cs typeface="Arial" pitchFamily="34" charset="0"/>
              </a:rPr>
              <a:t>ОТЧЕТА ОБ ИСПОЛНЕНИИ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Montserrat medium"/>
                <a:cs typeface="Arial" pitchFamily="34" charset="0"/>
              </a:rPr>
              <a:t>БЮДЖЕТА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жители </a:t>
            </a:r>
            <a:r>
              <a:rPr lang="ru-RU" sz="1600" dirty="0" smtClean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округа, </a:t>
            </a:r>
            <a:endParaRPr lang="ru-RU" sz="1600" dirty="0">
              <a:solidFill>
                <a:srgbClr val="CC3300"/>
              </a:solidFill>
              <a:latin typeface="Montserrat medium"/>
              <a:cs typeface="Arial" pitchFamily="34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принимают </a:t>
            </a:r>
            <a:r>
              <a:rPr lang="ru-RU" sz="1600" dirty="0">
                <a:solidFill>
                  <a:srgbClr val="CC3300"/>
                </a:solidFill>
                <a:latin typeface="Montserrat medium"/>
                <a:cs typeface="Arial" pitchFamily="34" charset="0"/>
              </a:rPr>
              <a:t>участие 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  <a:cs typeface="Arial" pitchFamily="34" charset="0"/>
              </a:rPr>
              <a:t>в публичных слушаниях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84900" y="3611563"/>
            <a:ext cx="2940050" cy="264318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latin typeface="Montserrat medium"/>
              </a:rPr>
              <a:t>Май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65850" y="4117975"/>
            <a:ext cx="2959100" cy="2190750"/>
          </a:xfrm>
          <a:prstGeom prst="rect">
            <a:avLst/>
          </a:prstGeom>
          <a:solidFill>
            <a:srgbClr val="9999F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УТВЕРЖДЕНИЕ ГОДОВОГО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ОТЧЕТА ОБ ИСПОЛНЕНИИ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Montserrat medium"/>
              </a:rPr>
              <a:t>БЮДЖЕТА</a:t>
            </a:r>
          </a:p>
          <a:p>
            <a:pPr algn="ctr">
              <a:defRPr/>
            </a:pPr>
            <a:r>
              <a:rPr lang="ru-RU" sz="1600" dirty="0">
                <a:solidFill>
                  <a:srgbClr val="CC3300"/>
                </a:solidFill>
                <a:latin typeface="Montserrat medium"/>
              </a:rPr>
              <a:t>Совет </a:t>
            </a:r>
            <a:r>
              <a:rPr lang="ru-RU" sz="1600" dirty="0" smtClean="0">
                <a:solidFill>
                  <a:srgbClr val="CC3300"/>
                </a:solidFill>
                <a:latin typeface="Montserrat medium"/>
              </a:rPr>
              <a:t>МО «Княжпогостский»</a:t>
            </a:r>
            <a:endParaRPr lang="ru-RU" sz="1600" dirty="0">
              <a:solidFill>
                <a:srgbClr val="CC3300"/>
              </a:solidFill>
              <a:latin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827088" y="179388"/>
            <a:ext cx="8243887" cy="677862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ОСНОВНЫЕ ПОКАЗАТЕЛИ СОЦИАЛЬНО</a:t>
            </a:r>
            <a:r>
              <a:rPr lang="en-US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ЭКОНОМИЧЕСКОГО РАЗВИТИЯ В 2024-2028 ГОДАХ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758008"/>
              </p:ext>
            </p:extLst>
          </p:nvPr>
        </p:nvGraphicFramePr>
        <p:xfrm>
          <a:off x="141288" y="931863"/>
          <a:ext cx="8861425" cy="5433259"/>
        </p:xfrm>
        <a:graphic>
          <a:graphicData uri="http://schemas.openxmlformats.org/drawingml/2006/table">
            <a:tbl>
              <a:tblPr/>
              <a:tblGrid>
                <a:gridCol w="4361570">
                  <a:extLst>
                    <a:ext uri="{9D8B030D-6E8A-4147-A177-3AD203B41FA5}"/>
                  </a:extLst>
                </a:gridCol>
                <a:gridCol w="899971">
                  <a:extLst>
                    <a:ext uri="{9D8B030D-6E8A-4147-A177-3AD203B41FA5}"/>
                  </a:extLst>
                </a:gridCol>
                <a:gridCol w="899971">
                  <a:extLst>
                    <a:ext uri="{9D8B030D-6E8A-4147-A177-3AD203B41FA5}"/>
                  </a:extLst>
                </a:gridCol>
                <a:gridCol w="899971">
                  <a:extLst>
                    <a:ext uri="{9D8B030D-6E8A-4147-A177-3AD203B41FA5}"/>
                  </a:extLst>
                </a:gridCol>
                <a:gridCol w="899971">
                  <a:extLst>
                    <a:ext uri="{9D8B030D-6E8A-4147-A177-3AD203B41FA5}"/>
                  </a:extLst>
                </a:gridCol>
                <a:gridCol w="899971">
                  <a:extLst>
                    <a:ext uri="{9D8B030D-6E8A-4147-A177-3AD203B41FA5}"/>
                  </a:extLst>
                </a:gridCol>
              </a:tblGrid>
              <a:tr h="5411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2024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2025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 (базовый / консервативный)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2026 г.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2027 г.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2028 г.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12331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Численность постоянного населения, тыс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. чел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 medium"/>
                        <a:cs typeface="Times New Roman" pitchFamily="18" charset="0"/>
                      </a:endParaRP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14,981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14,753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14,534/ 14,550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14,315/ 14,350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14,096/ 14,150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extLst>
                  <a:ext uri="{0D108BD9-81ED-4DB2-BD59-A6C34878D82A}"/>
                </a:extLst>
              </a:tr>
              <a:tr h="730426">
                <a:tc>
                  <a:txBody>
                    <a:bodyPr/>
                    <a:lstStyle/>
                    <a:p>
                      <a:pPr marL="176213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Объем отгруженных товаров собственного производства, выполнения работ и услуг собственными силами, относящимся к промышленному производству, млн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 medium"/>
                        <a:cs typeface="Times New Roman" pitchFamily="18" charset="0"/>
                      </a:endParaRPr>
                    </a:p>
                  </a:txBody>
                  <a:tcPr marL="85722" marR="0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41170,7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53080,4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52500,0/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 53000,0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+mn-cs"/>
                        </a:rPr>
                        <a:t>52500,0/ 53000,0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+mn-cs"/>
                        </a:rPr>
                        <a:t>52500,0/ 53000,0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extLst>
                  <a:ext uri="{0D108BD9-81ED-4DB2-BD59-A6C34878D82A}"/>
                </a:extLst>
              </a:tr>
              <a:tr h="517170">
                <a:tc>
                  <a:txBody>
                    <a:bodyPr/>
                    <a:lstStyle/>
                    <a:p>
                      <a:pPr marL="176213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Число зарегистрированных индивидуальных предпринимателей (на конец года)</a:t>
                      </a:r>
                    </a:p>
                  </a:txBody>
                  <a:tcPr marL="85722" marR="0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349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283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231/235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220/225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210/215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extLst>
                  <a:ext uri="{0D108BD9-81ED-4DB2-BD59-A6C34878D82A}"/>
                </a:extLst>
              </a:tr>
              <a:tr h="1138902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Доля протяженности автомобильных дорог общего пользования местного значения,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62,0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63,0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63,0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64,0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65,0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extLst>
                  <a:ext uri="{0D108BD9-81ED-4DB2-BD59-A6C34878D82A}"/>
                </a:extLst>
              </a:tr>
              <a:tr h="432019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Численность экономически активного населения (среднегодовая), тыс. человек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8,583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8,583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8,580/ 8,575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+mn-cs"/>
                        </a:rPr>
                        <a:t>8,580/ 8,575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+mn-cs"/>
                        </a:rPr>
                        <a:t>8,580/ 8,575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extLst>
                  <a:ext uri="{0D108BD9-81ED-4DB2-BD59-A6C34878D82A}"/>
                </a:extLst>
              </a:tr>
              <a:tr h="719912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Оборот розничной торговли, млн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. рублей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ontserrat medium"/>
                        <a:cs typeface="Times New Roman" pitchFamily="18" charset="0"/>
                      </a:endParaRP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1047,5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1213,1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1300,0/ 1350,0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+mn-cs"/>
                        </a:rPr>
                        <a:t>1300,0/ 1350,0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medium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medium"/>
                          <a:ea typeface="+mn-ea"/>
                          <a:cs typeface="+mn-cs"/>
                        </a:rPr>
                        <a:t>1300,0/ 1350,0</a:t>
                      </a:r>
                    </a:p>
                    <a:p>
                      <a:pPr algn="ctr" fontAlgn="b"/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extLst>
                  <a:ext uri="{0D108BD9-81ED-4DB2-BD59-A6C34878D82A}"/>
                </a:extLst>
              </a:tr>
              <a:tr h="303316">
                <a:tc>
                  <a:txBody>
                    <a:bodyPr/>
                    <a:lstStyle/>
                    <a:p>
                      <a:pPr marL="1762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ontserrat medium"/>
                          <a:cs typeface="Times New Roman" pitchFamily="18" charset="0"/>
                        </a:rPr>
                        <a:t>Уровень зарегистрированной безработицы, %</a:t>
                      </a:r>
                    </a:p>
                  </a:txBody>
                  <a:tcPr marL="28528" marR="28528" marT="0" marB="0" anchor="ctr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2,16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1,41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1,41/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 1,41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1,41/1,41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Montserrat medium"/>
                        </a:rPr>
                        <a:t>1,41/1,41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Montserrat medium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EFE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827088" y="179629"/>
            <a:ext cx="8243887" cy="677621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ОСНОВНЫЕ ПАРАМЕТРЫ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 РЕШЕНИЯ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 БЮДЖЕТЕ НА 2026-2028 ГОДЫ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745777"/>
              </p:ext>
            </p:extLst>
          </p:nvPr>
        </p:nvGraphicFramePr>
        <p:xfrm>
          <a:off x="107813" y="2204864"/>
          <a:ext cx="288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6800" y="236138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2026 год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ru-RU" dirty="0" smtClean="0">
                <a:solidFill>
                  <a:schemeClr val="bg1"/>
                </a:solidFill>
              </a:rPr>
              <a:t>млн</a:t>
            </a:r>
            <a:r>
              <a:rPr lang="ru-RU" dirty="0" smtClean="0">
                <a:solidFill>
                  <a:schemeClr val="bg1"/>
                </a:solidFill>
              </a:rPr>
              <a:t>. рублей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311713"/>
              </p:ext>
            </p:extLst>
          </p:nvPr>
        </p:nvGraphicFramePr>
        <p:xfrm>
          <a:off x="3059832" y="2204864"/>
          <a:ext cx="288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19413"/>
              </p:ext>
            </p:extLst>
          </p:nvPr>
        </p:nvGraphicFramePr>
        <p:xfrm>
          <a:off x="6190975" y="2204864"/>
          <a:ext cx="2880000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43808" y="235439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</a:rPr>
              <a:t>2027 год 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млн</a:t>
            </a:r>
            <a:r>
              <a:rPr lang="ru-RU" dirty="0" smtClean="0">
                <a:solidFill>
                  <a:prstClr val="black"/>
                </a:solidFill>
              </a:rPr>
              <a:t>. рублей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235439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</a:rPr>
              <a:t>2028 год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млн</a:t>
            </a:r>
            <a:r>
              <a:rPr lang="ru-RU" dirty="0" smtClean="0">
                <a:solidFill>
                  <a:prstClr val="black"/>
                </a:solidFill>
              </a:rPr>
              <a:t>. рублей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9138" y="4868863"/>
            <a:ext cx="1655762" cy="57626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ДЕФИЦИТ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36,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45203" y="4868863"/>
            <a:ext cx="1655762" cy="57626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ДЕФИЦИТ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0,1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32803" y="4876166"/>
            <a:ext cx="1655762" cy="57626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ДЕФИЦИТ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0,1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47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827088" y="179629"/>
            <a:ext cx="8243887" cy="677621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ОСНОВНЫЕ ПАРАМЕТРЫ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РЕШЕНИЯ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О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БЮДЖЕТЕ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2026-2028 ГОДЫ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99229891"/>
              </p:ext>
            </p:extLst>
          </p:nvPr>
        </p:nvGraphicFramePr>
        <p:xfrm>
          <a:off x="827087" y="862205"/>
          <a:ext cx="8243887" cy="536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35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1667" y="6223755"/>
            <a:ext cx="9143999" cy="6074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>
              <a:schemeClr val="accent1">
                <a:alpha val="45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" name="object 8"/>
          <p:cNvSpPr txBox="1">
            <a:spLocks/>
          </p:cNvSpPr>
          <p:nvPr/>
        </p:nvSpPr>
        <p:spPr bwMode="auto">
          <a:xfrm>
            <a:off x="827088" y="179629"/>
            <a:ext cx="8243887" cy="677621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12700" rIns="0" bIns="0" anchor="b">
            <a:sp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СТРУКТУРА ДОХОДОВ БЮДЖЕТА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tserrat medium"/>
                <a:cs typeface="Times New Roman" panose="02020603050405020304" pitchFamily="18" charset="0"/>
              </a:rPr>
              <a:t>НА 2026-2028 ГОДЫ</a:t>
            </a:r>
            <a:endParaRPr lang="ru-RU" sz="2400" dirty="0">
              <a:solidFill>
                <a:schemeClr val="bg1"/>
              </a:solidFill>
              <a:latin typeface="Montserrat medium"/>
              <a:cs typeface="Times New Roman" panose="02020603050405020304" pitchFamily="18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57990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41970275"/>
              </p:ext>
            </p:extLst>
          </p:nvPr>
        </p:nvGraphicFramePr>
        <p:xfrm>
          <a:off x="3419873" y="1124744"/>
          <a:ext cx="5591944" cy="5099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77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13510</TotalTime>
  <Words>3596</Words>
  <Application>Microsoft Office PowerPoint</Application>
  <PresentationFormat>Экран (4:3)</PresentationFormat>
  <Paragraphs>877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Sazonenko</cp:lastModifiedBy>
  <cp:revision>1100</cp:revision>
  <cp:lastPrinted>2023-12-13T08:34:59Z</cp:lastPrinted>
  <dcterms:created xsi:type="dcterms:W3CDTF">2015-11-19T07:51:10Z</dcterms:created>
  <dcterms:modified xsi:type="dcterms:W3CDTF">2025-12-19T08:52:05Z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2834552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S10.3.1</vt:lpwstr>
  </property>
</Properties>
</file>